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3.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4.xml" ContentType="application/vnd.openxmlformats-officedocument.theme+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5.xml" ContentType="application/vnd.openxmlformats-officedocument.theme+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6.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theme/theme7.xml" ContentType="application/vnd.openxmlformats-officedocument.theme+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theme/theme8.xml" ContentType="application/vnd.openxmlformats-officedocument.theme+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theme/theme9.xml" ContentType="application/vnd.openxmlformats-officedocument.theme+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5"/>
    <p:sldMasterId id="2147483674" r:id="rId6"/>
    <p:sldMasterId id="2147483719" r:id="rId7"/>
    <p:sldMasterId id="2147483759" r:id="rId8"/>
    <p:sldMasterId id="2147483782" r:id="rId9"/>
    <p:sldMasterId id="2147483805" r:id="rId10"/>
    <p:sldMasterId id="2147483826" r:id="rId11"/>
    <p:sldMasterId id="2147483845" r:id="rId12"/>
    <p:sldMasterId id="2147483868" r:id="rId13"/>
    <p:sldMasterId id="2147483891" r:id="rId14"/>
  </p:sldMasterIdLst>
  <p:notesMasterIdLst>
    <p:notesMasterId r:id="rId55"/>
  </p:notesMasterIdLst>
  <p:handoutMasterIdLst>
    <p:handoutMasterId r:id="rId56"/>
  </p:handoutMasterIdLst>
  <p:sldIdLst>
    <p:sldId id="2134805023" r:id="rId15"/>
    <p:sldId id="2147472694" r:id="rId16"/>
    <p:sldId id="2147472693" r:id="rId17"/>
    <p:sldId id="2142534313" r:id="rId18"/>
    <p:sldId id="2142534337" r:id="rId19"/>
    <p:sldId id="2142534336" r:id="rId20"/>
    <p:sldId id="2147377656" r:id="rId21"/>
    <p:sldId id="2147470541" r:id="rId22"/>
    <p:sldId id="2142534367" r:id="rId23"/>
    <p:sldId id="2147472691" r:id="rId24"/>
    <p:sldId id="2142534300" r:id="rId25"/>
    <p:sldId id="2142534354" r:id="rId26"/>
    <p:sldId id="2142534353" r:id="rId27"/>
    <p:sldId id="258" r:id="rId28"/>
    <p:sldId id="2147472690" r:id="rId29"/>
    <p:sldId id="2142534314" r:id="rId30"/>
    <p:sldId id="2147472685" r:id="rId31"/>
    <p:sldId id="2147472686" r:id="rId32"/>
    <p:sldId id="2147377476" r:id="rId33"/>
    <p:sldId id="2147472687" r:id="rId34"/>
    <p:sldId id="2147472688" r:id="rId35"/>
    <p:sldId id="2139118488" r:id="rId36"/>
    <p:sldId id="2147377654" r:id="rId37"/>
    <p:sldId id="2147377648" r:id="rId38"/>
    <p:sldId id="2142534355" r:id="rId39"/>
    <p:sldId id="2147196999" r:id="rId40"/>
    <p:sldId id="2147196997" r:id="rId41"/>
    <p:sldId id="278" r:id="rId42"/>
    <p:sldId id="2147377657" r:id="rId43"/>
    <p:sldId id="2147472692" r:id="rId44"/>
    <p:sldId id="2147377653" r:id="rId45"/>
    <p:sldId id="2147377652" r:id="rId46"/>
    <p:sldId id="2147377647" r:id="rId47"/>
    <p:sldId id="3568" r:id="rId48"/>
    <p:sldId id="2147196995" r:id="rId49"/>
    <p:sldId id="2147377649" r:id="rId50"/>
    <p:sldId id="284" r:id="rId51"/>
    <p:sldId id="10290" r:id="rId52"/>
    <p:sldId id="280" r:id="rId53"/>
    <p:sldId id="2142534249" r:id="rId54"/>
  </p:sldIdLst>
  <p:sldSz cx="12192000" cy="6858000"/>
  <p:notesSz cx="6886575" cy="10017125"/>
  <p:embeddedFontLst>
    <p:embeddedFont>
      <p:font typeface="Calibri" panose="020F0502020204030204" pitchFamily="34" charset="0"/>
      <p:regular r:id="rId57"/>
      <p:bold r:id="rId58"/>
      <p:italic r:id="rId59"/>
      <p:boldItalic r:id="rId60"/>
    </p:embeddedFont>
    <p:embeddedFont>
      <p:font typeface="Equinor" panose="020B0503050302040203" pitchFamily="34" charset="0"/>
      <p:regular r:id="rId61"/>
      <p:bold r:id="rId62"/>
      <p:italic r:id="rId63"/>
      <p:boldItalic r:id="rId64"/>
    </p:embeddedFont>
    <p:embeddedFont>
      <p:font typeface="Equinor Beta" panose="020B0503050302040203" pitchFamily="34" charset="0"/>
      <p:regular r:id="rId65"/>
      <p:bold r:id="rId66"/>
      <p:italic r:id="rId67"/>
      <p:boldItalic r:id="rId68"/>
    </p:embeddedFont>
    <p:embeddedFont>
      <p:font typeface="Equinor Beta Light" panose="020B0503050302040203" pitchFamily="34" charset="0"/>
      <p:regular r:id="rId69"/>
      <p:bold r:id="rId70"/>
      <p:italic r:id="rId71"/>
      <p:boldItalic r:id="rId72"/>
    </p:embeddedFont>
    <p:embeddedFont>
      <p:font typeface="Equinor Beta Medium" panose="020B0503050302040203" pitchFamily="34" charset="0"/>
      <p:regular r:id="rId73"/>
      <p:bold r:id="rId74"/>
      <p:italic r:id="rId75"/>
      <p:boldItalic r:id="rId76"/>
    </p:embeddedFont>
    <p:embeddedFont>
      <p:font typeface="Equinor Medium" panose="020B0503050302040203" pitchFamily="34" charset="0"/>
      <p:regular r:id="rId77"/>
      <p:bold r:id="rId78"/>
      <p:italic r:id="rId79"/>
      <p:boldItalic r:id="rId8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A09C"/>
    <a:srgbClr val="DEFAEC"/>
    <a:srgbClr val="103445"/>
    <a:srgbClr val="3D8CA5"/>
    <a:srgbClr val="93001E"/>
    <a:srgbClr val="7C8F98"/>
    <a:srgbClr val="333333"/>
    <a:srgbClr val="000000"/>
    <a:srgbClr val="F8214B"/>
    <a:srgbClr val="FF09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20ABD1-FFF7-5549-80E5-90A31C75159A}" v="1" dt="2023-05-19T10:59:47.70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57" autoAdjust="0"/>
    <p:restoredTop sz="94830"/>
  </p:normalViewPr>
  <p:slideViewPr>
    <p:cSldViewPr snapToGrid="0">
      <p:cViewPr varScale="1">
        <p:scale>
          <a:sx n="121" d="100"/>
          <a:sy n="121" d="100"/>
        </p:scale>
        <p:origin x="824" y="176"/>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2.xml"/><Relationship Id="rId21" Type="http://schemas.openxmlformats.org/officeDocument/2006/relationships/slide" Target="slides/slide7.xml"/><Relationship Id="rId42" Type="http://schemas.openxmlformats.org/officeDocument/2006/relationships/slide" Target="slides/slide28.xml"/><Relationship Id="rId47" Type="http://schemas.openxmlformats.org/officeDocument/2006/relationships/slide" Target="slides/slide33.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tableStyles" Target="tableStyles.xml"/><Relationship Id="rId16" Type="http://schemas.openxmlformats.org/officeDocument/2006/relationships/slide" Target="slides/slide2.xml"/><Relationship Id="rId11" Type="http://schemas.openxmlformats.org/officeDocument/2006/relationships/slideMaster" Target="slideMasters/slideMaster7.xml"/><Relationship Id="rId32" Type="http://schemas.openxmlformats.org/officeDocument/2006/relationships/slide" Target="slides/slide18.xml"/><Relationship Id="rId37" Type="http://schemas.openxmlformats.org/officeDocument/2006/relationships/slide" Target="slides/slide23.xml"/><Relationship Id="rId53" Type="http://schemas.openxmlformats.org/officeDocument/2006/relationships/slide" Target="slides/slide39.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Master" Target="slideMasters/slideMaster1.xml"/><Relationship Id="rId19" Type="http://schemas.openxmlformats.org/officeDocument/2006/relationships/slide" Target="slides/slide5.xml"/><Relationship Id="rId14" Type="http://schemas.openxmlformats.org/officeDocument/2006/relationships/slideMaster" Target="slideMasters/slideMaster10.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slide" Target="slides/slide29.xml"/><Relationship Id="rId48" Type="http://schemas.openxmlformats.org/officeDocument/2006/relationships/slide" Target="slides/slide34.xml"/><Relationship Id="rId56" Type="http://schemas.openxmlformats.org/officeDocument/2006/relationships/handoutMaster" Target="handoutMasters/handout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Master" Target="slideMasters/slideMaster4.xml"/><Relationship Id="rId51" Type="http://schemas.openxmlformats.org/officeDocument/2006/relationships/slide" Target="slides/slide37.xml"/><Relationship Id="rId72" Type="http://schemas.openxmlformats.org/officeDocument/2006/relationships/font" Target="fonts/font16.fntdata"/><Relationship Id="rId80" Type="http://schemas.openxmlformats.org/officeDocument/2006/relationships/font" Target="fonts/font24.fntdata"/><Relationship Id="rId85"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Master" Target="slideMasters/slideMaster8.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slide" Target="slides/slide32.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6.xml"/><Relationship Id="rId41" Type="http://schemas.openxmlformats.org/officeDocument/2006/relationships/slide" Target="slides/slide27.xml"/><Relationship Id="rId54" Type="http://schemas.openxmlformats.org/officeDocument/2006/relationships/slide" Target="slides/slide40.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2.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49" Type="http://schemas.openxmlformats.org/officeDocument/2006/relationships/slide" Target="slides/slide35.xml"/><Relationship Id="rId57" Type="http://schemas.openxmlformats.org/officeDocument/2006/relationships/font" Target="fonts/font1.fntdata"/><Relationship Id="rId10" Type="http://schemas.openxmlformats.org/officeDocument/2006/relationships/slideMaster" Target="slideMasters/slideMaster6.xml"/><Relationship Id="rId31" Type="http://schemas.openxmlformats.org/officeDocument/2006/relationships/slide" Target="slides/slide17.xml"/><Relationship Id="rId44" Type="http://schemas.openxmlformats.org/officeDocument/2006/relationships/slide" Target="slides/slide30.xml"/><Relationship Id="rId52" Type="http://schemas.openxmlformats.org/officeDocument/2006/relationships/slide" Target="slides/slide38.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presProps" Target="presProps.xml"/><Relationship Id="rId86" Type="http://schemas.microsoft.com/office/2015/10/relationships/revisionInfo" Target="revisionInfo.xml"/><Relationship Id="rId4" Type="http://schemas.openxmlformats.org/officeDocument/2006/relationships/customXml" Target="../customXml/item4.xml"/><Relationship Id="rId9" Type="http://schemas.openxmlformats.org/officeDocument/2006/relationships/slideMaster" Target="slideMasters/slideMaster5.xml"/><Relationship Id="rId13" Type="http://schemas.openxmlformats.org/officeDocument/2006/relationships/slideMaster" Target="slideMasters/slideMaster9.xml"/><Relationship Id="rId18" Type="http://schemas.openxmlformats.org/officeDocument/2006/relationships/slide" Target="slides/slide4.xml"/><Relationship Id="rId39" Type="http://schemas.openxmlformats.org/officeDocument/2006/relationships/slide" Target="slides/slide25.xml"/><Relationship Id="rId34" Type="http://schemas.openxmlformats.org/officeDocument/2006/relationships/slide" Target="slides/slide20.xml"/><Relationship Id="rId50" Type="http://schemas.openxmlformats.org/officeDocument/2006/relationships/slide" Target="slides/slide36.xml"/><Relationship Id="rId55" Type="http://schemas.openxmlformats.org/officeDocument/2006/relationships/notesMaster" Target="notesMasters/notesMaster1.xml"/><Relationship Id="rId76" Type="http://schemas.openxmlformats.org/officeDocument/2006/relationships/font" Target="fonts/font20.fntdata"/><Relationship Id="rId7" Type="http://schemas.openxmlformats.org/officeDocument/2006/relationships/slideMaster" Target="slideMasters/slideMaster3.xml"/><Relationship Id="rId71" Type="http://schemas.openxmlformats.org/officeDocument/2006/relationships/font" Target="fonts/font15.fntdata"/><Relationship Id="rId2" Type="http://schemas.openxmlformats.org/officeDocument/2006/relationships/customXml" Target="../customXml/item2.xml"/><Relationship Id="rId29" Type="http://schemas.openxmlformats.org/officeDocument/2006/relationships/slide" Target="slides/slide15.xml"/><Relationship Id="rId24" Type="http://schemas.openxmlformats.org/officeDocument/2006/relationships/slide" Target="slides/slide10.xml"/><Relationship Id="rId40" Type="http://schemas.openxmlformats.org/officeDocument/2006/relationships/slide" Target="slides/slide26.xml"/><Relationship Id="rId45" Type="http://schemas.openxmlformats.org/officeDocument/2006/relationships/slide" Target="slides/slide31.xml"/><Relationship Id="rId66" Type="http://schemas.openxmlformats.org/officeDocument/2006/relationships/font" Target="fonts/font10.fntdata"/><Relationship Id="rId61" Type="http://schemas.openxmlformats.org/officeDocument/2006/relationships/font" Target="fonts/font5.fntdata"/><Relationship Id="rId8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 Harald Hole Mortensen" userId="a33fdac8-a831-4a2f-a148-f3fc7516d676" providerId="ADAL" clId="{7720ABD1-FFF7-5549-80E5-90A31C75159A}"/>
    <pc:docChg chg="undo custSel addSld modSld">
      <pc:chgData name="Jan Harald Hole Mortensen" userId="a33fdac8-a831-4a2f-a148-f3fc7516d676" providerId="ADAL" clId="{7720ABD1-FFF7-5549-80E5-90A31C75159A}" dt="2023-05-19T11:36:52.186" v="38" actId="729"/>
      <pc:docMkLst>
        <pc:docMk/>
      </pc:docMkLst>
      <pc:sldChg chg="mod modShow">
        <pc:chgData name="Jan Harald Hole Mortensen" userId="a33fdac8-a831-4a2f-a148-f3fc7516d676" providerId="ADAL" clId="{7720ABD1-FFF7-5549-80E5-90A31C75159A}" dt="2023-05-19T11:36:52.186" v="38" actId="729"/>
        <pc:sldMkLst>
          <pc:docMk/>
          <pc:sldMk cId="2542911532" sldId="258"/>
        </pc:sldMkLst>
      </pc:sldChg>
      <pc:sldChg chg="mod modShow">
        <pc:chgData name="Jan Harald Hole Mortensen" userId="a33fdac8-a831-4a2f-a148-f3fc7516d676" providerId="ADAL" clId="{7720ABD1-FFF7-5549-80E5-90A31C75159A}" dt="2023-05-19T11:35:50.018" v="36" actId="729"/>
        <pc:sldMkLst>
          <pc:docMk/>
          <pc:sldMk cId="3744452753" sldId="2139118488"/>
        </pc:sldMkLst>
      </pc:sldChg>
      <pc:sldChg chg="mod modShow">
        <pc:chgData name="Jan Harald Hole Mortensen" userId="a33fdac8-a831-4a2f-a148-f3fc7516d676" providerId="ADAL" clId="{7720ABD1-FFF7-5549-80E5-90A31C75159A}" dt="2023-05-19T11:36:23.450" v="37" actId="729"/>
        <pc:sldMkLst>
          <pc:docMk/>
          <pc:sldMk cId="1346831879" sldId="2142534300"/>
        </pc:sldMkLst>
      </pc:sldChg>
      <pc:sldChg chg="mod modShow">
        <pc:chgData name="Jan Harald Hole Mortensen" userId="a33fdac8-a831-4a2f-a148-f3fc7516d676" providerId="ADAL" clId="{7720ABD1-FFF7-5549-80E5-90A31C75159A}" dt="2023-05-19T11:36:52.186" v="38" actId="729"/>
        <pc:sldMkLst>
          <pc:docMk/>
          <pc:sldMk cId="1222241036" sldId="2142534314"/>
        </pc:sldMkLst>
      </pc:sldChg>
      <pc:sldChg chg="mod modShow">
        <pc:chgData name="Jan Harald Hole Mortensen" userId="a33fdac8-a831-4a2f-a148-f3fc7516d676" providerId="ADAL" clId="{7720ABD1-FFF7-5549-80E5-90A31C75159A}" dt="2023-05-19T11:36:23.450" v="37" actId="729"/>
        <pc:sldMkLst>
          <pc:docMk/>
          <pc:sldMk cId="3555706769" sldId="2142534336"/>
        </pc:sldMkLst>
      </pc:sldChg>
      <pc:sldChg chg="mod modShow">
        <pc:chgData name="Jan Harald Hole Mortensen" userId="a33fdac8-a831-4a2f-a148-f3fc7516d676" providerId="ADAL" clId="{7720ABD1-FFF7-5549-80E5-90A31C75159A}" dt="2023-05-19T11:36:23.450" v="37" actId="729"/>
        <pc:sldMkLst>
          <pc:docMk/>
          <pc:sldMk cId="951999943" sldId="2142534337"/>
        </pc:sldMkLst>
      </pc:sldChg>
      <pc:sldChg chg="mod modShow">
        <pc:chgData name="Jan Harald Hole Mortensen" userId="a33fdac8-a831-4a2f-a148-f3fc7516d676" providerId="ADAL" clId="{7720ABD1-FFF7-5549-80E5-90A31C75159A}" dt="2023-05-19T11:36:23.450" v="37" actId="729"/>
        <pc:sldMkLst>
          <pc:docMk/>
          <pc:sldMk cId="872179805" sldId="2142534354"/>
        </pc:sldMkLst>
      </pc:sldChg>
      <pc:sldChg chg="mod modShow">
        <pc:chgData name="Jan Harald Hole Mortensen" userId="a33fdac8-a831-4a2f-a148-f3fc7516d676" providerId="ADAL" clId="{7720ABD1-FFF7-5549-80E5-90A31C75159A}" dt="2023-05-19T11:36:23.450" v="37" actId="729"/>
        <pc:sldMkLst>
          <pc:docMk/>
          <pc:sldMk cId="2762812537" sldId="2142534367"/>
        </pc:sldMkLst>
      </pc:sldChg>
      <pc:sldChg chg="mod modShow">
        <pc:chgData name="Jan Harald Hole Mortensen" userId="a33fdac8-a831-4a2f-a148-f3fc7516d676" providerId="ADAL" clId="{7720ABD1-FFF7-5549-80E5-90A31C75159A}" dt="2023-05-19T11:35:50.018" v="36" actId="729"/>
        <pc:sldMkLst>
          <pc:docMk/>
          <pc:sldMk cId="1940321143" sldId="2147377476"/>
        </pc:sldMkLst>
      </pc:sldChg>
      <pc:sldChg chg="mod modShow">
        <pc:chgData name="Jan Harald Hole Mortensen" userId="a33fdac8-a831-4a2f-a148-f3fc7516d676" providerId="ADAL" clId="{7720ABD1-FFF7-5549-80E5-90A31C75159A}" dt="2023-05-19T11:35:50.018" v="36" actId="729"/>
        <pc:sldMkLst>
          <pc:docMk/>
          <pc:sldMk cId="3589936252" sldId="2147377654"/>
        </pc:sldMkLst>
      </pc:sldChg>
      <pc:sldChg chg="mod modShow">
        <pc:chgData name="Jan Harald Hole Mortensen" userId="a33fdac8-a831-4a2f-a148-f3fc7516d676" providerId="ADAL" clId="{7720ABD1-FFF7-5549-80E5-90A31C75159A}" dt="2023-05-19T11:36:23.450" v="37" actId="729"/>
        <pc:sldMkLst>
          <pc:docMk/>
          <pc:sldMk cId="667210134" sldId="2147377656"/>
        </pc:sldMkLst>
      </pc:sldChg>
      <pc:sldChg chg="mod modShow">
        <pc:chgData name="Jan Harald Hole Mortensen" userId="a33fdac8-a831-4a2f-a148-f3fc7516d676" providerId="ADAL" clId="{7720ABD1-FFF7-5549-80E5-90A31C75159A}" dt="2023-05-19T11:36:23.450" v="37" actId="729"/>
        <pc:sldMkLst>
          <pc:docMk/>
          <pc:sldMk cId="1358517144" sldId="2147470541"/>
        </pc:sldMkLst>
      </pc:sldChg>
      <pc:sldChg chg="mod modShow">
        <pc:chgData name="Jan Harald Hole Mortensen" userId="a33fdac8-a831-4a2f-a148-f3fc7516d676" providerId="ADAL" clId="{7720ABD1-FFF7-5549-80E5-90A31C75159A}" dt="2023-05-19T11:35:50.018" v="36" actId="729"/>
        <pc:sldMkLst>
          <pc:docMk/>
          <pc:sldMk cId="2172706310" sldId="2147472686"/>
        </pc:sldMkLst>
      </pc:sldChg>
      <pc:sldChg chg="mod modShow">
        <pc:chgData name="Jan Harald Hole Mortensen" userId="a33fdac8-a831-4a2f-a148-f3fc7516d676" providerId="ADAL" clId="{7720ABD1-FFF7-5549-80E5-90A31C75159A}" dt="2023-05-19T11:35:50.018" v="36" actId="729"/>
        <pc:sldMkLst>
          <pc:docMk/>
          <pc:sldMk cId="1184430994" sldId="2147472687"/>
        </pc:sldMkLst>
      </pc:sldChg>
      <pc:sldChg chg="mod modShow">
        <pc:chgData name="Jan Harald Hole Mortensen" userId="a33fdac8-a831-4a2f-a148-f3fc7516d676" providerId="ADAL" clId="{7720ABD1-FFF7-5549-80E5-90A31C75159A}" dt="2023-05-19T11:35:50.018" v="36" actId="729"/>
        <pc:sldMkLst>
          <pc:docMk/>
          <pc:sldMk cId="2679700788" sldId="2147472688"/>
        </pc:sldMkLst>
      </pc:sldChg>
      <pc:sldChg chg="mod modShow">
        <pc:chgData name="Jan Harald Hole Mortensen" userId="a33fdac8-a831-4a2f-a148-f3fc7516d676" providerId="ADAL" clId="{7720ABD1-FFF7-5549-80E5-90A31C75159A}" dt="2023-05-19T11:36:52.186" v="38" actId="729"/>
        <pc:sldMkLst>
          <pc:docMk/>
          <pc:sldMk cId="2154741946" sldId="2147472690"/>
        </pc:sldMkLst>
      </pc:sldChg>
      <pc:sldChg chg="mod modShow">
        <pc:chgData name="Jan Harald Hole Mortensen" userId="a33fdac8-a831-4a2f-a148-f3fc7516d676" providerId="ADAL" clId="{7720ABD1-FFF7-5549-80E5-90A31C75159A}" dt="2023-05-19T11:36:23.450" v="37" actId="729"/>
        <pc:sldMkLst>
          <pc:docMk/>
          <pc:sldMk cId="3120091813" sldId="2147472691"/>
        </pc:sldMkLst>
      </pc:sldChg>
      <pc:sldChg chg="addSp delSp modSp add mod">
        <pc:chgData name="Jan Harald Hole Mortensen" userId="a33fdac8-a831-4a2f-a148-f3fc7516d676" providerId="ADAL" clId="{7720ABD1-FFF7-5549-80E5-90A31C75159A}" dt="2023-05-19T11:01:02.466" v="35" actId="1076"/>
        <pc:sldMkLst>
          <pc:docMk/>
          <pc:sldMk cId="3062511941" sldId="2147472694"/>
        </pc:sldMkLst>
        <pc:spChg chg="mod">
          <ac:chgData name="Jan Harald Hole Mortensen" userId="a33fdac8-a831-4a2f-a148-f3fc7516d676" providerId="ADAL" clId="{7720ABD1-FFF7-5549-80E5-90A31C75159A}" dt="2023-05-19T10:59:34.465" v="15" actId="400"/>
          <ac:spMkLst>
            <pc:docMk/>
            <pc:sldMk cId="3062511941" sldId="2147472694"/>
            <ac:spMk id="2" creationId="{DD242FFF-8C09-D841-9615-6B96E1B8A686}"/>
          </ac:spMkLst>
        </pc:spChg>
        <pc:spChg chg="add mod">
          <ac:chgData name="Jan Harald Hole Mortensen" userId="a33fdac8-a831-4a2f-a148-f3fc7516d676" providerId="ADAL" clId="{7720ABD1-FFF7-5549-80E5-90A31C75159A}" dt="2023-05-19T11:01:02.466" v="35" actId="1076"/>
          <ac:spMkLst>
            <pc:docMk/>
            <pc:sldMk cId="3062511941" sldId="2147472694"/>
            <ac:spMk id="11" creationId="{620DCDD9-0EC9-7309-9F91-ACB0E4E54CCB}"/>
          </ac:spMkLst>
        </pc:spChg>
        <pc:inkChg chg="add del">
          <ac:chgData name="Jan Harald Hole Mortensen" userId="a33fdac8-a831-4a2f-a148-f3fc7516d676" providerId="ADAL" clId="{7720ABD1-FFF7-5549-80E5-90A31C75159A}" dt="2023-05-19T10:57:30.611" v="2" actId="9405"/>
          <ac:inkMkLst>
            <pc:docMk/>
            <pc:sldMk cId="3062511941" sldId="2147472694"/>
            <ac:inkMk id="4" creationId="{39F31BDC-CF07-C00B-09DA-9300B040B1FB}"/>
          </ac:inkMkLst>
        </pc:inkChg>
        <pc:inkChg chg="add del">
          <ac:chgData name="Jan Harald Hole Mortensen" userId="a33fdac8-a831-4a2f-a148-f3fc7516d676" providerId="ADAL" clId="{7720ABD1-FFF7-5549-80E5-90A31C75159A}" dt="2023-05-19T10:59:18.256" v="14" actId="9405"/>
          <ac:inkMkLst>
            <pc:docMk/>
            <pc:sldMk cId="3062511941" sldId="2147472694"/>
            <ac:inkMk id="5" creationId="{143AC3FE-8A11-F880-19C8-912640907022}"/>
          </ac:inkMkLst>
        </pc:inkChg>
        <pc:inkChg chg="add del">
          <ac:chgData name="Jan Harald Hole Mortensen" userId="a33fdac8-a831-4a2f-a148-f3fc7516d676" providerId="ADAL" clId="{7720ABD1-FFF7-5549-80E5-90A31C75159A}" dt="2023-05-19T10:59:16.978" v="13" actId="9405"/>
          <ac:inkMkLst>
            <pc:docMk/>
            <pc:sldMk cId="3062511941" sldId="2147472694"/>
            <ac:inkMk id="6" creationId="{0E8FFD8F-52F0-DCDE-BD4F-381DD591A0F1}"/>
          </ac:inkMkLst>
        </pc:inkChg>
        <pc:inkChg chg="add del">
          <ac:chgData name="Jan Harald Hole Mortensen" userId="a33fdac8-a831-4a2f-a148-f3fc7516d676" providerId="ADAL" clId="{7720ABD1-FFF7-5549-80E5-90A31C75159A}" dt="2023-05-19T10:59:15.492" v="12" actId="9405"/>
          <ac:inkMkLst>
            <pc:docMk/>
            <pc:sldMk cId="3062511941" sldId="2147472694"/>
            <ac:inkMk id="7" creationId="{1AB28053-6293-B206-A03E-559FDA4DB1D3}"/>
          </ac:inkMkLst>
        </pc:inkChg>
        <pc:inkChg chg="add del">
          <ac:chgData name="Jan Harald Hole Mortensen" userId="a33fdac8-a831-4a2f-a148-f3fc7516d676" providerId="ADAL" clId="{7720ABD1-FFF7-5549-80E5-90A31C75159A}" dt="2023-05-19T10:59:15.222" v="11" actId="9405"/>
          <ac:inkMkLst>
            <pc:docMk/>
            <pc:sldMk cId="3062511941" sldId="2147472694"/>
            <ac:inkMk id="8" creationId="{A76ACE5B-5663-6CB5-8A1E-99586D15DAB5}"/>
          </ac:inkMkLst>
        </pc:inkChg>
        <pc:inkChg chg="add del">
          <ac:chgData name="Jan Harald Hole Mortensen" userId="a33fdac8-a831-4a2f-a148-f3fc7516d676" providerId="ADAL" clId="{7720ABD1-FFF7-5549-80E5-90A31C75159A}" dt="2023-05-19T10:59:15.020" v="10" actId="9405"/>
          <ac:inkMkLst>
            <pc:docMk/>
            <pc:sldMk cId="3062511941" sldId="2147472694"/>
            <ac:inkMk id="9" creationId="{C81DAE95-AFF3-F73E-6D38-A32EF6918785}"/>
          </ac:inkMkLst>
        </pc:inkChg>
        <pc:inkChg chg="add del">
          <ac:chgData name="Jan Harald Hole Mortensen" userId="a33fdac8-a831-4a2f-a148-f3fc7516d676" providerId="ADAL" clId="{7720ABD1-FFF7-5549-80E5-90A31C75159A}" dt="2023-05-19T10:59:14.502" v="9" actId="9405"/>
          <ac:inkMkLst>
            <pc:docMk/>
            <pc:sldMk cId="3062511941" sldId="2147472694"/>
            <ac:inkMk id="10" creationId="{ADE135E0-9B35-7782-51B5-56B0A389F4D7}"/>
          </ac:inkMkLst>
        </pc:ink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DB207D-E435-2D41-ADCF-261219EE61E8}" type="doc">
      <dgm:prSet loTypeId="urn:microsoft.com/office/officeart/2005/8/layout/arrow2" loCatId="" qsTypeId="urn:microsoft.com/office/officeart/2005/8/quickstyle/simple1" qsCatId="simple" csTypeId="urn:microsoft.com/office/officeart/2005/8/colors/accent1_2" csCatId="accent1" phldr="1"/>
      <dgm:spPr/>
      <dgm:t>
        <a:bodyPr/>
        <a:lstStyle/>
        <a:p>
          <a:endParaRPr lang="en-GB"/>
        </a:p>
      </dgm:t>
    </dgm:pt>
    <dgm:pt modelId="{689DC5DD-E523-2148-A1AD-F170A9E937D5}">
      <dgm:prSet/>
      <dgm:spPr/>
      <dgm:t>
        <a:bodyPr/>
        <a:lstStyle/>
        <a:p>
          <a:endParaRPr lang="en-GB"/>
        </a:p>
      </dgm:t>
    </dgm:pt>
    <dgm:pt modelId="{E03B3F26-63C3-B049-8841-437F52ED8A0E}" type="parTrans" cxnId="{73D8C847-C405-1D4D-AEED-274CD1F63321}">
      <dgm:prSet/>
      <dgm:spPr/>
      <dgm:t>
        <a:bodyPr/>
        <a:lstStyle/>
        <a:p>
          <a:endParaRPr lang="en-GB"/>
        </a:p>
      </dgm:t>
    </dgm:pt>
    <dgm:pt modelId="{925E1EC2-8A8D-F149-9FA4-024FC69ADBE6}" type="sibTrans" cxnId="{73D8C847-C405-1D4D-AEED-274CD1F63321}">
      <dgm:prSet/>
      <dgm:spPr/>
      <dgm:t>
        <a:bodyPr/>
        <a:lstStyle/>
        <a:p>
          <a:endParaRPr lang="en-GB"/>
        </a:p>
      </dgm:t>
    </dgm:pt>
    <dgm:pt modelId="{5465CF17-B874-7C48-8CCD-7A1CDCE0E295}">
      <dgm:prSet/>
      <dgm:spPr/>
      <dgm:t>
        <a:bodyPr/>
        <a:lstStyle/>
        <a:p>
          <a:endParaRPr lang="en-GB"/>
        </a:p>
      </dgm:t>
    </dgm:pt>
    <dgm:pt modelId="{FDD8F0CE-EB91-EE4F-8D24-B11B00A448A0}" type="parTrans" cxnId="{B3F637B1-66A8-DB4C-A7BD-22301DD532A0}">
      <dgm:prSet/>
      <dgm:spPr/>
      <dgm:t>
        <a:bodyPr/>
        <a:lstStyle/>
        <a:p>
          <a:endParaRPr lang="en-GB"/>
        </a:p>
      </dgm:t>
    </dgm:pt>
    <dgm:pt modelId="{CDF41D9F-2560-B144-A761-D10C44067FED}" type="sibTrans" cxnId="{B3F637B1-66A8-DB4C-A7BD-22301DD532A0}">
      <dgm:prSet/>
      <dgm:spPr/>
      <dgm:t>
        <a:bodyPr/>
        <a:lstStyle/>
        <a:p>
          <a:endParaRPr lang="en-GB"/>
        </a:p>
      </dgm:t>
    </dgm:pt>
    <dgm:pt modelId="{B9286933-E494-4A43-97DD-7EC944D41CA1}">
      <dgm:prSet/>
      <dgm:spPr/>
      <dgm:t>
        <a:bodyPr/>
        <a:lstStyle/>
        <a:p>
          <a:endParaRPr lang="en-GB"/>
        </a:p>
      </dgm:t>
    </dgm:pt>
    <dgm:pt modelId="{630DB3B5-5122-504A-8075-4A75698E47ED}" type="parTrans" cxnId="{CFF92BEE-A95A-6C49-AE1B-EE5A5DCB8DC8}">
      <dgm:prSet/>
      <dgm:spPr/>
      <dgm:t>
        <a:bodyPr/>
        <a:lstStyle/>
        <a:p>
          <a:endParaRPr lang="en-GB"/>
        </a:p>
      </dgm:t>
    </dgm:pt>
    <dgm:pt modelId="{53507274-17CC-F847-A088-BA7A581B8F11}" type="sibTrans" cxnId="{CFF92BEE-A95A-6C49-AE1B-EE5A5DCB8DC8}">
      <dgm:prSet/>
      <dgm:spPr/>
      <dgm:t>
        <a:bodyPr/>
        <a:lstStyle/>
        <a:p>
          <a:endParaRPr lang="en-GB"/>
        </a:p>
      </dgm:t>
    </dgm:pt>
    <dgm:pt modelId="{B22DF2D5-827B-BF46-BA87-5D807C537BBF}">
      <dgm:prSet/>
      <dgm:spPr/>
      <dgm:t>
        <a:bodyPr/>
        <a:lstStyle/>
        <a:p>
          <a:endParaRPr lang="en-GB"/>
        </a:p>
      </dgm:t>
    </dgm:pt>
    <dgm:pt modelId="{F49A6882-3F59-DA45-BDC9-27E473AA820C}" type="parTrans" cxnId="{131C4722-84BC-D34B-92B6-7B04D53129D0}">
      <dgm:prSet/>
      <dgm:spPr/>
      <dgm:t>
        <a:bodyPr/>
        <a:lstStyle/>
        <a:p>
          <a:endParaRPr lang="en-GB"/>
        </a:p>
      </dgm:t>
    </dgm:pt>
    <dgm:pt modelId="{B2A01AAB-E448-1A49-8393-C3FC38764C3E}" type="sibTrans" cxnId="{131C4722-84BC-D34B-92B6-7B04D53129D0}">
      <dgm:prSet/>
      <dgm:spPr/>
      <dgm:t>
        <a:bodyPr/>
        <a:lstStyle/>
        <a:p>
          <a:endParaRPr lang="en-GB"/>
        </a:p>
      </dgm:t>
    </dgm:pt>
    <dgm:pt modelId="{A3EA99B9-91E1-5047-A9B8-67D80D3653A5}" type="pres">
      <dgm:prSet presAssocID="{9BDB207D-E435-2D41-ADCF-261219EE61E8}" presName="arrowDiagram" presStyleCnt="0">
        <dgm:presLayoutVars>
          <dgm:chMax val="5"/>
          <dgm:dir/>
          <dgm:resizeHandles val="exact"/>
        </dgm:presLayoutVars>
      </dgm:prSet>
      <dgm:spPr/>
    </dgm:pt>
    <dgm:pt modelId="{1C76AC0B-6E45-A746-9FE5-9A310914111C}" type="pres">
      <dgm:prSet presAssocID="{9BDB207D-E435-2D41-ADCF-261219EE61E8}" presName="arrow" presStyleLbl="bgShp" presStyleIdx="0" presStyleCnt="1" custLinFactNeighborX="-4528" custLinFactNeighborY="-4685"/>
      <dgm:spPr>
        <a:solidFill>
          <a:srgbClr val="42A09C"/>
        </a:solidFill>
      </dgm:spPr>
    </dgm:pt>
    <dgm:pt modelId="{53070FAD-7048-7B45-998C-425227C0FFFC}" type="pres">
      <dgm:prSet presAssocID="{9BDB207D-E435-2D41-ADCF-261219EE61E8}" presName="arrowDiagram4" presStyleCnt="0"/>
      <dgm:spPr/>
    </dgm:pt>
    <dgm:pt modelId="{5A38FDC9-3519-4C4B-A55D-5A4A4B4DCBBF}" type="pres">
      <dgm:prSet presAssocID="{689DC5DD-E523-2148-A1AD-F170A9E937D5}" presName="bullet4a" presStyleLbl="node1" presStyleIdx="0" presStyleCnt="4" custLinFactX="-243121" custLinFactY="200000" custLinFactNeighborX="-300000" custLinFactNeighborY="243929"/>
      <dgm:spPr>
        <a:solidFill>
          <a:schemeClr val="accent4">
            <a:lumMod val="25000"/>
          </a:schemeClr>
        </a:solidFill>
      </dgm:spPr>
    </dgm:pt>
    <dgm:pt modelId="{CACDCBBF-C465-934D-AD09-ADE42F8C527E}" type="pres">
      <dgm:prSet presAssocID="{689DC5DD-E523-2148-A1AD-F170A9E937D5}" presName="textBox4a" presStyleLbl="revTx" presStyleIdx="0" presStyleCnt="4">
        <dgm:presLayoutVars>
          <dgm:bulletEnabled val="1"/>
        </dgm:presLayoutVars>
      </dgm:prSet>
      <dgm:spPr/>
    </dgm:pt>
    <dgm:pt modelId="{9FD97F8B-9BB4-6945-97A0-9DFB9350503D}" type="pres">
      <dgm:prSet presAssocID="{5465CF17-B874-7C48-8CCD-7A1CDCE0E295}" presName="bullet4b" presStyleLbl="node1" presStyleIdx="1" presStyleCnt="4" custLinFactX="-100000" custLinFactNeighborX="-101192" custLinFactNeighborY="75780"/>
      <dgm:spPr>
        <a:solidFill>
          <a:schemeClr val="accent4">
            <a:lumMod val="25000"/>
          </a:schemeClr>
        </a:solidFill>
      </dgm:spPr>
    </dgm:pt>
    <dgm:pt modelId="{7F56A79C-A9CA-7140-9438-13F6B72A1F20}" type="pres">
      <dgm:prSet presAssocID="{5465CF17-B874-7C48-8CCD-7A1CDCE0E295}" presName="textBox4b" presStyleLbl="revTx" presStyleIdx="1" presStyleCnt="4">
        <dgm:presLayoutVars>
          <dgm:bulletEnabled val="1"/>
        </dgm:presLayoutVars>
      </dgm:prSet>
      <dgm:spPr/>
    </dgm:pt>
    <dgm:pt modelId="{DD5F3436-338D-554A-828B-A20FAF645317}" type="pres">
      <dgm:prSet presAssocID="{B9286933-E494-4A43-97DD-7EC944D41CA1}" presName="bullet4c" presStyleLbl="node1" presStyleIdx="2" presStyleCnt="4" custLinFactNeighborX="-56068" custLinFactNeighborY="-31445"/>
      <dgm:spPr>
        <a:solidFill>
          <a:schemeClr val="accent4">
            <a:lumMod val="25000"/>
          </a:schemeClr>
        </a:solidFill>
      </dgm:spPr>
    </dgm:pt>
    <dgm:pt modelId="{11190B46-BB30-2741-B2C8-7137CB8A3581}" type="pres">
      <dgm:prSet presAssocID="{B9286933-E494-4A43-97DD-7EC944D41CA1}" presName="textBox4c" presStyleLbl="revTx" presStyleIdx="2" presStyleCnt="4">
        <dgm:presLayoutVars>
          <dgm:bulletEnabled val="1"/>
        </dgm:presLayoutVars>
      </dgm:prSet>
      <dgm:spPr/>
    </dgm:pt>
    <dgm:pt modelId="{D0CF6565-834D-7D45-A45B-1E6CB44E806F}" type="pres">
      <dgm:prSet presAssocID="{B22DF2D5-827B-BF46-BA87-5D807C537BBF}" presName="bullet4d" presStyleLbl="node1" presStyleIdx="3" presStyleCnt="4" custLinFactX="38111" custLinFactNeighborX="100000" custLinFactNeighborY="-66047"/>
      <dgm:spPr>
        <a:solidFill>
          <a:schemeClr val="accent4">
            <a:lumMod val="25000"/>
          </a:schemeClr>
        </a:solidFill>
      </dgm:spPr>
    </dgm:pt>
    <dgm:pt modelId="{6667451B-0853-824F-B514-3690D92E6069}" type="pres">
      <dgm:prSet presAssocID="{B22DF2D5-827B-BF46-BA87-5D807C537BBF}" presName="textBox4d" presStyleLbl="revTx" presStyleIdx="3" presStyleCnt="4">
        <dgm:presLayoutVars>
          <dgm:bulletEnabled val="1"/>
        </dgm:presLayoutVars>
      </dgm:prSet>
      <dgm:spPr/>
    </dgm:pt>
  </dgm:ptLst>
  <dgm:cxnLst>
    <dgm:cxn modelId="{59AB1B14-5764-C44B-A979-79793B6CA7D4}" type="presOf" srcId="{689DC5DD-E523-2148-A1AD-F170A9E937D5}" destId="{CACDCBBF-C465-934D-AD09-ADE42F8C527E}" srcOrd="0" destOrd="0" presId="urn:microsoft.com/office/officeart/2005/8/layout/arrow2"/>
    <dgm:cxn modelId="{131C4722-84BC-D34B-92B6-7B04D53129D0}" srcId="{9BDB207D-E435-2D41-ADCF-261219EE61E8}" destId="{B22DF2D5-827B-BF46-BA87-5D807C537BBF}" srcOrd="3" destOrd="0" parTransId="{F49A6882-3F59-DA45-BDC9-27E473AA820C}" sibTransId="{B2A01AAB-E448-1A49-8393-C3FC38764C3E}"/>
    <dgm:cxn modelId="{73D8C847-C405-1D4D-AEED-274CD1F63321}" srcId="{9BDB207D-E435-2D41-ADCF-261219EE61E8}" destId="{689DC5DD-E523-2148-A1AD-F170A9E937D5}" srcOrd="0" destOrd="0" parTransId="{E03B3F26-63C3-B049-8841-437F52ED8A0E}" sibTransId="{925E1EC2-8A8D-F149-9FA4-024FC69ADBE6}"/>
    <dgm:cxn modelId="{B3F637B1-66A8-DB4C-A7BD-22301DD532A0}" srcId="{9BDB207D-E435-2D41-ADCF-261219EE61E8}" destId="{5465CF17-B874-7C48-8CCD-7A1CDCE0E295}" srcOrd="1" destOrd="0" parTransId="{FDD8F0CE-EB91-EE4F-8D24-B11B00A448A0}" sibTransId="{CDF41D9F-2560-B144-A761-D10C44067FED}"/>
    <dgm:cxn modelId="{27CAD6B7-F65E-5F41-B5FD-56AA1AC3DB9E}" type="presOf" srcId="{B22DF2D5-827B-BF46-BA87-5D807C537BBF}" destId="{6667451B-0853-824F-B514-3690D92E6069}" srcOrd="0" destOrd="0" presId="urn:microsoft.com/office/officeart/2005/8/layout/arrow2"/>
    <dgm:cxn modelId="{24A820BC-2091-2544-94EC-6380808BFFA4}" type="presOf" srcId="{B9286933-E494-4A43-97DD-7EC944D41CA1}" destId="{11190B46-BB30-2741-B2C8-7137CB8A3581}" srcOrd="0" destOrd="0" presId="urn:microsoft.com/office/officeart/2005/8/layout/arrow2"/>
    <dgm:cxn modelId="{6B2E7BC6-0C86-2744-AE39-647C83A0A964}" type="presOf" srcId="{9BDB207D-E435-2D41-ADCF-261219EE61E8}" destId="{A3EA99B9-91E1-5047-A9B8-67D80D3653A5}" srcOrd="0" destOrd="0" presId="urn:microsoft.com/office/officeart/2005/8/layout/arrow2"/>
    <dgm:cxn modelId="{BDD190E7-C0D8-824E-9A66-070F41214496}" type="presOf" srcId="{5465CF17-B874-7C48-8CCD-7A1CDCE0E295}" destId="{7F56A79C-A9CA-7140-9438-13F6B72A1F20}" srcOrd="0" destOrd="0" presId="urn:microsoft.com/office/officeart/2005/8/layout/arrow2"/>
    <dgm:cxn modelId="{CFF92BEE-A95A-6C49-AE1B-EE5A5DCB8DC8}" srcId="{9BDB207D-E435-2D41-ADCF-261219EE61E8}" destId="{B9286933-E494-4A43-97DD-7EC944D41CA1}" srcOrd="2" destOrd="0" parTransId="{630DB3B5-5122-504A-8075-4A75698E47ED}" sibTransId="{53507274-17CC-F847-A088-BA7A581B8F11}"/>
    <dgm:cxn modelId="{252F47A8-32E3-124D-8DF9-5D2DA0A86F23}" type="presParOf" srcId="{A3EA99B9-91E1-5047-A9B8-67D80D3653A5}" destId="{1C76AC0B-6E45-A746-9FE5-9A310914111C}" srcOrd="0" destOrd="0" presId="urn:microsoft.com/office/officeart/2005/8/layout/arrow2"/>
    <dgm:cxn modelId="{9E0EA579-91B5-B34C-B081-1B721F24E0CE}" type="presParOf" srcId="{A3EA99B9-91E1-5047-A9B8-67D80D3653A5}" destId="{53070FAD-7048-7B45-998C-425227C0FFFC}" srcOrd="1" destOrd="0" presId="urn:microsoft.com/office/officeart/2005/8/layout/arrow2"/>
    <dgm:cxn modelId="{7F76013A-CB35-1144-8923-DBC9F7682E93}" type="presParOf" srcId="{53070FAD-7048-7B45-998C-425227C0FFFC}" destId="{5A38FDC9-3519-4C4B-A55D-5A4A4B4DCBBF}" srcOrd="0" destOrd="0" presId="urn:microsoft.com/office/officeart/2005/8/layout/arrow2"/>
    <dgm:cxn modelId="{2809E7F1-D7B0-3743-9835-13E9A57010F9}" type="presParOf" srcId="{53070FAD-7048-7B45-998C-425227C0FFFC}" destId="{CACDCBBF-C465-934D-AD09-ADE42F8C527E}" srcOrd="1" destOrd="0" presId="urn:microsoft.com/office/officeart/2005/8/layout/arrow2"/>
    <dgm:cxn modelId="{A16B15DF-1505-DD41-8C2B-EE35D9FD4715}" type="presParOf" srcId="{53070FAD-7048-7B45-998C-425227C0FFFC}" destId="{9FD97F8B-9BB4-6945-97A0-9DFB9350503D}" srcOrd="2" destOrd="0" presId="urn:microsoft.com/office/officeart/2005/8/layout/arrow2"/>
    <dgm:cxn modelId="{59557462-1E5A-0C44-B8E3-4B25978D3F37}" type="presParOf" srcId="{53070FAD-7048-7B45-998C-425227C0FFFC}" destId="{7F56A79C-A9CA-7140-9438-13F6B72A1F20}" srcOrd="3" destOrd="0" presId="urn:microsoft.com/office/officeart/2005/8/layout/arrow2"/>
    <dgm:cxn modelId="{7DCF55F0-713A-544A-8071-E592E31C64BD}" type="presParOf" srcId="{53070FAD-7048-7B45-998C-425227C0FFFC}" destId="{DD5F3436-338D-554A-828B-A20FAF645317}" srcOrd="4" destOrd="0" presId="urn:microsoft.com/office/officeart/2005/8/layout/arrow2"/>
    <dgm:cxn modelId="{84448244-E56F-0E4E-85B7-65CFC33FDBE2}" type="presParOf" srcId="{53070FAD-7048-7B45-998C-425227C0FFFC}" destId="{11190B46-BB30-2741-B2C8-7137CB8A3581}" srcOrd="5" destOrd="0" presId="urn:microsoft.com/office/officeart/2005/8/layout/arrow2"/>
    <dgm:cxn modelId="{27BDAEDE-FFBE-7742-B9F7-E3FEA738770F}" type="presParOf" srcId="{53070FAD-7048-7B45-998C-425227C0FFFC}" destId="{D0CF6565-834D-7D45-A45B-1E6CB44E806F}" srcOrd="6" destOrd="0" presId="urn:microsoft.com/office/officeart/2005/8/layout/arrow2"/>
    <dgm:cxn modelId="{801D479B-9240-6944-AEE5-111C0E097428}" type="presParOf" srcId="{53070FAD-7048-7B45-998C-425227C0FFFC}" destId="{6667451B-0853-824F-B514-3690D92E6069}" srcOrd="7"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AEFA9D-FD9E-4426-B9DF-AFD6609E966A}" type="doc">
      <dgm:prSet loTypeId="urn:microsoft.com/office/officeart/2005/8/layout/venn1" loCatId="relationship" qsTypeId="urn:microsoft.com/office/officeart/2005/8/quickstyle/simple1" qsCatId="simple" csTypeId="urn:microsoft.com/office/officeart/2005/8/colors/accent1_2" csCatId="accent1" phldr="1"/>
      <dgm:spPr/>
    </dgm:pt>
    <dgm:pt modelId="{15AF5D1B-0680-4DE5-975B-2A0AF23CFCEF}">
      <dgm:prSet phldrT="[Text]" custT="1"/>
      <dgm:spPr>
        <a:solidFill>
          <a:schemeClr val="tx1">
            <a:alpha val="50000"/>
          </a:schemeClr>
        </a:solidFill>
      </dgm:spPr>
      <dgm:t>
        <a:bodyPr/>
        <a:lstStyle/>
        <a:p>
          <a:r>
            <a:rPr lang="en-GB" sz="1200" noProof="0" dirty="0"/>
            <a:t>OSDU Community</a:t>
          </a:r>
        </a:p>
      </dgm:t>
    </dgm:pt>
    <dgm:pt modelId="{0465F9F4-2163-4CD8-88D4-CF30EB9959D9}" type="parTrans" cxnId="{D7128440-E005-4780-A9B0-0F4EFA10D03C}">
      <dgm:prSet/>
      <dgm:spPr/>
      <dgm:t>
        <a:bodyPr/>
        <a:lstStyle/>
        <a:p>
          <a:endParaRPr lang="en-GB"/>
        </a:p>
      </dgm:t>
    </dgm:pt>
    <dgm:pt modelId="{DDEF9E18-42AF-4FBE-A54A-7CB04572BF1B}" type="sibTrans" cxnId="{D7128440-E005-4780-A9B0-0F4EFA10D03C}">
      <dgm:prSet/>
      <dgm:spPr/>
      <dgm:t>
        <a:bodyPr/>
        <a:lstStyle/>
        <a:p>
          <a:endParaRPr lang="en-GB"/>
        </a:p>
      </dgm:t>
    </dgm:pt>
    <dgm:pt modelId="{21DC4DD5-0C80-4446-90F4-F74608F3AC75}">
      <dgm:prSet phldrT="[Text]" custT="1"/>
      <dgm:spPr>
        <a:solidFill>
          <a:schemeClr val="accent5">
            <a:lumMod val="90000"/>
            <a:alpha val="68000"/>
          </a:schemeClr>
        </a:solidFill>
      </dgm:spPr>
      <dgm:t>
        <a:bodyPr/>
        <a:lstStyle/>
        <a:p>
          <a:r>
            <a:rPr lang="en-GB" sz="1200" noProof="0"/>
            <a:t>Vendors</a:t>
          </a:r>
        </a:p>
      </dgm:t>
    </dgm:pt>
    <dgm:pt modelId="{ADCCC975-F14C-4807-AE10-75CAF0395D89}" type="parTrans" cxnId="{1735C4B1-4340-4210-B7EE-5F33F6004DEA}">
      <dgm:prSet/>
      <dgm:spPr/>
      <dgm:t>
        <a:bodyPr/>
        <a:lstStyle/>
        <a:p>
          <a:endParaRPr lang="en-GB"/>
        </a:p>
      </dgm:t>
    </dgm:pt>
    <dgm:pt modelId="{7A3ECB16-FB03-47C9-8190-455FE39F2E0B}" type="sibTrans" cxnId="{1735C4B1-4340-4210-B7EE-5F33F6004DEA}">
      <dgm:prSet/>
      <dgm:spPr/>
      <dgm:t>
        <a:bodyPr/>
        <a:lstStyle/>
        <a:p>
          <a:endParaRPr lang="en-GB"/>
        </a:p>
      </dgm:t>
    </dgm:pt>
    <dgm:pt modelId="{82FB6489-59CF-4FE9-9926-15DD4EC12FE0}">
      <dgm:prSet phldrT="[Text]" custT="1"/>
      <dgm:spPr>
        <a:solidFill>
          <a:schemeClr val="accent2">
            <a:alpha val="50000"/>
          </a:schemeClr>
        </a:solidFill>
      </dgm:spPr>
      <dgm:t>
        <a:bodyPr/>
        <a:lstStyle/>
        <a:p>
          <a:r>
            <a:rPr lang="en-GB" sz="1200" noProof="0"/>
            <a:t>Equinor</a:t>
          </a:r>
        </a:p>
      </dgm:t>
    </dgm:pt>
    <dgm:pt modelId="{34E9C8B1-555F-49CC-850E-8FE037EEA681}" type="parTrans" cxnId="{ACEC46BB-4462-4EA5-8D7C-93C0DB1B9E23}">
      <dgm:prSet/>
      <dgm:spPr/>
      <dgm:t>
        <a:bodyPr/>
        <a:lstStyle/>
        <a:p>
          <a:endParaRPr lang="en-GB"/>
        </a:p>
      </dgm:t>
    </dgm:pt>
    <dgm:pt modelId="{112884E1-7787-4272-8756-C0D0BAFC3CC7}" type="sibTrans" cxnId="{ACEC46BB-4462-4EA5-8D7C-93C0DB1B9E23}">
      <dgm:prSet/>
      <dgm:spPr/>
      <dgm:t>
        <a:bodyPr/>
        <a:lstStyle/>
        <a:p>
          <a:endParaRPr lang="en-GB"/>
        </a:p>
      </dgm:t>
    </dgm:pt>
    <dgm:pt modelId="{B4E24E0B-8C76-4B92-8962-04CA194F6BBB}" type="pres">
      <dgm:prSet presAssocID="{6EAEFA9D-FD9E-4426-B9DF-AFD6609E966A}" presName="compositeShape" presStyleCnt="0">
        <dgm:presLayoutVars>
          <dgm:chMax val="7"/>
          <dgm:dir/>
          <dgm:resizeHandles val="exact"/>
        </dgm:presLayoutVars>
      </dgm:prSet>
      <dgm:spPr/>
    </dgm:pt>
    <dgm:pt modelId="{79B83BDB-8551-40D4-801C-77FECD8782DF}" type="pres">
      <dgm:prSet presAssocID="{15AF5D1B-0680-4DE5-975B-2A0AF23CFCEF}" presName="circ1" presStyleLbl="vennNode1" presStyleIdx="0" presStyleCnt="3" custLinFactNeighborX="-1911" custLinFactNeighborY="-546"/>
      <dgm:spPr/>
    </dgm:pt>
    <dgm:pt modelId="{3A84D343-53B3-4C3B-90F5-A635290E3120}" type="pres">
      <dgm:prSet presAssocID="{15AF5D1B-0680-4DE5-975B-2A0AF23CFCEF}" presName="circ1Tx" presStyleLbl="revTx" presStyleIdx="0" presStyleCnt="0">
        <dgm:presLayoutVars>
          <dgm:chMax val="0"/>
          <dgm:chPref val="0"/>
          <dgm:bulletEnabled val="1"/>
        </dgm:presLayoutVars>
      </dgm:prSet>
      <dgm:spPr/>
    </dgm:pt>
    <dgm:pt modelId="{229DA2C2-19EC-491B-91C1-233B91948D34}" type="pres">
      <dgm:prSet presAssocID="{21DC4DD5-0C80-4446-90F4-F74608F3AC75}" presName="circ2" presStyleLbl="vennNode1" presStyleIdx="1" presStyleCnt="3"/>
      <dgm:spPr/>
    </dgm:pt>
    <dgm:pt modelId="{8CC6184B-C0B9-4845-BBF4-E71768984E27}" type="pres">
      <dgm:prSet presAssocID="{21DC4DD5-0C80-4446-90F4-F74608F3AC75}" presName="circ2Tx" presStyleLbl="revTx" presStyleIdx="0" presStyleCnt="0">
        <dgm:presLayoutVars>
          <dgm:chMax val="0"/>
          <dgm:chPref val="0"/>
          <dgm:bulletEnabled val="1"/>
        </dgm:presLayoutVars>
      </dgm:prSet>
      <dgm:spPr/>
    </dgm:pt>
    <dgm:pt modelId="{7F575241-F1B3-458F-A41F-A0B9D4BC5F16}" type="pres">
      <dgm:prSet presAssocID="{82FB6489-59CF-4FE9-9926-15DD4EC12FE0}" presName="circ3" presStyleLbl="vennNode1" presStyleIdx="2" presStyleCnt="3"/>
      <dgm:spPr/>
    </dgm:pt>
    <dgm:pt modelId="{F52BF53E-8169-4B24-9076-13E98AC6D731}" type="pres">
      <dgm:prSet presAssocID="{82FB6489-59CF-4FE9-9926-15DD4EC12FE0}" presName="circ3Tx" presStyleLbl="revTx" presStyleIdx="0" presStyleCnt="0">
        <dgm:presLayoutVars>
          <dgm:chMax val="0"/>
          <dgm:chPref val="0"/>
          <dgm:bulletEnabled val="1"/>
        </dgm:presLayoutVars>
      </dgm:prSet>
      <dgm:spPr/>
    </dgm:pt>
  </dgm:ptLst>
  <dgm:cxnLst>
    <dgm:cxn modelId="{BE515E0C-2033-47E8-A2F6-8472EC8F225F}" type="presOf" srcId="{15AF5D1B-0680-4DE5-975B-2A0AF23CFCEF}" destId="{3A84D343-53B3-4C3B-90F5-A635290E3120}" srcOrd="1" destOrd="0" presId="urn:microsoft.com/office/officeart/2005/8/layout/venn1"/>
    <dgm:cxn modelId="{3912E80E-9521-483A-8485-E4CC4D1BBCF4}" type="presOf" srcId="{21DC4DD5-0C80-4446-90F4-F74608F3AC75}" destId="{8CC6184B-C0B9-4845-BBF4-E71768984E27}" srcOrd="1" destOrd="0" presId="urn:microsoft.com/office/officeart/2005/8/layout/venn1"/>
    <dgm:cxn modelId="{D7128440-E005-4780-A9B0-0F4EFA10D03C}" srcId="{6EAEFA9D-FD9E-4426-B9DF-AFD6609E966A}" destId="{15AF5D1B-0680-4DE5-975B-2A0AF23CFCEF}" srcOrd="0" destOrd="0" parTransId="{0465F9F4-2163-4CD8-88D4-CF30EB9959D9}" sibTransId="{DDEF9E18-42AF-4FBE-A54A-7CB04572BF1B}"/>
    <dgm:cxn modelId="{1A299488-8458-4197-BB10-423C7AC389CC}" type="presOf" srcId="{15AF5D1B-0680-4DE5-975B-2A0AF23CFCEF}" destId="{79B83BDB-8551-40D4-801C-77FECD8782DF}" srcOrd="0" destOrd="0" presId="urn:microsoft.com/office/officeart/2005/8/layout/venn1"/>
    <dgm:cxn modelId="{89C01095-8523-4221-9A60-FC32F9536FA9}" type="presOf" srcId="{6EAEFA9D-FD9E-4426-B9DF-AFD6609E966A}" destId="{B4E24E0B-8C76-4B92-8962-04CA194F6BBB}" srcOrd="0" destOrd="0" presId="urn:microsoft.com/office/officeart/2005/8/layout/venn1"/>
    <dgm:cxn modelId="{E6EF249F-B1EF-421A-9DCE-307A8478F23B}" type="presOf" srcId="{82FB6489-59CF-4FE9-9926-15DD4EC12FE0}" destId="{F52BF53E-8169-4B24-9076-13E98AC6D731}" srcOrd="1" destOrd="0" presId="urn:microsoft.com/office/officeart/2005/8/layout/venn1"/>
    <dgm:cxn modelId="{1735C4B1-4340-4210-B7EE-5F33F6004DEA}" srcId="{6EAEFA9D-FD9E-4426-B9DF-AFD6609E966A}" destId="{21DC4DD5-0C80-4446-90F4-F74608F3AC75}" srcOrd="1" destOrd="0" parTransId="{ADCCC975-F14C-4807-AE10-75CAF0395D89}" sibTransId="{7A3ECB16-FB03-47C9-8190-455FE39F2E0B}"/>
    <dgm:cxn modelId="{ACEC46BB-4462-4EA5-8D7C-93C0DB1B9E23}" srcId="{6EAEFA9D-FD9E-4426-B9DF-AFD6609E966A}" destId="{82FB6489-59CF-4FE9-9926-15DD4EC12FE0}" srcOrd="2" destOrd="0" parTransId="{34E9C8B1-555F-49CC-850E-8FE037EEA681}" sibTransId="{112884E1-7787-4272-8756-C0D0BAFC3CC7}"/>
    <dgm:cxn modelId="{5F2280C5-FEA8-45BF-8234-30FF95698128}" type="presOf" srcId="{82FB6489-59CF-4FE9-9926-15DD4EC12FE0}" destId="{7F575241-F1B3-458F-A41F-A0B9D4BC5F16}" srcOrd="0" destOrd="0" presId="urn:microsoft.com/office/officeart/2005/8/layout/venn1"/>
    <dgm:cxn modelId="{76FE9CF4-1F9F-4A92-BC00-560652CBA302}" type="presOf" srcId="{21DC4DD5-0C80-4446-90F4-F74608F3AC75}" destId="{229DA2C2-19EC-491B-91C1-233B91948D34}" srcOrd="0" destOrd="0" presId="urn:microsoft.com/office/officeart/2005/8/layout/venn1"/>
    <dgm:cxn modelId="{957FF862-CF48-492E-ACEC-385D09B4B75E}" type="presParOf" srcId="{B4E24E0B-8C76-4B92-8962-04CA194F6BBB}" destId="{79B83BDB-8551-40D4-801C-77FECD8782DF}" srcOrd="0" destOrd="0" presId="urn:microsoft.com/office/officeart/2005/8/layout/venn1"/>
    <dgm:cxn modelId="{325AFDFE-8F5C-4687-A7BA-ED937DB7C159}" type="presParOf" srcId="{B4E24E0B-8C76-4B92-8962-04CA194F6BBB}" destId="{3A84D343-53B3-4C3B-90F5-A635290E3120}" srcOrd="1" destOrd="0" presId="urn:microsoft.com/office/officeart/2005/8/layout/venn1"/>
    <dgm:cxn modelId="{6AE522D8-174A-4199-A2E5-C79C69B47A1D}" type="presParOf" srcId="{B4E24E0B-8C76-4B92-8962-04CA194F6BBB}" destId="{229DA2C2-19EC-491B-91C1-233B91948D34}" srcOrd="2" destOrd="0" presId="urn:microsoft.com/office/officeart/2005/8/layout/venn1"/>
    <dgm:cxn modelId="{B4D26737-9670-4D0F-8C18-C1CAA3E1895E}" type="presParOf" srcId="{B4E24E0B-8C76-4B92-8962-04CA194F6BBB}" destId="{8CC6184B-C0B9-4845-BBF4-E71768984E27}" srcOrd="3" destOrd="0" presId="urn:microsoft.com/office/officeart/2005/8/layout/venn1"/>
    <dgm:cxn modelId="{C40B0780-E3CC-4640-A716-AE3896784254}" type="presParOf" srcId="{B4E24E0B-8C76-4B92-8962-04CA194F6BBB}" destId="{7F575241-F1B3-458F-A41F-A0B9D4BC5F16}" srcOrd="4" destOrd="0" presId="urn:microsoft.com/office/officeart/2005/8/layout/venn1"/>
    <dgm:cxn modelId="{AE19A8A7-797F-428C-9A71-3494EE89BCA6}" type="presParOf" srcId="{B4E24E0B-8C76-4B92-8962-04CA194F6BBB}" destId="{F52BF53E-8169-4B24-9076-13E98AC6D731}"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F4CDBB5-83A0-4B26-A300-DBCAF74936C5}" type="doc">
      <dgm:prSet loTypeId="urn:microsoft.com/office/officeart/2016/7/layout/LinearBlockProcessNumbered" loCatId="process" qsTypeId="urn:microsoft.com/office/officeart/2005/8/quickstyle/simple2" qsCatId="simple" csTypeId="urn:microsoft.com/office/officeart/2005/8/colors/accent1_2" csCatId="accent1" phldr="1"/>
      <dgm:spPr/>
      <dgm:t>
        <a:bodyPr/>
        <a:lstStyle/>
        <a:p>
          <a:endParaRPr lang="en-US"/>
        </a:p>
      </dgm:t>
    </dgm:pt>
    <dgm:pt modelId="{0D5DBECD-93A3-466A-B2A7-376FCEE43769}">
      <dgm:prSet custT="1"/>
      <dgm:spPr/>
      <dgm:t>
        <a:bodyPr/>
        <a:lstStyle/>
        <a:p>
          <a:r>
            <a:rPr lang="en-US" sz="1000" baseline="0">
              <a:solidFill>
                <a:srgbClr val="FF0000"/>
              </a:solidFill>
            </a:rPr>
            <a:t>Stream</a:t>
          </a:r>
          <a:r>
            <a:rPr lang="en-US" sz="1000" baseline="0"/>
            <a:t> Seismic from Equinor OSDU/MEDS into iEnergy and DELFI</a:t>
          </a:r>
          <a:endParaRPr lang="en-US" sz="1000"/>
        </a:p>
      </dgm:t>
    </dgm:pt>
    <dgm:pt modelId="{BC32A6DE-EDC2-4419-87A1-9BFE3EDFF1A1}" type="parTrans" cxnId="{85097F9B-1AC1-4EB2-B373-55BBFB9FE397}">
      <dgm:prSet/>
      <dgm:spPr/>
      <dgm:t>
        <a:bodyPr/>
        <a:lstStyle/>
        <a:p>
          <a:endParaRPr lang="en-US"/>
        </a:p>
      </dgm:t>
    </dgm:pt>
    <dgm:pt modelId="{CDB5EA00-0558-423C-A9D1-440DB4003509}" type="sibTrans" cxnId="{85097F9B-1AC1-4EB2-B373-55BBFB9FE397}">
      <dgm:prSet phldrT="01" phldr="0"/>
      <dgm:spPr/>
      <dgm:t>
        <a:bodyPr/>
        <a:lstStyle/>
        <a:p>
          <a:r>
            <a:rPr lang="en-US"/>
            <a:t>01</a:t>
          </a:r>
        </a:p>
      </dgm:t>
    </dgm:pt>
    <dgm:pt modelId="{D4A0427E-58DC-4199-93E5-F78A83CF4759}">
      <dgm:prSet custT="1"/>
      <dgm:spPr/>
      <dgm:t>
        <a:bodyPr/>
        <a:lstStyle/>
        <a:p>
          <a:r>
            <a:rPr lang="en-US" sz="1000" baseline="0">
              <a:solidFill>
                <a:srgbClr val="FF0000"/>
              </a:solidFill>
            </a:rPr>
            <a:t>Plan</a:t>
          </a:r>
          <a:r>
            <a:rPr lang="en-US" sz="1000" baseline="0"/>
            <a:t> including timelines for sharing seismic interpretation data through OSDU/MEDS</a:t>
          </a:r>
          <a:endParaRPr lang="en-US" sz="1000"/>
        </a:p>
      </dgm:t>
    </dgm:pt>
    <dgm:pt modelId="{3E564C03-117F-49C1-A5EC-F0BE3714C4EC}" type="parTrans" cxnId="{55AE22ED-4C26-4092-AA11-7435D12C0A46}">
      <dgm:prSet/>
      <dgm:spPr/>
      <dgm:t>
        <a:bodyPr/>
        <a:lstStyle/>
        <a:p>
          <a:endParaRPr lang="en-US"/>
        </a:p>
      </dgm:t>
    </dgm:pt>
    <dgm:pt modelId="{9C33201F-D800-4AB9-8462-58917E9F9DD1}" type="sibTrans" cxnId="{55AE22ED-4C26-4092-AA11-7435D12C0A46}">
      <dgm:prSet phldrT="03" phldr="0"/>
      <dgm:spPr/>
      <dgm:t>
        <a:bodyPr/>
        <a:lstStyle/>
        <a:p>
          <a:r>
            <a:rPr lang="en-US"/>
            <a:t>03</a:t>
          </a:r>
        </a:p>
      </dgm:t>
    </dgm:pt>
    <dgm:pt modelId="{D3073329-17ED-4238-B74E-C7481ADE7543}">
      <dgm:prSet custT="1"/>
      <dgm:spPr/>
      <dgm:t>
        <a:bodyPr/>
        <a:lstStyle/>
        <a:p>
          <a:r>
            <a:rPr lang="en-US" sz="1000" baseline="0">
              <a:solidFill>
                <a:srgbClr val="FF0000"/>
              </a:solidFill>
            </a:rPr>
            <a:t>Share</a:t>
          </a:r>
          <a:r>
            <a:rPr lang="en-US" sz="1000" baseline="0"/>
            <a:t> test results to steer OSDU community developments</a:t>
          </a:r>
          <a:endParaRPr lang="en-US" sz="1000"/>
        </a:p>
      </dgm:t>
    </dgm:pt>
    <dgm:pt modelId="{E69E3BA7-DC17-40BE-8F77-5E93A201E1FB}" type="parTrans" cxnId="{E64E03A4-A7A0-406D-A867-9FA02E40EE9C}">
      <dgm:prSet/>
      <dgm:spPr/>
      <dgm:t>
        <a:bodyPr/>
        <a:lstStyle/>
        <a:p>
          <a:endParaRPr lang="en-US"/>
        </a:p>
      </dgm:t>
    </dgm:pt>
    <dgm:pt modelId="{1965576F-D30F-4D6B-8EFB-D5EF5D524C5C}" type="sibTrans" cxnId="{E64E03A4-A7A0-406D-A867-9FA02E40EE9C}">
      <dgm:prSet phldrT="04" phldr="0"/>
      <dgm:spPr/>
      <dgm:t>
        <a:bodyPr/>
        <a:lstStyle/>
        <a:p>
          <a:r>
            <a:rPr lang="en-US"/>
            <a:t>04</a:t>
          </a:r>
        </a:p>
      </dgm:t>
    </dgm:pt>
    <dgm:pt modelId="{AFC353E5-24E6-4A54-A972-5C3BA7BBF5D0}">
      <dgm:prSet custT="1"/>
      <dgm:spPr/>
      <dgm:t>
        <a:bodyPr/>
        <a:lstStyle/>
        <a:p>
          <a:r>
            <a:rPr lang="en-US" sz="1000">
              <a:solidFill>
                <a:srgbClr val="FF0000"/>
              </a:solidFill>
            </a:rPr>
            <a:t>Demo</a:t>
          </a:r>
          <a:r>
            <a:rPr lang="en-US" sz="1000"/>
            <a:t> basic functionality for seismic interpretation workflows on OSDU/MEDS</a:t>
          </a:r>
        </a:p>
      </dgm:t>
    </dgm:pt>
    <dgm:pt modelId="{863077FE-F5F9-4263-B057-265144C43D88}" type="parTrans" cxnId="{CB2C5D25-B1BD-42C6-BDC5-C53C7F7E7577}">
      <dgm:prSet/>
      <dgm:spPr/>
      <dgm:t>
        <a:bodyPr/>
        <a:lstStyle/>
        <a:p>
          <a:endParaRPr lang="nb-NO"/>
        </a:p>
      </dgm:t>
    </dgm:pt>
    <dgm:pt modelId="{19C6CD8C-4AB8-4839-B63A-6F6D57464F00}" type="sibTrans" cxnId="{CB2C5D25-B1BD-42C6-BDC5-C53C7F7E7577}">
      <dgm:prSet phldrT="02" phldr="0"/>
      <dgm:spPr/>
      <dgm:t>
        <a:bodyPr/>
        <a:lstStyle/>
        <a:p>
          <a:r>
            <a:rPr lang="nb-NO"/>
            <a:t>02</a:t>
          </a:r>
        </a:p>
      </dgm:t>
    </dgm:pt>
    <dgm:pt modelId="{B55BBDDD-BCE9-4341-8B4D-CC6A1519B74A}" type="pres">
      <dgm:prSet presAssocID="{DF4CDBB5-83A0-4B26-A300-DBCAF74936C5}" presName="Name0" presStyleCnt="0">
        <dgm:presLayoutVars>
          <dgm:animLvl val="lvl"/>
          <dgm:resizeHandles val="exact"/>
        </dgm:presLayoutVars>
      </dgm:prSet>
      <dgm:spPr/>
    </dgm:pt>
    <dgm:pt modelId="{233633AC-DDF9-4FC0-8599-DE509D5937BB}" type="pres">
      <dgm:prSet presAssocID="{0D5DBECD-93A3-466A-B2A7-376FCEE43769}" presName="compositeNode" presStyleCnt="0">
        <dgm:presLayoutVars>
          <dgm:bulletEnabled val="1"/>
        </dgm:presLayoutVars>
      </dgm:prSet>
      <dgm:spPr/>
    </dgm:pt>
    <dgm:pt modelId="{A5EC4DB1-60D0-4965-BCF4-EA296CABFB2A}" type="pres">
      <dgm:prSet presAssocID="{0D5DBECD-93A3-466A-B2A7-376FCEE43769}" presName="bgRect" presStyleLbl="alignNode1" presStyleIdx="0" presStyleCnt="4"/>
      <dgm:spPr/>
    </dgm:pt>
    <dgm:pt modelId="{00688C2D-182F-48A6-B758-F183E9030107}" type="pres">
      <dgm:prSet presAssocID="{CDB5EA00-0558-423C-A9D1-440DB4003509}" presName="sibTransNodeRect" presStyleLbl="alignNode1" presStyleIdx="0" presStyleCnt="4">
        <dgm:presLayoutVars>
          <dgm:chMax val="0"/>
          <dgm:bulletEnabled val="1"/>
        </dgm:presLayoutVars>
      </dgm:prSet>
      <dgm:spPr/>
    </dgm:pt>
    <dgm:pt modelId="{BCC2FBDF-F12E-4D40-A7A8-9FE3D685DADD}" type="pres">
      <dgm:prSet presAssocID="{0D5DBECD-93A3-466A-B2A7-376FCEE43769}" presName="nodeRect" presStyleLbl="alignNode1" presStyleIdx="0" presStyleCnt="4">
        <dgm:presLayoutVars>
          <dgm:bulletEnabled val="1"/>
        </dgm:presLayoutVars>
      </dgm:prSet>
      <dgm:spPr/>
    </dgm:pt>
    <dgm:pt modelId="{D3BDB5A3-5568-42C2-A976-A141E5C42CE8}" type="pres">
      <dgm:prSet presAssocID="{CDB5EA00-0558-423C-A9D1-440DB4003509}" presName="sibTrans" presStyleCnt="0"/>
      <dgm:spPr/>
    </dgm:pt>
    <dgm:pt modelId="{BA3071C8-0134-4EFA-9C80-7917F2FD89F0}" type="pres">
      <dgm:prSet presAssocID="{AFC353E5-24E6-4A54-A972-5C3BA7BBF5D0}" presName="compositeNode" presStyleCnt="0">
        <dgm:presLayoutVars>
          <dgm:bulletEnabled val="1"/>
        </dgm:presLayoutVars>
      </dgm:prSet>
      <dgm:spPr/>
    </dgm:pt>
    <dgm:pt modelId="{D6A53FFA-C4C5-4861-965B-5B867AE52707}" type="pres">
      <dgm:prSet presAssocID="{AFC353E5-24E6-4A54-A972-5C3BA7BBF5D0}" presName="bgRect" presStyleLbl="alignNode1" presStyleIdx="1" presStyleCnt="4"/>
      <dgm:spPr/>
    </dgm:pt>
    <dgm:pt modelId="{90289137-223B-4EFE-8239-8FEAE945D2DD}" type="pres">
      <dgm:prSet presAssocID="{19C6CD8C-4AB8-4839-B63A-6F6D57464F00}" presName="sibTransNodeRect" presStyleLbl="alignNode1" presStyleIdx="1" presStyleCnt="4">
        <dgm:presLayoutVars>
          <dgm:chMax val="0"/>
          <dgm:bulletEnabled val="1"/>
        </dgm:presLayoutVars>
      </dgm:prSet>
      <dgm:spPr/>
    </dgm:pt>
    <dgm:pt modelId="{1678DD9E-0A61-4469-97A0-0274113EB057}" type="pres">
      <dgm:prSet presAssocID="{AFC353E5-24E6-4A54-A972-5C3BA7BBF5D0}" presName="nodeRect" presStyleLbl="alignNode1" presStyleIdx="1" presStyleCnt="4">
        <dgm:presLayoutVars>
          <dgm:bulletEnabled val="1"/>
        </dgm:presLayoutVars>
      </dgm:prSet>
      <dgm:spPr/>
    </dgm:pt>
    <dgm:pt modelId="{C6B46606-AD9F-4D8A-9129-E3F1DCC2457D}" type="pres">
      <dgm:prSet presAssocID="{19C6CD8C-4AB8-4839-B63A-6F6D57464F00}" presName="sibTrans" presStyleCnt="0"/>
      <dgm:spPr/>
    </dgm:pt>
    <dgm:pt modelId="{A36307AB-5262-4FF4-B4D5-B3B19FE38805}" type="pres">
      <dgm:prSet presAssocID="{D4A0427E-58DC-4199-93E5-F78A83CF4759}" presName="compositeNode" presStyleCnt="0">
        <dgm:presLayoutVars>
          <dgm:bulletEnabled val="1"/>
        </dgm:presLayoutVars>
      </dgm:prSet>
      <dgm:spPr/>
    </dgm:pt>
    <dgm:pt modelId="{D0FD45FD-1AED-463F-843D-2EDF4FDFBA2E}" type="pres">
      <dgm:prSet presAssocID="{D4A0427E-58DC-4199-93E5-F78A83CF4759}" presName="bgRect" presStyleLbl="alignNode1" presStyleIdx="2" presStyleCnt="4"/>
      <dgm:spPr/>
    </dgm:pt>
    <dgm:pt modelId="{295043BE-2DDA-40E1-80A5-CDCE78D79BBD}" type="pres">
      <dgm:prSet presAssocID="{9C33201F-D800-4AB9-8462-58917E9F9DD1}" presName="sibTransNodeRect" presStyleLbl="alignNode1" presStyleIdx="2" presStyleCnt="4">
        <dgm:presLayoutVars>
          <dgm:chMax val="0"/>
          <dgm:bulletEnabled val="1"/>
        </dgm:presLayoutVars>
      </dgm:prSet>
      <dgm:spPr/>
    </dgm:pt>
    <dgm:pt modelId="{CB1517BA-E692-4081-9B27-FCDF01125C40}" type="pres">
      <dgm:prSet presAssocID="{D4A0427E-58DC-4199-93E5-F78A83CF4759}" presName="nodeRect" presStyleLbl="alignNode1" presStyleIdx="2" presStyleCnt="4">
        <dgm:presLayoutVars>
          <dgm:bulletEnabled val="1"/>
        </dgm:presLayoutVars>
      </dgm:prSet>
      <dgm:spPr/>
    </dgm:pt>
    <dgm:pt modelId="{5324F442-7E1D-40F2-8048-181C69EC6CDA}" type="pres">
      <dgm:prSet presAssocID="{9C33201F-D800-4AB9-8462-58917E9F9DD1}" presName="sibTrans" presStyleCnt="0"/>
      <dgm:spPr/>
    </dgm:pt>
    <dgm:pt modelId="{177F4AA8-0F94-4A59-B4CE-9D96D1402170}" type="pres">
      <dgm:prSet presAssocID="{D3073329-17ED-4238-B74E-C7481ADE7543}" presName="compositeNode" presStyleCnt="0">
        <dgm:presLayoutVars>
          <dgm:bulletEnabled val="1"/>
        </dgm:presLayoutVars>
      </dgm:prSet>
      <dgm:spPr/>
    </dgm:pt>
    <dgm:pt modelId="{533442FA-18C6-4D4E-8A98-EB625E94EB73}" type="pres">
      <dgm:prSet presAssocID="{D3073329-17ED-4238-B74E-C7481ADE7543}" presName="bgRect" presStyleLbl="alignNode1" presStyleIdx="3" presStyleCnt="4" custLinFactY="-2874" custLinFactNeighborX="1631" custLinFactNeighborY="-100000"/>
      <dgm:spPr/>
    </dgm:pt>
    <dgm:pt modelId="{A1963941-3962-4B8B-8194-BD9CE630C22F}" type="pres">
      <dgm:prSet presAssocID="{1965576F-D30F-4D6B-8EFB-D5EF5D524C5C}" presName="sibTransNodeRect" presStyleLbl="alignNode1" presStyleIdx="3" presStyleCnt="4">
        <dgm:presLayoutVars>
          <dgm:chMax val="0"/>
          <dgm:bulletEnabled val="1"/>
        </dgm:presLayoutVars>
      </dgm:prSet>
      <dgm:spPr/>
    </dgm:pt>
    <dgm:pt modelId="{357B965D-7947-46A7-951D-072187F52B0F}" type="pres">
      <dgm:prSet presAssocID="{D3073329-17ED-4238-B74E-C7481ADE7543}" presName="nodeRect" presStyleLbl="alignNode1" presStyleIdx="3" presStyleCnt="4">
        <dgm:presLayoutVars>
          <dgm:bulletEnabled val="1"/>
        </dgm:presLayoutVars>
      </dgm:prSet>
      <dgm:spPr/>
    </dgm:pt>
  </dgm:ptLst>
  <dgm:cxnLst>
    <dgm:cxn modelId="{F0DB1900-BF3A-4683-A3E3-50B46E00C778}" type="presOf" srcId="{CDB5EA00-0558-423C-A9D1-440DB4003509}" destId="{00688C2D-182F-48A6-B758-F183E9030107}" srcOrd="0" destOrd="0" presId="urn:microsoft.com/office/officeart/2016/7/layout/LinearBlockProcessNumbered"/>
    <dgm:cxn modelId="{8E3EED00-6AE4-4186-9F21-A64C9DBBA739}" type="presOf" srcId="{9C33201F-D800-4AB9-8462-58917E9F9DD1}" destId="{295043BE-2DDA-40E1-80A5-CDCE78D79BBD}" srcOrd="0" destOrd="0" presId="urn:microsoft.com/office/officeart/2016/7/layout/LinearBlockProcessNumbered"/>
    <dgm:cxn modelId="{7B760E08-BF57-4AD0-B2D2-8BDDD340EA44}" type="presOf" srcId="{AFC353E5-24E6-4A54-A972-5C3BA7BBF5D0}" destId="{1678DD9E-0A61-4469-97A0-0274113EB057}" srcOrd="1" destOrd="0" presId="urn:microsoft.com/office/officeart/2016/7/layout/LinearBlockProcessNumbered"/>
    <dgm:cxn modelId="{CDBBA40E-F1BF-4474-8B99-E036480BFB78}" type="presOf" srcId="{D4A0427E-58DC-4199-93E5-F78A83CF4759}" destId="{CB1517BA-E692-4081-9B27-FCDF01125C40}" srcOrd="1" destOrd="0" presId="urn:microsoft.com/office/officeart/2016/7/layout/LinearBlockProcessNumbered"/>
    <dgm:cxn modelId="{CB2C5D25-B1BD-42C6-BDC5-C53C7F7E7577}" srcId="{DF4CDBB5-83A0-4B26-A300-DBCAF74936C5}" destId="{AFC353E5-24E6-4A54-A972-5C3BA7BBF5D0}" srcOrd="1" destOrd="0" parTransId="{863077FE-F5F9-4263-B057-265144C43D88}" sibTransId="{19C6CD8C-4AB8-4839-B63A-6F6D57464F00}"/>
    <dgm:cxn modelId="{47344326-E243-4723-A812-817F99F56D55}" type="presOf" srcId="{DF4CDBB5-83A0-4B26-A300-DBCAF74936C5}" destId="{B55BBDDD-BCE9-4341-8B4D-CC6A1519B74A}" srcOrd="0" destOrd="0" presId="urn:microsoft.com/office/officeart/2016/7/layout/LinearBlockProcessNumbered"/>
    <dgm:cxn modelId="{A8929529-060D-46F2-BBAB-CFB237B461B6}" type="presOf" srcId="{AFC353E5-24E6-4A54-A972-5C3BA7BBF5D0}" destId="{D6A53FFA-C4C5-4861-965B-5B867AE52707}" srcOrd="0" destOrd="0" presId="urn:microsoft.com/office/officeart/2016/7/layout/LinearBlockProcessNumbered"/>
    <dgm:cxn modelId="{603F5B34-49C8-487C-9638-8EE6DC4B15EA}" type="presOf" srcId="{D3073329-17ED-4238-B74E-C7481ADE7543}" destId="{357B965D-7947-46A7-951D-072187F52B0F}" srcOrd="1" destOrd="0" presId="urn:microsoft.com/office/officeart/2016/7/layout/LinearBlockProcessNumbered"/>
    <dgm:cxn modelId="{BEC7B23D-AE1E-470A-9192-F0D1F7A66CCB}" type="presOf" srcId="{D4A0427E-58DC-4199-93E5-F78A83CF4759}" destId="{D0FD45FD-1AED-463F-843D-2EDF4FDFBA2E}" srcOrd="0" destOrd="0" presId="urn:microsoft.com/office/officeart/2016/7/layout/LinearBlockProcessNumbered"/>
    <dgm:cxn modelId="{3DA18D52-83D0-4775-93AB-1D9388DE118C}" type="presOf" srcId="{1965576F-D30F-4D6B-8EFB-D5EF5D524C5C}" destId="{A1963941-3962-4B8B-8194-BD9CE630C22F}" srcOrd="0" destOrd="0" presId="urn:microsoft.com/office/officeart/2016/7/layout/LinearBlockProcessNumbered"/>
    <dgm:cxn modelId="{2F7C5D5B-8FCA-4789-BBB2-25B3CBE7D8F4}" type="presOf" srcId="{0D5DBECD-93A3-466A-B2A7-376FCEE43769}" destId="{BCC2FBDF-F12E-4D40-A7A8-9FE3D685DADD}" srcOrd="1" destOrd="0" presId="urn:microsoft.com/office/officeart/2016/7/layout/LinearBlockProcessNumbered"/>
    <dgm:cxn modelId="{85097F9B-1AC1-4EB2-B373-55BBFB9FE397}" srcId="{DF4CDBB5-83A0-4B26-A300-DBCAF74936C5}" destId="{0D5DBECD-93A3-466A-B2A7-376FCEE43769}" srcOrd="0" destOrd="0" parTransId="{BC32A6DE-EDC2-4419-87A1-9BFE3EDFF1A1}" sibTransId="{CDB5EA00-0558-423C-A9D1-440DB4003509}"/>
    <dgm:cxn modelId="{165540A1-0CCB-4908-AB30-D0AEC5AAD2C6}" type="presOf" srcId="{19C6CD8C-4AB8-4839-B63A-6F6D57464F00}" destId="{90289137-223B-4EFE-8239-8FEAE945D2DD}" srcOrd="0" destOrd="0" presId="urn:microsoft.com/office/officeart/2016/7/layout/LinearBlockProcessNumbered"/>
    <dgm:cxn modelId="{E64E03A4-A7A0-406D-A867-9FA02E40EE9C}" srcId="{DF4CDBB5-83A0-4B26-A300-DBCAF74936C5}" destId="{D3073329-17ED-4238-B74E-C7481ADE7543}" srcOrd="3" destOrd="0" parTransId="{E69E3BA7-DC17-40BE-8F77-5E93A201E1FB}" sibTransId="{1965576F-D30F-4D6B-8EFB-D5EF5D524C5C}"/>
    <dgm:cxn modelId="{FC17B9C6-A0C6-48A4-931A-2E8D8B4A2BFD}" type="presOf" srcId="{0D5DBECD-93A3-466A-B2A7-376FCEE43769}" destId="{A5EC4DB1-60D0-4965-BCF4-EA296CABFB2A}" srcOrd="0" destOrd="0" presId="urn:microsoft.com/office/officeart/2016/7/layout/LinearBlockProcessNumbered"/>
    <dgm:cxn modelId="{2ADAD8DF-907D-4E69-9705-C9E0AFE4F5A7}" type="presOf" srcId="{D3073329-17ED-4238-B74E-C7481ADE7543}" destId="{533442FA-18C6-4D4E-8A98-EB625E94EB73}" srcOrd="0" destOrd="0" presId="urn:microsoft.com/office/officeart/2016/7/layout/LinearBlockProcessNumbered"/>
    <dgm:cxn modelId="{55AE22ED-4C26-4092-AA11-7435D12C0A46}" srcId="{DF4CDBB5-83A0-4B26-A300-DBCAF74936C5}" destId="{D4A0427E-58DC-4199-93E5-F78A83CF4759}" srcOrd="2" destOrd="0" parTransId="{3E564C03-117F-49C1-A5EC-F0BE3714C4EC}" sibTransId="{9C33201F-D800-4AB9-8462-58917E9F9DD1}"/>
    <dgm:cxn modelId="{76FA118D-3AEB-43F2-8E6C-E8D37E7920E1}" type="presParOf" srcId="{B55BBDDD-BCE9-4341-8B4D-CC6A1519B74A}" destId="{233633AC-DDF9-4FC0-8599-DE509D5937BB}" srcOrd="0" destOrd="0" presId="urn:microsoft.com/office/officeart/2016/7/layout/LinearBlockProcessNumbered"/>
    <dgm:cxn modelId="{BA75A599-BDE5-4E0D-8A4C-518FB7B5378E}" type="presParOf" srcId="{233633AC-DDF9-4FC0-8599-DE509D5937BB}" destId="{A5EC4DB1-60D0-4965-BCF4-EA296CABFB2A}" srcOrd="0" destOrd="0" presId="urn:microsoft.com/office/officeart/2016/7/layout/LinearBlockProcessNumbered"/>
    <dgm:cxn modelId="{E1F448CB-B7B2-48B0-B3F1-9F948B02E6CA}" type="presParOf" srcId="{233633AC-DDF9-4FC0-8599-DE509D5937BB}" destId="{00688C2D-182F-48A6-B758-F183E9030107}" srcOrd="1" destOrd="0" presId="urn:microsoft.com/office/officeart/2016/7/layout/LinearBlockProcessNumbered"/>
    <dgm:cxn modelId="{6AB9C0F7-42F0-4D71-9F6F-D62C56E6C1E7}" type="presParOf" srcId="{233633AC-DDF9-4FC0-8599-DE509D5937BB}" destId="{BCC2FBDF-F12E-4D40-A7A8-9FE3D685DADD}" srcOrd="2" destOrd="0" presId="urn:microsoft.com/office/officeart/2016/7/layout/LinearBlockProcessNumbered"/>
    <dgm:cxn modelId="{17A6537F-E42F-4C29-A620-F9CF406E30FB}" type="presParOf" srcId="{B55BBDDD-BCE9-4341-8B4D-CC6A1519B74A}" destId="{D3BDB5A3-5568-42C2-A976-A141E5C42CE8}" srcOrd="1" destOrd="0" presId="urn:microsoft.com/office/officeart/2016/7/layout/LinearBlockProcessNumbered"/>
    <dgm:cxn modelId="{A196356C-F0D6-48FA-9D00-22C338EDF812}" type="presParOf" srcId="{B55BBDDD-BCE9-4341-8B4D-CC6A1519B74A}" destId="{BA3071C8-0134-4EFA-9C80-7917F2FD89F0}" srcOrd="2" destOrd="0" presId="urn:microsoft.com/office/officeart/2016/7/layout/LinearBlockProcessNumbered"/>
    <dgm:cxn modelId="{C8F7F535-3092-4921-B844-BBA41C244035}" type="presParOf" srcId="{BA3071C8-0134-4EFA-9C80-7917F2FD89F0}" destId="{D6A53FFA-C4C5-4861-965B-5B867AE52707}" srcOrd="0" destOrd="0" presId="urn:microsoft.com/office/officeart/2016/7/layout/LinearBlockProcessNumbered"/>
    <dgm:cxn modelId="{CA36AE96-164E-47D3-B91C-87B978AC5DEA}" type="presParOf" srcId="{BA3071C8-0134-4EFA-9C80-7917F2FD89F0}" destId="{90289137-223B-4EFE-8239-8FEAE945D2DD}" srcOrd="1" destOrd="0" presId="urn:microsoft.com/office/officeart/2016/7/layout/LinearBlockProcessNumbered"/>
    <dgm:cxn modelId="{DAE6310A-0AFE-41AC-9170-C747DB575EA5}" type="presParOf" srcId="{BA3071C8-0134-4EFA-9C80-7917F2FD89F0}" destId="{1678DD9E-0A61-4469-97A0-0274113EB057}" srcOrd="2" destOrd="0" presId="urn:microsoft.com/office/officeart/2016/7/layout/LinearBlockProcessNumbered"/>
    <dgm:cxn modelId="{A0C2376A-5658-45E9-8849-F6543BE285FB}" type="presParOf" srcId="{B55BBDDD-BCE9-4341-8B4D-CC6A1519B74A}" destId="{C6B46606-AD9F-4D8A-9129-E3F1DCC2457D}" srcOrd="3" destOrd="0" presId="urn:microsoft.com/office/officeart/2016/7/layout/LinearBlockProcessNumbered"/>
    <dgm:cxn modelId="{5E44A5DA-A6A3-4D24-B194-52AC20BFC7F8}" type="presParOf" srcId="{B55BBDDD-BCE9-4341-8B4D-CC6A1519B74A}" destId="{A36307AB-5262-4FF4-B4D5-B3B19FE38805}" srcOrd="4" destOrd="0" presId="urn:microsoft.com/office/officeart/2016/7/layout/LinearBlockProcessNumbered"/>
    <dgm:cxn modelId="{9DCD5202-B9B4-41E6-835B-0A2955A80EC8}" type="presParOf" srcId="{A36307AB-5262-4FF4-B4D5-B3B19FE38805}" destId="{D0FD45FD-1AED-463F-843D-2EDF4FDFBA2E}" srcOrd="0" destOrd="0" presId="urn:microsoft.com/office/officeart/2016/7/layout/LinearBlockProcessNumbered"/>
    <dgm:cxn modelId="{ACDC2195-6466-4C98-AB65-4CB9948AB002}" type="presParOf" srcId="{A36307AB-5262-4FF4-B4D5-B3B19FE38805}" destId="{295043BE-2DDA-40E1-80A5-CDCE78D79BBD}" srcOrd="1" destOrd="0" presId="urn:microsoft.com/office/officeart/2016/7/layout/LinearBlockProcessNumbered"/>
    <dgm:cxn modelId="{B035EB34-FDAA-4655-A5F4-835A5032C452}" type="presParOf" srcId="{A36307AB-5262-4FF4-B4D5-B3B19FE38805}" destId="{CB1517BA-E692-4081-9B27-FCDF01125C40}" srcOrd="2" destOrd="0" presId="urn:microsoft.com/office/officeart/2016/7/layout/LinearBlockProcessNumbered"/>
    <dgm:cxn modelId="{3D42EDE6-1161-4AF9-BA1C-931AD25C2F13}" type="presParOf" srcId="{B55BBDDD-BCE9-4341-8B4D-CC6A1519B74A}" destId="{5324F442-7E1D-40F2-8048-181C69EC6CDA}" srcOrd="5" destOrd="0" presId="urn:microsoft.com/office/officeart/2016/7/layout/LinearBlockProcessNumbered"/>
    <dgm:cxn modelId="{FB0E6C9F-7ED4-4CC9-AD50-96A4B4741B2A}" type="presParOf" srcId="{B55BBDDD-BCE9-4341-8B4D-CC6A1519B74A}" destId="{177F4AA8-0F94-4A59-B4CE-9D96D1402170}" srcOrd="6" destOrd="0" presId="urn:microsoft.com/office/officeart/2016/7/layout/LinearBlockProcessNumbered"/>
    <dgm:cxn modelId="{0BB1AC9E-1FB9-4E61-A904-3744F7F569B1}" type="presParOf" srcId="{177F4AA8-0F94-4A59-B4CE-9D96D1402170}" destId="{533442FA-18C6-4D4E-8A98-EB625E94EB73}" srcOrd="0" destOrd="0" presId="urn:microsoft.com/office/officeart/2016/7/layout/LinearBlockProcessNumbered"/>
    <dgm:cxn modelId="{7A00545A-FD4C-4A53-B796-1E753E359684}" type="presParOf" srcId="{177F4AA8-0F94-4A59-B4CE-9D96D1402170}" destId="{A1963941-3962-4B8B-8194-BD9CE630C22F}" srcOrd="1" destOrd="0" presId="urn:microsoft.com/office/officeart/2016/7/layout/LinearBlockProcessNumbered"/>
    <dgm:cxn modelId="{13FFF90C-92A1-4BB6-B793-4E9B9A66C776}" type="presParOf" srcId="{177F4AA8-0F94-4A59-B4CE-9D96D1402170}" destId="{357B965D-7947-46A7-951D-072187F52B0F}" srcOrd="2" destOrd="0" presId="urn:microsoft.com/office/officeart/2016/7/layout/LinearBlockProcessNumbered"/>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7AC223B-FCC4-3F4A-AE8E-89903879B794}" type="doc">
      <dgm:prSet loTypeId="urn:microsoft.com/office/officeart/2005/8/layout/funnel1" loCatId="" qsTypeId="urn:microsoft.com/office/officeart/2005/8/quickstyle/simple1" qsCatId="simple" csTypeId="urn:microsoft.com/office/officeart/2005/8/colors/accent2_1" csCatId="accent2" phldr="1"/>
      <dgm:spPr/>
      <dgm:t>
        <a:bodyPr/>
        <a:lstStyle/>
        <a:p>
          <a:endParaRPr lang="en-US"/>
        </a:p>
      </dgm:t>
    </dgm:pt>
    <dgm:pt modelId="{9BCA4F56-B80C-9440-BADE-CC1382E567F2}">
      <dgm:prSet phldrT="[Text]"/>
      <dgm:spPr/>
      <dgm:t>
        <a:bodyPr/>
        <a:lstStyle/>
        <a:p>
          <a:r>
            <a:rPr lang="en-US"/>
            <a:t>Well Files</a:t>
          </a:r>
        </a:p>
      </dgm:t>
    </dgm:pt>
    <dgm:pt modelId="{2D364C57-5A4D-D84D-823F-1818BEA07673}" type="parTrans" cxnId="{3DCB39C4-0EE0-D445-8B85-7971622A89EB}">
      <dgm:prSet/>
      <dgm:spPr/>
      <dgm:t>
        <a:bodyPr/>
        <a:lstStyle/>
        <a:p>
          <a:endParaRPr lang="en-US"/>
        </a:p>
      </dgm:t>
    </dgm:pt>
    <dgm:pt modelId="{BC57E58C-1590-3F44-83D5-C5F454DD7FA2}" type="sibTrans" cxnId="{3DCB39C4-0EE0-D445-8B85-7971622A89EB}">
      <dgm:prSet/>
      <dgm:spPr/>
      <dgm:t>
        <a:bodyPr/>
        <a:lstStyle/>
        <a:p>
          <a:endParaRPr lang="en-US"/>
        </a:p>
      </dgm:t>
    </dgm:pt>
    <dgm:pt modelId="{C8BB726D-B89C-A64E-A1D1-44466763AAB0}">
      <dgm:prSet phldrT="[Text]"/>
      <dgm:spPr/>
      <dgm:t>
        <a:bodyPr/>
        <a:lstStyle/>
        <a:p>
          <a:r>
            <a:rPr lang="en-US"/>
            <a:t>Well Files</a:t>
          </a:r>
        </a:p>
      </dgm:t>
    </dgm:pt>
    <dgm:pt modelId="{E2AA6E3E-34D8-A44C-859C-84C829503DFD}" type="parTrans" cxnId="{6BAA6F95-2948-E541-92F0-74B4AE75B8D6}">
      <dgm:prSet/>
      <dgm:spPr/>
      <dgm:t>
        <a:bodyPr/>
        <a:lstStyle/>
        <a:p>
          <a:endParaRPr lang="en-US"/>
        </a:p>
      </dgm:t>
    </dgm:pt>
    <dgm:pt modelId="{99EEDA95-9932-EA46-8F65-A25EA2BC7347}" type="sibTrans" cxnId="{6BAA6F95-2948-E541-92F0-74B4AE75B8D6}">
      <dgm:prSet/>
      <dgm:spPr/>
      <dgm:t>
        <a:bodyPr/>
        <a:lstStyle/>
        <a:p>
          <a:endParaRPr lang="en-US"/>
        </a:p>
      </dgm:t>
    </dgm:pt>
    <dgm:pt modelId="{DFF68700-270F-A140-A9A1-A01CC6A41200}">
      <dgm:prSet phldrT="[Text]"/>
      <dgm:spPr/>
      <dgm:t>
        <a:bodyPr/>
        <a:lstStyle/>
        <a:p>
          <a:r>
            <a:rPr lang="en-US"/>
            <a:t>Well Files</a:t>
          </a:r>
        </a:p>
      </dgm:t>
    </dgm:pt>
    <dgm:pt modelId="{EFE96804-BD68-CB46-837B-822BD49F201C}" type="parTrans" cxnId="{C5250FE7-0B85-2B4E-AEEF-59EF54E51D9B}">
      <dgm:prSet/>
      <dgm:spPr/>
      <dgm:t>
        <a:bodyPr/>
        <a:lstStyle/>
        <a:p>
          <a:endParaRPr lang="en-US"/>
        </a:p>
      </dgm:t>
    </dgm:pt>
    <dgm:pt modelId="{E0A7320F-2751-514D-9480-2F47F9DFC119}" type="sibTrans" cxnId="{C5250FE7-0B85-2B4E-AEEF-59EF54E51D9B}">
      <dgm:prSet/>
      <dgm:spPr/>
      <dgm:t>
        <a:bodyPr/>
        <a:lstStyle/>
        <a:p>
          <a:endParaRPr lang="en-US"/>
        </a:p>
      </dgm:t>
    </dgm:pt>
    <dgm:pt modelId="{FDBE4611-BB44-7D4E-81ED-8B4AED9C2C2D}">
      <dgm:prSet phldrT="[Text]"/>
      <dgm:spPr/>
      <dgm:t>
        <a:bodyPr/>
        <a:lstStyle/>
        <a:p>
          <a:r>
            <a:rPr lang="en-US"/>
            <a:t> </a:t>
          </a:r>
        </a:p>
      </dgm:t>
    </dgm:pt>
    <dgm:pt modelId="{518BD1C9-323D-4D43-B173-4E7825D01DFF}" type="sibTrans" cxnId="{F02F1FCD-A6E6-0E43-AE57-73089C3DD92F}">
      <dgm:prSet/>
      <dgm:spPr/>
      <dgm:t>
        <a:bodyPr/>
        <a:lstStyle/>
        <a:p>
          <a:endParaRPr lang="en-US"/>
        </a:p>
      </dgm:t>
    </dgm:pt>
    <dgm:pt modelId="{B8A0F252-239C-F645-865D-5B5FD073BA22}" type="parTrans" cxnId="{F02F1FCD-A6E6-0E43-AE57-73089C3DD92F}">
      <dgm:prSet/>
      <dgm:spPr/>
      <dgm:t>
        <a:bodyPr/>
        <a:lstStyle/>
        <a:p>
          <a:endParaRPr lang="en-US"/>
        </a:p>
      </dgm:t>
    </dgm:pt>
    <dgm:pt modelId="{F0811313-C484-7047-AEE8-809B6B66A6F4}" type="pres">
      <dgm:prSet presAssocID="{F7AC223B-FCC4-3F4A-AE8E-89903879B794}" presName="Name0" presStyleCnt="0">
        <dgm:presLayoutVars>
          <dgm:chMax val="4"/>
          <dgm:resizeHandles val="exact"/>
        </dgm:presLayoutVars>
      </dgm:prSet>
      <dgm:spPr/>
    </dgm:pt>
    <dgm:pt modelId="{E0304687-B229-3740-B04B-26054D45184A}" type="pres">
      <dgm:prSet presAssocID="{F7AC223B-FCC4-3F4A-AE8E-89903879B794}" presName="ellipse" presStyleLbl="trBgShp" presStyleIdx="0" presStyleCnt="1"/>
      <dgm:spPr/>
    </dgm:pt>
    <dgm:pt modelId="{5B12DEDF-1AAC-874E-A754-68D6AD745981}" type="pres">
      <dgm:prSet presAssocID="{F7AC223B-FCC4-3F4A-AE8E-89903879B794}" presName="arrow1" presStyleLbl="fgShp" presStyleIdx="0" presStyleCnt="1" custLinFactNeighborX="3475" custLinFactNeighborY="53904"/>
      <dgm:spPr/>
    </dgm:pt>
    <dgm:pt modelId="{CC4AE379-B3A0-A141-B07D-C405B1A9BFBD}" type="pres">
      <dgm:prSet presAssocID="{F7AC223B-FCC4-3F4A-AE8E-89903879B794}" presName="rectangle" presStyleLbl="revTx" presStyleIdx="0" presStyleCnt="1" custScaleX="76505" custLinFactNeighborX="2387" custLinFactNeighborY="41231">
        <dgm:presLayoutVars>
          <dgm:bulletEnabled val="1"/>
        </dgm:presLayoutVars>
      </dgm:prSet>
      <dgm:spPr/>
    </dgm:pt>
    <dgm:pt modelId="{BD3807FA-3093-8D4A-A83B-FF9B14C35098}" type="pres">
      <dgm:prSet presAssocID="{C8BB726D-B89C-A64E-A1D1-44466763AAB0}" presName="item1" presStyleLbl="node1" presStyleIdx="0" presStyleCnt="3">
        <dgm:presLayoutVars>
          <dgm:bulletEnabled val="1"/>
        </dgm:presLayoutVars>
      </dgm:prSet>
      <dgm:spPr/>
    </dgm:pt>
    <dgm:pt modelId="{EF0B7E9F-8A8A-D947-AEE5-9D32CFE2E833}" type="pres">
      <dgm:prSet presAssocID="{DFF68700-270F-A140-A9A1-A01CC6A41200}" presName="item2" presStyleLbl="node1" presStyleIdx="1" presStyleCnt="3">
        <dgm:presLayoutVars>
          <dgm:bulletEnabled val="1"/>
        </dgm:presLayoutVars>
      </dgm:prSet>
      <dgm:spPr/>
    </dgm:pt>
    <dgm:pt modelId="{AD049589-20F8-3F41-86DB-5BEC058E12D2}" type="pres">
      <dgm:prSet presAssocID="{FDBE4611-BB44-7D4E-81ED-8B4AED9C2C2D}" presName="item3" presStyleLbl="node1" presStyleIdx="2" presStyleCnt="3">
        <dgm:presLayoutVars>
          <dgm:bulletEnabled val="1"/>
        </dgm:presLayoutVars>
      </dgm:prSet>
      <dgm:spPr/>
    </dgm:pt>
    <dgm:pt modelId="{86568ACF-C3D4-9E46-8707-4668E1365EB2}" type="pres">
      <dgm:prSet presAssocID="{F7AC223B-FCC4-3F4A-AE8E-89903879B794}" presName="funnel" presStyleLbl="trAlignAcc1" presStyleIdx="0" presStyleCnt="1" custLinFactNeighborX="1171" custLinFactNeighborY="-944"/>
      <dgm:spPr/>
    </dgm:pt>
  </dgm:ptLst>
  <dgm:cxnLst>
    <dgm:cxn modelId="{6D96744B-82BD-C949-BA0D-C863830329B0}" type="presOf" srcId="{FDBE4611-BB44-7D4E-81ED-8B4AED9C2C2D}" destId="{CC4AE379-B3A0-A141-B07D-C405B1A9BFBD}" srcOrd="0" destOrd="0" presId="urn:microsoft.com/office/officeart/2005/8/layout/funnel1"/>
    <dgm:cxn modelId="{B5AFD55D-8BE1-9D4A-9698-20555E8D2BDF}" type="presOf" srcId="{F7AC223B-FCC4-3F4A-AE8E-89903879B794}" destId="{F0811313-C484-7047-AEE8-809B6B66A6F4}" srcOrd="0" destOrd="0" presId="urn:microsoft.com/office/officeart/2005/8/layout/funnel1"/>
    <dgm:cxn modelId="{41F7A76B-AEAA-B34E-8725-FA7E4587572D}" type="presOf" srcId="{9BCA4F56-B80C-9440-BADE-CC1382E567F2}" destId="{AD049589-20F8-3F41-86DB-5BEC058E12D2}" srcOrd="0" destOrd="0" presId="urn:microsoft.com/office/officeart/2005/8/layout/funnel1"/>
    <dgm:cxn modelId="{6BAA6F95-2948-E541-92F0-74B4AE75B8D6}" srcId="{F7AC223B-FCC4-3F4A-AE8E-89903879B794}" destId="{C8BB726D-B89C-A64E-A1D1-44466763AAB0}" srcOrd="1" destOrd="0" parTransId="{E2AA6E3E-34D8-A44C-859C-84C829503DFD}" sibTransId="{99EEDA95-9932-EA46-8F65-A25EA2BC7347}"/>
    <dgm:cxn modelId="{DDC5ED95-B0DF-434A-B0C2-E6C38D4A95E7}" type="presOf" srcId="{DFF68700-270F-A140-A9A1-A01CC6A41200}" destId="{BD3807FA-3093-8D4A-A83B-FF9B14C35098}" srcOrd="0" destOrd="0" presId="urn:microsoft.com/office/officeart/2005/8/layout/funnel1"/>
    <dgm:cxn modelId="{3DCB39C4-0EE0-D445-8B85-7971622A89EB}" srcId="{F7AC223B-FCC4-3F4A-AE8E-89903879B794}" destId="{9BCA4F56-B80C-9440-BADE-CC1382E567F2}" srcOrd="0" destOrd="0" parTransId="{2D364C57-5A4D-D84D-823F-1818BEA07673}" sibTransId="{BC57E58C-1590-3F44-83D5-C5F454DD7FA2}"/>
    <dgm:cxn modelId="{F02F1FCD-A6E6-0E43-AE57-73089C3DD92F}" srcId="{F7AC223B-FCC4-3F4A-AE8E-89903879B794}" destId="{FDBE4611-BB44-7D4E-81ED-8B4AED9C2C2D}" srcOrd="3" destOrd="0" parTransId="{B8A0F252-239C-F645-865D-5B5FD073BA22}" sibTransId="{518BD1C9-323D-4D43-B173-4E7825D01DFF}"/>
    <dgm:cxn modelId="{C5250FE7-0B85-2B4E-AEEF-59EF54E51D9B}" srcId="{F7AC223B-FCC4-3F4A-AE8E-89903879B794}" destId="{DFF68700-270F-A140-A9A1-A01CC6A41200}" srcOrd="2" destOrd="0" parTransId="{EFE96804-BD68-CB46-837B-822BD49F201C}" sibTransId="{E0A7320F-2751-514D-9480-2F47F9DFC119}"/>
    <dgm:cxn modelId="{02ADB3FC-4DFF-B349-8007-F5EE5A6B2712}" type="presOf" srcId="{C8BB726D-B89C-A64E-A1D1-44466763AAB0}" destId="{EF0B7E9F-8A8A-D947-AEE5-9D32CFE2E833}" srcOrd="0" destOrd="0" presId="urn:microsoft.com/office/officeart/2005/8/layout/funnel1"/>
    <dgm:cxn modelId="{C9F1EB7E-6836-E74C-A2A2-125564A6EDC0}" type="presParOf" srcId="{F0811313-C484-7047-AEE8-809B6B66A6F4}" destId="{E0304687-B229-3740-B04B-26054D45184A}" srcOrd="0" destOrd="0" presId="urn:microsoft.com/office/officeart/2005/8/layout/funnel1"/>
    <dgm:cxn modelId="{15C53F71-F6D5-0C4D-9925-107BB5102679}" type="presParOf" srcId="{F0811313-C484-7047-AEE8-809B6B66A6F4}" destId="{5B12DEDF-1AAC-874E-A754-68D6AD745981}" srcOrd="1" destOrd="0" presId="urn:microsoft.com/office/officeart/2005/8/layout/funnel1"/>
    <dgm:cxn modelId="{35EFF6F6-3A81-6D46-AF53-52DE3CAE6244}" type="presParOf" srcId="{F0811313-C484-7047-AEE8-809B6B66A6F4}" destId="{CC4AE379-B3A0-A141-B07D-C405B1A9BFBD}" srcOrd="2" destOrd="0" presId="urn:microsoft.com/office/officeart/2005/8/layout/funnel1"/>
    <dgm:cxn modelId="{F9D50BEC-7889-AB47-BFF2-9085B29E9B4F}" type="presParOf" srcId="{F0811313-C484-7047-AEE8-809B6B66A6F4}" destId="{BD3807FA-3093-8D4A-A83B-FF9B14C35098}" srcOrd="3" destOrd="0" presId="urn:microsoft.com/office/officeart/2005/8/layout/funnel1"/>
    <dgm:cxn modelId="{991E85A8-4B75-5642-B13E-15811190EC5F}" type="presParOf" srcId="{F0811313-C484-7047-AEE8-809B6B66A6F4}" destId="{EF0B7E9F-8A8A-D947-AEE5-9D32CFE2E833}" srcOrd="4" destOrd="0" presId="urn:microsoft.com/office/officeart/2005/8/layout/funnel1"/>
    <dgm:cxn modelId="{68BD8192-81AE-EE41-BD75-EF8C658C26B4}" type="presParOf" srcId="{F0811313-C484-7047-AEE8-809B6B66A6F4}" destId="{AD049589-20F8-3F41-86DB-5BEC058E12D2}" srcOrd="5" destOrd="0" presId="urn:microsoft.com/office/officeart/2005/8/layout/funnel1"/>
    <dgm:cxn modelId="{D5B78844-C85B-194D-9FF1-0D86ECA08CE3}" type="presParOf" srcId="{F0811313-C484-7047-AEE8-809B6B66A6F4}" destId="{86568ACF-C3D4-9E46-8707-4668E1365EB2}"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76AC0B-6E45-A746-9FE5-9A310914111C}">
      <dsp:nvSpPr>
        <dsp:cNvPr id="0" name=""/>
        <dsp:cNvSpPr/>
      </dsp:nvSpPr>
      <dsp:spPr>
        <a:xfrm>
          <a:off x="0" y="121797"/>
          <a:ext cx="5849071" cy="3655669"/>
        </a:xfrm>
        <a:prstGeom prst="swooshArrow">
          <a:avLst>
            <a:gd name="adj1" fmla="val 25000"/>
            <a:gd name="adj2" fmla="val 25000"/>
          </a:avLst>
        </a:prstGeom>
        <a:solidFill>
          <a:srgbClr val="42A09C"/>
        </a:solidFill>
        <a:ln>
          <a:noFill/>
        </a:ln>
        <a:effectLst/>
      </dsp:spPr>
      <dsp:style>
        <a:lnRef idx="0">
          <a:scrgbClr r="0" g="0" b="0"/>
        </a:lnRef>
        <a:fillRef idx="1">
          <a:scrgbClr r="0" g="0" b="0"/>
        </a:fillRef>
        <a:effectRef idx="0">
          <a:scrgbClr r="0" g="0" b="0"/>
        </a:effectRef>
        <a:fontRef idx="minor"/>
      </dsp:style>
    </dsp:sp>
    <dsp:sp modelId="{5A38FDC9-3519-4C4B-A55D-5A4A4B4DCBBF}">
      <dsp:nvSpPr>
        <dsp:cNvPr id="0" name=""/>
        <dsp:cNvSpPr/>
      </dsp:nvSpPr>
      <dsp:spPr>
        <a:xfrm>
          <a:off x="0" y="3608632"/>
          <a:ext cx="134528" cy="134528"/>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CDCBBF-C465-934D-AD09-ADE42F8C527E}">
      <dsp:nvSpPr>
        <dsp:cNvPr id="0" name=""/>
        <dsp:cNvSpPr/>
      </dsp:nvSpPr>
      <dsp:spPr>
        <a:xfrm>
          <a:off x="643397" y="3078685"/>
          <a:ext cx="1000191" cy="8700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284"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643397" y="3078685"/>
        <a:ext cx="1000191" cy="870049"/>
      </dsp:txXfrm>
    </dsp:sp>
    <dsp:sp modelId="{9FD97F8B-9BB4-6945-97A0-9DFB9350503D}">
      <dsp:nvSpPr>
        <dsp:cNvPr id="0" name=""/>
        <dsp:cNvSpPr/>
      </dsp:nvSpPr>
      <dsp:spPr>
        <a:xfrm>
          <a:off x="1055893" y="2338409"/>
          <a:ext cx="233962" cy="233962"/>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56A79C-A9CA-7140-9438-13F6B72A1F20}">
      <dsp:nvSpPr>
        <dsp:cNvPr id="0" name=""/>
        <dsp:cNvSpPr/>
      </dsp:nvSpPr>
      <dsp:spPr>
        <a:xfrm>
          <a:off x="1643588" y="2278093"/>
          <a:ext cx="1228304" cy="1670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3972"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1643588" y="2278093"/>
        <a:ext cx="1228304" cy="1670640"/>
      </dsp:txXfrm>
    </dsp:sp>
    <dsp:sp modelId="{DD5F3436-338D-554A-828B-A20FAF645317}">
      <dsp:nvSpPr>
        <dsp:cNvPr id="0" name=""/>
        <dsp:cNvSpPr/>
      </dsp:nvSpPr>
      <dsp:spPr>
        <a:xfrm>
          <a:off x="2566478" y="1437050"/>
          <a:ext cx="310000" cy="310000"/>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190B46-BB30-2741-B2C8-7137CB8A3581}">
      <dsp:nvSpPr>
        <dsp:cNvPr id="0" name=""/>
        <dsp:cNvSpPr/>
      </dsp:nvSpPr>
      <dsp:spPr>
        <a:xfrm>
          <a:off x="2895290" y="1689531"/>
          <a:ext cx="1228304" cy="22592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263"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2895290" y="1689531"/>
        <a:ext cx="1228304" cy="2259203"/>
      </dsp:txXfrm>
    </dsp:sp>
    <dsp:sp modelId="{D0CF6565-834D-7D45-A45B-1E6CB44E806F}">
      <dsp:nvSpPr>
        <dsp:cNvPr id="0" name=""/>
        <dsp:cNvSpPr/>
      </dsp:nvSpPr>
      <dsp:spPr>
        <a:xfrm>
          <a:off x="4635732" y="845695"/>
          <a:ext cx="415284" cy="415284"/>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67451B-0853-824F-B514-3690D92E6069}">
      <dsp:nvSpPr>
        <dsp:cNvPr id="0" name=""/>
        <dsp:cNvSpPr/>
      </dsp:nvSpPr>
      <dsp:spPr>
        <a:xfrm>
          <a:off x="4269821" y="1327619"/>
          <a:ext cx="1228304" cy="2621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0050"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4269821" y="1327619"/>
        <a:ext cx="1228304" cy="26211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B83BDB-8551-40D4-801C-77FECD8782DF}">
      <dsp:nvSpPr>
        <dsp:cNvPr id="0" name=""/>
        <dsp:cNvSpPr/>
      </dsp:nvSpPr>
      <dsp:spPr>
        <a:xfrm>
          <a:off x="776782" y="27189"/>
          <a:ext cx="1768639" cy="1768639"/>
        </a:xfrm>
        <a:prstGeom prst="ellipse">
          <a:avLst/>
        </a:prstGeom>
        <a:solidFill>
          <a:schemeClr val="tx1">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GB" sz="1200" kern="1200" noProof="0" dirty="0"/>
            <a:t>OSDU Community</a:t>
          </a:r>
        </a:p>
      </dsp:txBody>
      <dsp:txXfrm>
        <a:off x="1012600" y="336701"/>
        <a:ext cx="1297002" cy="795887"/>
      </dsp:txXfrm>
    </dsp:sp>
    <dsp:sp modelId="{229DA2C2-19EC-491B-91C1-233B91948D34}">
      <dsp:nvSpPr>
        <dsp:cNvPr id="0" name=""/>
        <dsp:cNvSpPr/>
      </dsp:nvSpPr>
      <dsp:spPr>
        <a:xfrm>
          <a:off x="1448764" y="1142246"/>
          <a:ext cx="1768639" cy="1768639"/>
        </a:xfrm>
        <a:prstGeom prst="ellipse">
          <a:avLst/>
        </a:prstGeom>
        <a:solidFill>
          <a:schemeClr val="accent5">
            <a:lumMod val="90000"/>
            <a:alpha val="68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GB" sz="1200" kern="1200" noProof="0"/>
            <a:t>Vendors</a:t>
          </a:r>
        </a:p>
      </dsp:txBody>
      <dsp:txXfrm>
        <a:off x="1989673" y="1599144"/>
        <a:ext cx="1061183" cy="972751"/>
      </dsp:txXfrm>
    </dsp:sp>
    <dsp:sp modelId="{7F575241-F1B3-458F-A41F-A0B9D4BC5F16}">
      <dsp:nvSpPr>
        <dsp:cNvPr id="0" name=""/>
        <dsp:cNvSpPr/>
      </dsp:nvSpPr>
      <dsp:spPr>
        <a:xfrm>
          <a:off x="172396" y="1142246"/>
          <a:ext cx="1768639" cy="1768639"/>
        </a:xfrm>
        <a:prstGeom prst="ellipse">
          <a:avLst/>
        </a:prstGeom>
        <a:solidFill>
          <a:schemeClr val="accent2">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GB" sz="1200" kern="1200" noProof="0"/>
            <a:t>Equinor</a:t>
          </a:r>
        </a:p>
      </dsp:txBody>
      <dsp:txXfrm>
        <a:off x="338943" y="1599144"/>
        <a:ext cx="1061183" cy="97275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EC4DB1-60D0-4965-BCF4-EA296CABFB2A}">
      <dsp:nvSpPr>
        <dsp:cNvPr id="0" name=""/>
        <dsp:cNvSpPr/>
      </dsp:nvSpPr>
      <dsp:spPr>
        <a:xfrm>
          <a:off x="101" y="4111"/>
          <a:ext cx="1228450" cy="147414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21344" tIns="0" rIns="121344" bIns="330200" numCol="1" spcCol="1270" anchor="t" anchorCtr="0">
          <a:noAutofit/>
        </a:bodyPr>
        <a:lstStyle/>
        <a:p>
          <a:pPr marL="0" lvl="0" indent="0" algn="l" defTabSz="444500">
            <a:lnSpc>
              <a:spcPct val="90000"/>
            </a:lnSpc>
            <a:spcBef>
              <a:spcPct val="0"/>
            </a:spcBef>
            <a:spcAft>
              <a:spcPct val="35000"/>
            </a:spcAft>
            <a:buNone/>
          </a:pPr>
          <a:r>
            <a:rPr lang="en-US" sz="1000" kern="1200" baseline="0">
              <a:solidFill>
                <a:srgbClr val="FF0000"/>
              </a:solidFill>
            </a:rPr>
            <a:t>Stream</a:t>
          </a:r>
          <a:r>
            <a:rPr lang="en-US" sz="1000" kern="1200" baseline="0"/>
            <a:t> Seismic from Equinor OSDU/MEDS into iEnergy and DELFI</a:t>
          </a:r>
          <a:endParaRPr lang="en-US" sz="1000" kern="1200"/>
        </a:p>
      </dsp:txBody>
      <dsp:txXfrm>
        <a:off x="101" y="593767"/>
        <a:ext cx="1228450" cy="884484"/>
      </dsp:txXfrm>
    </dsp:sp>
    <dsp:sp modelId="{00688C2D-182F-48A6-B758-F183E9030107}">
      <dsp:nvSpPr>
        <dsp:cNvPr id="0" name=""/>
        <dsp:cNvSpPr/>
      </dsp:nvSpPr>
      <dsp:spPr>
        <a:xfrm>
          <a:off x="101" y="4111"/>
          <a:ext cx="1228450" cy="589656"/>
        </a:xfrm>
        <a:prstGeom prst="rect">
          <a:avLst/>
        </a:prstGeom>
        <a:noFill/>
        <a:ln w="12700" cap="flat" cmpd="sng" algn="ctr">
          <a:noFill/>
          <a:prstDash val="solid"/>
          <a:miter lim="800000"/>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21344" tIns="165100" rIns="121344" bIns="165100" numCol="1" spcCol="1270" anchor="ctr" anchorCtr="0">
          <a:noAutofit/>
        </a:bodyPr>
        <a:lstStyle/>
        <a:p>
          <a:pPr marL="0" lvl="0" indent="0" algn="l" defTabSz="844550">
            <a:lnSpc>
              <a:spcPct val="90000"/>
            </a:lnSpc>
            <a:spcBef>
              <a:spcPct val="0"/>
            </a:spcBef>
            <a:spcAft>
              <a:spcPct val="35000"/>
            </a:spcAft>
            <a:buNone/>
          </a:pPr>
          <a:r>
            <a:rPr lang="en-US" sz="1900" kern="1200"/>
            <a:t>01</a:t>
          </a:r>
        </a:p>
      </dsp:txBody>
      <dsp:txXfrm>
        <a:off x="101" y="4111"/>
        <a:ext cx="1228450" cy="589656"/>
      </dsp:txXfrm>
    </dsp:sp>
    <dsp:sp modelId="{D6A53FFA-C4C5-4861-965B-5B867AE52707}">
      <dsp:nvSpPr>
        <dsp:cNvPr id="0" name=""/>
        <dsp:cNvSpPr/>
      </dsp:nvSpPr>
      <dsp:spPr>
        <a:xfrm>
          <a:off x="1326828" y="4111"/>
          <a:ext cx="1228450" cy="147414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21344" tIns="0" rIns="121344" bIns="330200" numCol="1" spcCol="1270" anchor="t" anchorCtr="0">
          <a:noAutofit/>
        </a:bodyPr>
        <a:lstStyle/>
        <a:p>
          <a:pPr marL="0" lvl="0" indent="0" algn="l" defTabSz="444500">
            <a:lnSpc>
              <a:spcPct val="90000"/>
            </a:lnSpc>
            <a:spcBef>
              <a:spcPct val="0"/>
            </a:spcBef>
            <a:spcAft>
              <a:spcPct val="35000"/>
            </a:spcAft>
            <a:buNone/>
          </a:pPr>
          <a:r>
            <a:rPr lang="en-US" sz="1000" kern="1200">
              <a:solidFill>
                <a:srgbClr val="FF0000"/>
              </a:solidFill>
            </a:rPr>
            <a:t>Demo</a:t>
          </a:r>
          <a:r>
            <a:rPr lang="en-US" sz="1000" kern="1200"/>
            <a:t> basic functionality for seismic interpretation workflows on OSDU/MEDS</a:t>
          </a:r>
        </a:p>
      </dsp:txBody>
      <dsp:txXfrm>
        <a:off x="1326828" y="593767"/>
        <a:ext cx="1228450" cy="884484"/>
      </dsp:txXfrm>
    </dsp:sp>
    <dsp:sp modelId="{90289137-223B-4EFE-8239-8FEAE945D2DD}">
      <dsp:nvSpPr>
        <dsp:cNvPr id="0" name=""/>
        <dsp:cNvSpPr/>
      </dsp:nvSpPr>
      <dsp:spPr>
        <a:xfrm>
          <a:off x="1326828" y="4111"/>
          <a:ext cx="1228450" cy="589656"/>
        </a:xfrm>
        <a:prstGeom prst="rect">
          <a:avLst/>
        </a:prstGeom>
        <a:noFill/>
        <a:ln w="12700" cap="flat" cmpd="sng" algn="ctr">
          <a:noFill/>
          <a:prstDash val="solid"/>
          <a:miter lim="800000"/>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21344" tIns="165100" rIns="121344" bIns="165100" numCol="1" spcCol="1270" anchor="ctr" anchorCtr="0">
          <a:noAutofit/>
        </a:bodyPr>
        <a:lstStyle/>
        <a:p>
          <a:pPr marL="0" lvl="0" indent="0" algn="l" defTabSz="844550">
            <a:lnSpc>
              <a:spcPct val="90000"/>
            </a:lnSpc>
            <a:spcBef>
              <a:spcPct val="0"/>
            </a:spcBef>
            <a:spcAft>
              <a:spcPct val="35000"/>
            </a:spcAft>
            <a:buNone/>
          </a:pPr>
          <a:r>
            <a:rPr lang="nb-NO" sz="1900" kern="1200"/>
            <a:t>02</a:t>
          </a:r>
        </a:p>
      </dsp:txBody>
      <dsp:txXfrm>
        <a:off x="1326828" y="4111"/>
        <a:ext cx="1228450" cy="589656"/>
      </dsp:txXfrm>
    </dsp:sp>
    <dsp:sp modelId="{D0FD45FD-1AED-463F-843D-2EDF4FDFBA2E}">
      <dsp:nvSpPr>
        <dsp:cNvPr id="0" name=""/>
        <dsp:cNvSpPr/>
      </dsp:nvSpPr>
      <dsp:spPr>
        <a:xfrm>
          <a:off x="2653554" y="4111"/>
          <a:ext cx="1228450" cy="147414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21344" tIns="0" rIns="121344" bIns="330200" numCol="1" spcCol="1270" anchor="t" anchorCtr="0">
          <a:noAutofit/>
        </a:bodyPr>
        <a:lstStyle/>
        <a:p>
          <a:pPr marL="0" lvl="0" indent="0" algn="l" defTabSz="444500">
            <a:lnSpc>
              <a:spcPct val="90000"/>
            </a:lnSpc>
            <a:spcBef>
              <a:spcPct val="0"/>
            </a:spcBef>
            <a:spcAft>
              <a:spcPct val="35000"/>
            </a:spcAft>
            <a:buNone/>
          </a:pPr>
          <a:r>
            <a:rPr lang="en-US" sz="1000" kern="1200" baseline="0">
              <a:solidFill>
                <a:srgbClr val="FF0000"/>
              </a:solidFill>
            </a:rPr>
            <a:t>Plan</a:t>
          </a:r>
          <a:r>
            <a:rPr lang="en-US" sz="1000" kern="1200" baseline="0"/>
            <a:t> including timelines for sharing seismic interpretation data through OSDU/MEDS</a:t>
          </a:r>
          <a:endParaRPr lang="en-US" sz="1000" kern="1200"/>
        </a:p>
      </dsp:txBody>
      <dsp:txXfrm>
        <a:off x="2653554" y="593767"/>
        <a:ext cx="1228450" cy="884484"/>
      </dsp:txXfrm>
    </dsp:sp>
    <dsp:sp modelId="{295043BE-2DDA-40E1-80A5-CDCE78D79BBD}">
      <dsp:nvSpPr>
        <dsp:cNvPr id="0" name=""/>
        <dsp:cNvSpPr/>
      </dsp:nvSpPr>
      <dsp:spPr>
        <a:xfrm>
          <a:off x="2653554" y="4111"/>
          <a:ext cx="1228450" cy="589656"/>
        </a:xfrm>
        <a:prstGeom prst="rect">
          <a:avLst/>
        </a:prstGeom>
        <a:noFill/>
        <a:ln w="12700" cap="flat" cmpd="sng" algn="ctr">
          <a:noFill/>
          <a:prstDash val="solid"/>
          <a:miter lim="800000"/>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21344" tIns="165100" rIns="121344" bIns="165100" numCol="1" spcCol="1270" anchor="ctr" anchorCtr="0">
          <a:noAutofit/>
        </a:bodyPr>
        <a:lstStyle/>
        <a:p>
          <a:pPr marL="0" lvl="0" indent="0" algn="l" defTabSz="844550">
            <a:lnSpc>
              <a:spcPct val="90000"/>
            </a:lnSpc>
            <a:spcBef>
              <a:spcPct val="0"/>
            </a:spcBef>
            <a:spcAft>
              <a:spcPct val="35000"/>
            </a:spcAft>
            <a:buNone/>
          </a:pPr>
          <a:r>
            <a:rPr lang="en-US" sz="1900" kern="1200"/>
            <a:t>03</a:t>
          </a:r>
        </a:p>
      </dsp:txBody>
      <dsp:txXfrm>
        <a:off x="2653554" y="4111"/>
        <a:ext cx="1228450" cy="589656"/>
      </dsp:txXfrm>
    </dsp:sp>
    <dsp:sp modelId="{533442FA-18C6-4D4E-8A98-EB625E94EB73}">
      <dsp:nvSpPr>
        <dsp:cNvPr id="0" name=""/>
        <dsp:cNvSpPr/>
      </dsp:nvSpPr>
      <dsp:spPr>
        <a:xfrm>
          <a:off x="3980382" y="0"/>
          <a:ext cx="1228450" cy="147414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21344" tIns="0" rIns="121344" bIns="330200" numCol="1" spcCol="1270" anchor="t" anchorCtr="0">
          <a:noAutofit/>
        </a:bodyPr>
        <a:lstStyle/>
        <a:p>
          <a:pPr marL="0" lvl="0" indent="0" algn="l" defTabSz="444500">
            <a:lnSpc>
              <a:spcPct val="90000"/>
            </a:lnSpc>
            <a:spcBef>
              <a:spcPct val="0"/>
            </a:spcBef>
            <a:spcAft>
              <a:spcPct val="35000"/>
            </a:spcAft>
            <a:buNone/>
          </a:pPr>
          <a:r>
            <a:rPr lang="en-US" sz="1000" kern="1200" baseline="0">
              <a:solidFill>
                <a:srgbClr val="FF0000"/>
              </a:solidFill>
            </a:rPr>
            <a:t>Share</a:t>
          </a:r>
          <a:r>
            <a:rPr lang="en-US" sz="1000" kern="1200" baseline="0"/>
            <a:t> test results to steer OSDU community developments</a:t>
          </a:r>
          <a:endParaRPr lang="en-US" sz="1000" kern="1200"/>
        </a:p>
      </dsp:txBody>
      <dsp:txXfrm>
        <a:off x="3980382" y="589656"/>
        <a:ext cx="1228450" cy="884484"/>
      </dsp:txXfrm>
    </dsp:sp>
    <dsp:sp modelId="{A1963941-3962-4B8B-8194-BD9CE630C22F}">
      <dsp:nvSpPr>
        <dsp:cNvPr id="0" name=""/>
        <dsp:cNvSpPr/>
      </dsp:nvSpPr>
      <dsp:spPr>
        <a:xfrm>
          <a:off x="3980280" y="4111"/>
          <a:ext cx="1228450" cy="589656"/>
        </a:xfrm>
        <a:prstGeom prst="rect">
          <a:avLst/>
        </a:prstGeom>
        <a:noFill/>
        <a:ln w="12700" cap="flat" cmpd="sng" algn="ctr">
          <a:noFill/>
          <a:prstDash val="solid"/>
          <a:miter lim="800000"/>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21344" tIns="165100" rIns="121344" bIns="165100" numCol="1" spcCol="1270" anchor="ctr" anchorCtr="0">
          <a:noAutofit/>
        </a:bodyPr>
        <a:lstStyle/>
        <a:p>
          <a:pPr marL="0" lvl="0" indent="0" algn="l" defTabSz="844550">
            <a:lnSpc>
              <a:spcPct val="90000"/>
            </a:lnSpc>
            <a:spcBef>
              <a:spcPct val="0"/>
            </a:spcBef>
            <a:spcAft>
              <a:spcPct val="35000"/>
            </a:spcAft>
            <a:buNone/>
          </a:pPr>
          <a:r>
            <a:rPr lang="en-US" sz="1900" kern="1200"/>
            <a:t>04</a:t>
          </a:r>
        </a:p>
      </dsp:txBody>
      <dsp:txXfrm>
        <a:off x="3980280" y="4111"/>
        <a:ext cx="1228450" cy="58965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304687-B229-3740-B04B-26054D45184A}">
      <dsp:nvSpPr>
        <dsp:cNvPr id="0" name=""/>
        <dsp:cNvSpPr/>
      </dsp:nvSpPr>
      <dsp:spPr>
        <a:xfrm>
          <a:off x="416552" y="154196"/>
          <a:ext cx="1522244" cy="528655"/>
        </a:xfrm>
        <a:prstGeom prst="ellipse">
          <a:avLst/>
        </a:prstGeom>
        <a:solidFill>
          <a:schemeClr val="accent2">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12DEDF-1AAC-874E-A754-68D6AD745981}">
      <dsp:nvSpPr>
        <dsp:cNvPr id="0" name=""/>
        <dsp:cNvSpPr/>
      </dsp:nvSpPr>
      <dsp:spPr>
        <a:xfrm>
          <a:off x="1042781" y="1550467"/>
          <a:ext cx="295008" cy="188805"/>
        </a:xfrm>
        <a:prstGeom prst="downArrow">
          <a:avLst/>
        </a:prstGeom>
        <a:solidFill>
          <a:schemeClr val="accent2">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C4AE379-B3A0-A141-B07D-C405B1A9BFBD}">
      <dsp:nvSpPr>
        <dsp:cNvPr id="0" name=""/>
        <dsp:cNvSpPr/>
      </dsp:nvSpPr>
      <dsp:spPr>
        <a:xfrm>
          <a:off x="672164" y="1689032"/>
          <a:ext cx="1083342" cy="3540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a:t> </a:t>
          </a:r>
        </a:p>
      </dsp:txBody>
      <dsp:txXfrm>
        <a:off x="672164" y="1689032"/>
        <a:ext cx="1083342" cy="354010"/>
      </dsp:txXfrm>
    </dsp:sp>
    <dsp:sp modelId="{BD3807FA-3093-8D4A-A83B-FF9B14C35098}">
      <dsp:nvSpPr>
        <dsp:cNvPr id="0" name=""/>
        <dsp:cNvSpPr/>
      </dsp:nvSpPr>
      <dsp:spPr>
        <a:xfrm>
          <a:off x="969988" y="723680"/>
          <a:ext cx="531015" cy="531015"/>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a:t>Well Files</a:t>
          </a:r>
        </a:p>
      </dsp:txBody>
      <dsp:txXfrm>
        <a:off x="1047753" y="801445"/>
        <a:ext cx="375485" cy="375485"/>
      </dsp:txXfrm>
    </dsp:sp>
    <dsp:sp modelId="{EF0B7E9F-8A8A-D947-AEE5-9D32CFE2E833}">
      <dsp:nvSpPr>
        <dsp:cNvPr id="0" name=""/>
        <dsp:cNvSpPr/>
      </dsp:nvSpPr>
      <dsp:spPr>
        <a:xfrm>
          <a:off x="590017" y="325301"/>
          <a:ext cx="531015" cy="531015"/>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a:t>Well Files</a:t>
          </a:r>
        </a:p>
      </dsp:txBody>
      <dsp:txXfrm>
        <a:off x="667782" y="403066"/>
        <a:ext cx="375485" cy="375485"/>
      </dsp:txXfrm>
    </dsp:sp>
    <dsp:sp modelId="{AD049589-20F8-3F41-86DB-5BEC058E12D2}">
      <dsp:nvSpPr>
        <dsp:cNvPr id="0" name=""/>
        <dsp:cNvSpPr/>
      </dsp:nvSpPr>
      <dsp:spPr>
        <a:xfrm>
          <a:off x="1132833" y="196913"/>
          <a:ext cx="531015" cy="531015"/>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a:t>Well Files</a:t>
          </a:r>
        </a:p>
      </dsp:txBody>
      <dsp:txXfrm>
        <a:off x="1210598" y="274678"/>
        <a:ext cx="375485" cy="375485"/>
      </dsp:txXfrm>
    </dsp:sp>
    <dsp:sp modelId="{86568ACF-C3D4-9E46-8707-4668E1365EB2}">
      <dsp:nvSpPr>
        <dsp:cNvPr id="0" name=""/>
        <dsp:cNvSpPr/>
      </dsp:nvSpPr>
      <dsp:spPr>
        <a:xfrm>
          <a:off x="373355" y="76817"/>
          <a:ext cx="1652048" cy="1321638"/>
        </a:xfrm>
        <a:prstGeom prst="funnel">
          <a:avLst/>
        </a:prstGeom>
        <a:solidFill>
          <a:schemeClr val="accent2">
            <a:alpha val="40000"/>
            <a:tint val="4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2.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4.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3EC84AE-7282-4695-8716-C7A09A106EBB}"/>
              </a:ext>
            </a:extLst>
          </p:cNvPr>
          <p:cNvSpPr>
            <a:spLocks noGrp="1"/>
          </p:cNvSpPr>
          <p:nvPr>
            <p:ph type="hdr" sz="quarter"/>
          </p:nvPr>
        </p:nvSpPr>
        <p:spPr>
          <a:xfrm>
            <a:off x="0" y="0"/>
            <a:ext cx="2984183" cy="502596"/>
          </a:xfrm>
          <a:prstGeom prst="rect">
            <a:avLst/>
          </a:prstGeom>
        </p:spPr>
        <p:txBody>
          <a:bodyPr vert="horz" lIns="96588" tIns="48294" rIns="96588" bIns="48294" rtlCol="0"/>
          <a:lstStyle>
            <a:lvl1pPr algn="l">
              <a:defRPr sz="1300"/>
            </a:lvl1pPr>
          </a:lstStyle>
          <a:p>
            <a:endParaRPr lang="en-GB"/>
          </a:p>
        </p:txBody>
      </p:sp>
      <p:sp>
        <p:nvSpPr>
          <p:cNvPr id="3" name="Date Placeholder 2">
            <a:extLst>
              <a:ext uri="{FF2B5EF4-FFF2-40B4-BE49-F238E27FC236}">
                <a16:creationId xmlns:a16="http://schemas.microsoft.com/office/drawing/2014/main" id="{BA54720E-115C-42D4-A6F4-FA2F6CC0A06B}"/>
              </a:ext>
            </a:extLst>
          </p:cNvPr>
          <p:cNvSpPr>
            <a:spLocks noGrp="1"/>
          </p:cNvSpPr>
          <p:nvPr>
            <p:ph type="dt" sz="quarter" idx="1"/>
          </p:nvPr>
        </p:nvSpPr>
        <p:spPr>
          <a:xfrm>
            <a:off x="3900799" y="0"/>
            <a:ext cx="2984183" cy="502596"/>
          </a:xfrm>
          <a:prstGeom prst="rect">
            <a:avLst/>
          </a:prstGeom>
        </p:spPr>
        <p:txBody>
          <a:bodyPr vert="horz" lIns="96588" tIns="48294" rIns="96588" bIns="48294" rtlCol="0"/>
          <a:lstStyle>
            <a:lvl1pPr algn="r">
              <a:defRPr sz="1300"/>
            </a:lvl1pPr>
          </a:lstStyle>
          <a:p>
            <a:fld id="{2CEA88EB-8FDD-45EC-96FC-94A1AF99DAFF}" type="datetimeFigureOut">
              <a:rPr lang="en-GB" smtClean="0"/>
              <a:t>19/05/2023</a:t>
            </a:fld>
            <a:endParaRPr lang="en-GB"/>
          </a:p>
        </p:txBody>
      </p:sp>
      <p:sp>
        <p:nvSpPr>
          <p:cNvPr id="4" name="Footer Placeholder 3">
            <a:extLst>
              <a:ext uri="{FF2B5EF4-FFF2-40B4-BE49-F238E27FC236}">
                <a16:creationId xmlns:a16="http://schemas.microsoft.com/office/drawing/2014/main" id="{4CECD3B8-7ADF-49DE-84B0-42BA73A8C7FE}"/>
              </a:ext>
            </a:extLst>
          </p:cNvPr>
          <p:cNvSpPr>
            <a:spLocks noGrp="1"/>
          </p:cNvSpPr>
          <p:nvPr>
            <p:ph type="ftr" sz="quarter" idx="2"/>
          </p:nvPr>
        </p:nvSpPr>
        <p:spPr>
          <a:xfrm>
            <a:off x="0" y="9514531"/>
            <a:ext cx="2984183" cy="502595"/>
          </a:xfrm>
          <a:prstGeom prst="rect">
            <a:avLst/>
          </a:prstGeom>
        </p:spPr>
        <p:txBody>
          <a:bodyPr vert="horz" lIns="96588" tIns="48294" rIns="96588" bIns="4829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31A57CE3-8B90-4654-A56B-20F3524C0EA7}"/>
              </a:ext>
            </a:extLst>
          </p:cNvPr>
          <p:cNvSpPr>
            <a:spLocks noGrp="1"/>
          </p:cNvSpPr>
          <p:nvPr>
            <p:ph type="sldNum" sz="quarter" idx="3"/>
          </p:nvPr>
        </p:nvSpPr>
        <p:spPr>
          <a:xfrm>
            <a:off x="3900799" y="9514531"/>
            <a:ext cx="2984183" cy="502595"/>
          </a:xfrm>
          <a:prstGeom prst="rect">
            <a:avLst/>
          </a:prstGeom>
        </p:spPr>
        <p:txBody>
          <a:bodyPr vert="horz" lIns="96588" tIns="48294" rIns="96588" bIns="48294" rtlCol="0" anchor="b"/>
          <a:lstStyle>
            <a:lvl1pPr algn="r">
              <a:defRPr sz="1300"/>
            </a:lvl1pPr>
          </a:lstStyle>
          <a:p>
            <a:fld id="{5B76F21D-FBDA-415F-AD90-9EF411C40755}" type="slidenum">
              <a:rPr lang="en-GB" smtClean="0"/>
              <a:t>‹#›</a:t>
            </a:fld>
            <a:endParaRPr lang="en-GB"/>
          </a:p>
        </p:txBody>
      </p:sp>
    </p:spTree>
    <p:extLst>
      <p:ext uri="{BB962C8B-B14F-4D97-AF65-F5344CB8AC3E}">
        <p14:creationId xmlns:p14="http://schemas.microsoft.com/office/powerpoint/2010/main" val="3242756534"/>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svg>
</file>

<file path=ppt/media/image110.png>
</file>

<file path=ppt/media/image111.png>
</file>

<file path=ppt/media/image112.png>
</file>

<file path=ppt/media/image113.jpeg>
</file>

<file path=ppt/media/image114.png>
</file>

<file path=ppt/media/image115.png>
</file>

<file path=ppt/media/image116.svg>
</file>

<file path=ppt/media/image117.png>
</file>

<file path=ppt/media/image118.svg>
</file>

<file path=ppt/media/image119.png>
</file>

<file path=ppt/media/image12.svg>
</file>

<file path=ppt/media/image120.png>
</file>

<file path=ppt/media/image121.svg>
</file>

<file path=ppt/media/image122.png>
</file>

<file path=ppt/media/image123.svg>
</file>

<file path=ppt/media/image124.png>
</file>

<file path=ppt/media/image125.svg>
</file>

<file path=ppt/media/image126.png>
</file>

<file path=ppt/media/image127.png>
</file>

<file path=ppt/media/image128.png>
</file>

<file path=ppt/media/image129.png>
</file>

<file path=ppt/media/image13.gif>
</file>

<file path=ppt/media/image130.png>
</file>

<file path=ppt/media/image131.png>
</file>

<file path=ppt/media/image132.png>
</file>

<file path=ppt/media/image133.jpeg>
</file>

<file path=ppt/media/image134.gif>
</file>

<file path=ppt/media/image135.png>
</file>

<file path=ppt/media/image136.png>
</file>

<file path=ppt/media/image137.gif>
</file>

<file path=ppt/media/image138.gif>
</file>

<file path=ppt/media/image139.gif>
</file>

<file path=ppt/media/image14.svg>
</file>

<file path=ppt/media/image140.png>
</file>

<file path=ppt/media/image141.png>
</file>

<file path=ppt/media/image142.png>
</file>

<file path=ppt/media/image143.png>
</file>

<file path=ppt/media/image144.png>
</file>

<file path=ppt/media/image145.png>
</file>

<file path=ppt/media/image146.jpeg>
</file>

<file path=ppt/media/image147.png>
</file>

<file path=ppt/media/image148.png>
</file>

<file path=ppt/media/image149.jpeg>
</file>

<file path=ppt/media/image15.svg>
</file>

<file path=ppt/media/image150.png>
</file>

<file path=ppt/media/image151.jpeg>
</file>

<file path=ppt/media/image152.png>
</file>

<file path=ppt/media/image153.png>
</file>

<file path=ppt/media/image154.png>
</file>

<file path=ppt/media/image155.png>
</file>

<file path=ppt/media/image156.png>
</file>

<file path=ppt/media/image157.png>
</file>

<file path=ppt/media/image158.png>
</file>

<file path=ppt/media/image159.gif>
</file>

<file path=ppt/media/image16.svg>
</file>

<file path=ppt/media/image160.png>
</file>

<file path=ppt/media/image161.png>
</file>

<file path=ppt/media/image162.gif>
</file>

<file path=ppt/media/image163.png>
</file>

<file path=ppt/media/image164.svg>
</file>

<file path=ppt/media/image165.png>
</file>

<file path=ppt/media/image166.png>
</file>

<file path=ppt/media/image167.gif>
</file>

<file path=ppt/media/image168.png>
</file>

<file path=ppt/media/image169.png>
</file>

<file path=ppt/media/image17.png>
</file>

<file path=ppt/media/image170.png>
</file>

<file path=ppt/media/image171.jpe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jpeg>
</file>

<file path=ppt/media/image180.png>
</file>

<file path=ppt/media/image181.png>
</file>

<file path=ppt/media/image182.png>
</file>

<file path=ppt/media/image183.png>
</file>

<file path=ppt/media/image184.png>
</file>

<file path=ppt/media/image185.png>
</file>

<file path=ppt/media/image186.png>
</file>

<file path=ppt/media/image188.png>
</file>

<file path=ppt/media/image189.png>
</file>

<file path=ppt/media/image19.png>
</file>

<file path=ppt/media/image190.png>
</file>

<file path=ppt/media/image191.svg>
</file>

<file path=ppt/media/image192.png>
</file>

<file path=ppt/media/image193.png>
</file>

<file path=ppt/media/image194.png>
</file>

<file path=ppt/media/image195.png>
</file>

<file path=ppt/media/image196.png>
</file>

<file path=ppt/media/image197.jpeg>
</file>

<file path=ppt/media/image198.png>
</file>

<file path=ppt/media/image199.png>
</file>

<file path=ppt/media/image2.png>
</file>

<file path=ppt/media/image20.jpeg>
</file>

<file path=ppt/media/image200.png>
</file>

<file path=ppt/media/image201.jpeg>
</file>

<file path=ppt/media/image202.png>
</file>

<file path=ppt/media/image204.png>
</file>

<file path=ppt/media/image205.png>
</file>

<file path=ppt/media/image21.jpe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png>
</file>

<file path=ppt/media/image42.svg>
</file>

<file path=ppt/media/image43.png>
</file>

<file path=ppt/media/image44.png>
</file>

<file path=ppt/media/image45.png>
</file>

<file path=ppt/media/image46.sv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svg>
</file>

<file path=ppt/media/image59.png>
</file>

<file path=ppt/media/image6.svg>
</file>

<file path=ppt/media/image60.svg>
</file>

<file path=ppt/media/image61.png>
</file>

<file path=ppt/media/image62.svg>
</file>

<file path=ppt/media/image63.png>
</file>

<file path=ppt/media/image64.svg>
</file>

<file path=ppt/media/image65.png>
</file>

<file path=ppt/media/image66.jpeg>
</file>

<file path=ppt/media/image67.png>
</file>

<file path=ppt/media/image68.png>
</file>

<file path=ppt/media/image69.png>
</file>

<file path=ppt/media/image7.png>
</file>

<file path=ppt/media/image70.jpeg>
</file>

<file path=ppt/media/image71.png>
</file>

<file path=ppt/media/image72.jpeg>
</file>

<file path=ppt/media/image73.png>
</file>

<file path=ppt/media/image74.jpeg>
</file>

<file path=ppt/media/image75.jpeg>
</file>

<file path=ppt/media/image76.jpeg>
</file>

<file path=ppt/media/image77.jpeg>
</file>

<file path=ppt/media/image78.png>
</file>

<file path=ppt/media/image79.jpeg>
</file>

<file path=ppt/media/image8.svg>
</file>

<file path=ppt/media/image80.png>
</file>

<file path=ppt/media/image81.jpeg>
</file>

<file path=ppt/media/image82.jpeg>
</file>

<file path=ppt/media/image83.png>
</file>

<file path=ppt/media/image84.jpeg>
</file>

<file path=ppt/media/image85.png>
</file>

<file path=ppt/media/image86.png>
</file>

<file path=ppt/media/image87.jpeg>
</file>

<file path=ppt/media/image88.png>
</file>

<file path=ppt/media/image89.png>
</file>

<file path=ppt/media/image9.png>
</file>

<file path=ppt/media/image90.png>
</file>

<file path=ppt/media/image91.png>
</file>

<file path=ppt/media/image92.jpeg>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183" cy="502596"/>
          </a:xfrm>
          <a:prstGeom prst="rect">
            <a:avLst/>
          </a:prstGeom>
        </p:spPr>
        <p:txBody>
          <a:bodyPr vert="horz" lIns="96588" tIns="48294" rIns="96588" bIns="48294" rtlCol="0"/>
          <a:lstStyle>
            <a:lvl1pPr algn="l">
              <a:defRPr sz="1300"/>
            </a:lvl1pPr>
          </a:lstStyle>
          <a:p>
            <a:endParaRPr lang="en-GB"/>
          </a:p>
        </p:txBody>
      </p:sp>
      <p:sp>
        <p:nvSpPr>
          <p:cNvPr id="3" name="Date Placeholder 2"/>
          <p:cNvSpPr>
            <a:spLocks noGrp="1"/>
          </p:cNvSpPr>
          <p:nvPr>
            <p:ph type="dt" idx="1"/>
          </p:nvPr>
        </p:nvSpPr>
        <p:spPr>
          <a:xfrm>
            <a:off x="3900799" y="0"/>
            <a:ext cx="2984183" cy="502596"/>
          </a:xfrm>
          <a:prstGeom prst="rect">
            <a:avLst/>
          </a:prstGeom>
        </p:spPr>
        <p:txBody>
          <a:bodyPr vert="horz" lIns="96588" tIns="48294" rIns="96588" bIns="48294" rtlCol="0"/>
          <a:lstStyle>
            <a:lvl1pPr algn="r">
              <a:defRPr sz="1300"/>
            </a:lvl1pPr>
          </a:lstStyle>
          <a:p>
            <a:fld id="{4F35AAD9-D119-47C5-9471-94F136996FDC}" type="datetimeFigureOut">
              <a:rPr lang="en-GB" smtClean="0"/>
              <a:t>19/05/2023</a:t>
            </a:fld>
            <a:endParaRPr lang="en-GB"/>
          </a:p>
        </p:txBody>
      </p:sp>
      <p:sp>
        <p:nvSpPr>
          <p:cNvPr id="4" name="Slide Image Placeholder 3"/>
          <p:cNvSpPr>
            <a:spLocks noGrp="1" noRot="1" noChangeAspect="1"/>
          </p:cNvSpPr>
          <p:nvPr>
            <p:ph type="sldImg" idx="2"/>
          </p:nvPr>
        </p:nvSpPr>
        <p:spPr>
          <a:xfrm>
            <a:off x="439738" y="1252538"/>
            <a:ext cx="6007100" cy="3379787"/>
          </a:xfrm>
          <a:prstGeom prst="rect">
            <a:avLst/>
          </a:prstGeom>
          <a:noFill/>
          <a:ln w="12700">
            <a:solidFill>
              <a:prstClr val="black"/>
            </a:solidFill>
          </a:ln>
        </p:spPr>
        <p:txBody>
          <a:bodyPr vert="horz" lIns="96588" tIns="48294" rIns="96588" bIns="48294" rtlCol="0" anchor="ctr"/>
          <a:lstStyle/>
          <a:p>
            <a:endParaRPr lang="en-GB"/>
          </a:p>
        </p:txBody>
      </p:sp>
      <p:sp>
        <p:nvSpPr>
          <p:cNvPr id="5" name="Notes Placeholder 4"/>
          <p:cNvSpPr>
            <a:spLocks noGrp="1"/>
          </p:cNvSpPr>
          <p:nvPr>
            <p:ph type="body" sz="quarter" idx="3"/>
          </p:nvPr>
        </p:nvSpPr>
        <p:spPr>
          <a:xfrm>
            <a:off x="688658" y="4820741"/>
            <a:ext cx="5509260" cy="3944243"/>
          </a:xfrm>
          <a:prstGeom prst="rect">
            <a:avLst/>
          </a:prstGeom>
        </p:spPr>
        <p:txBody>
          <a:bodyPr vert="horz" lIns="96588" tIns="48294" rIns="96588" bIns="4829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514531"/>
            <a:ext cx="2984183" cy="502595"/>
          </a:xfrm>
          <a:prstGeom prst="rect">
            <a:avLst/>
          </a:prstGeom>
        </p:spPr>
        <p:txBody>
          <a:bodyPr vert="horz" lIns="96588" tIns="48294" rIns="96588" bIns="48294" rtlCol="0" anchor="b"/>
          <a:lstStyle>
            <a:lvl1pPr algn="l">
              <a:defRPr sz="1300"/>
            </a:lvl1pPr>
          </a:lstStyle>
          <a:p>
            <a:endParaRPr lang="en-GB"/>
          </a:p>
        </p:txBody>
      </p:sp>
      <p:sp>
        <p:nvSpPr>
          <p:cNvPr id="7" name="Slide Number Placeholder 6"/>
          <p:cNvSpPr>
            <a:spLocks noGrp="1"/>
          </p:cNvSpPr>
          <p:nvPr>
            <p:ph type="sldNum" sz="quarter" idx="5"/>
          </p:nvPr>
        </p:nvSpPr>
        <p:spPr>
          <a:xfrm>
            <a:off x="3900799" y="9514531"/>
            <a:ext cx="2984183" cy="502595"/>
          </a:xfrm>
          <a:prstGeom prst="rect">
            <a:avLst/>
          </a:prstGeom>
        </p:spPr>
        <p:txBody>
          <a:bodyPr vert="horz" lIns="96588" tIns="48294" rIns="96588" bIns="48294" rtlCol="0" anchor="b"/>
          <a:lstStyle>
            <a:lvl1pPr algn="r">
              <a:defRPr sz="1300"/>
            </a:lvl1pPr>
          </a:lstStyle>
          <a:p>
            <a:fld id="{73C46255-B0A8-41CF-A15B-EB86725FC229}" type="slidenum">
              <a:rPr lang="en-GB" smtClean="0"/>
              <a:t>‹#›</a:t>
            </a:fld>
            <a:endParaRPr lang="en-GB"/>
          </a:p>
        </p:txBody>
      </p:sp>
    </p:spTree>
    <p:extLst>
      <p:ext uri="{BB962C8B-B14F-4D97-AF65-F5344CB8AC3E}">
        <p14:creationId xmlns:p14="http://schemas.microsoft.com/office/powerpoint/2010/main" val="900297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O" dirty="0"/>
          </a:p>
        </p:txBody>
      </p:sp>
      <p:sp>
        <p:nvSpPr>
          <p:cNvPr id="4" name="Slide Number Placeholder 3"/>
          <p:cNvSpPr>
            <a:spLocks noGrp="1"/>
          </p:cNvSpPr>
          <p:nvPr>
            <p:ph type="sldNum" sz="quarter" idx="5"/>
          </p:nvPr>
        </p:nvSpPr>
        <p:spPr/>
        <p:txBody>
          <a:bodyPr/>
          <a:lstStyle/>
          <a:p>
            <a:fld id="{73C46255-B0A8-41CF-A15B-EB86725FC229}" type="slidenum">
              <a:rPr lang="en-GB" smtClean="0"/>
              <a:t>1</a:t>
            </a:fld>
            <a:endParaRPr lang="en-GB"/>
          </a:p>
        </p:txBody>
      </p:sp>
    </p:spTree>
    <p:extLst>
      <p:ext uri="{BB962C8B-B14F-4D97-AF65-F5344CB8AC3E}">
        <p14:creationId xmlns:p14="http://schemas.microsoft.com/office/powerpoint/2010/main" val="711547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3C46255-B0A8-41CF-A15B-EB86725FC229}" type="slidenum">
              <a:rPr lang="en-GB" smtClean="0"/>
              <a:t>21</a:t>
            </a:fld>
            <a:endParaRPr lang="en-GB"/>
          </a:p>
        </p:txBody>
      </p:sp>
    </p:spTree>
    <p:extLst>
      <p:ext uri="{BB962C8B-B14F-4D97-AF65-F5344CB8AC3E}">
        <p14:creationId xmlns:p14="http://schemas.microsoft.com/office/powerpoint/2010/main" val="37647293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C46255-B0A8-41CF-A15B-EB86725FC229}"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2554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defTabSz="965881">
              <a:defRPr/>
            </a:pPr>
            <a:fld id="{73C46255-B0A8-41CF-A15B-EB86725FC229}" type="slidenum">
              <a:rPr lang="en-GB">
                <a:solidFill>
                  <a:prstClr val="black"/>
                </a:solidFill>
                <a:latin typeface="Calibri" panose="020F0502020204030204"/>
              </a:rPr>
              <a:pPr defTabSz="965881">
                <a:defRPr/>
              </a:pPr>
              <a:t>24</a:t>
            </a:fld>
            <a:endParaRPr lang="en-GB">
              <a:solidFill>
                <a:prstClr val="black"/>
              </a:solidFill>
              <a:latin typeface="Calibri" panose="020F0502020204030204"/>
            </a:endParaRPr>
          </a:p>
        </p:txBody>
      </p:sp>
    </p:spTree>
    <p:extLst>
      <p:ext uri="{BB962C8B-B14F-4D97-AF65-F5344CB8AC3E}">
        <p14:creationId xmlns:p14="http://schemas.microsoft.com/office/powerpoint/2010/main" val="31280437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3C46255-B0A8-41CF-A15B-EB86725FC229}" type="slidenum">
              <a:rPr lang="en-GB" smtClean="0"/>
              <a:t>25</a:t>
            </a:fld>
            <a:endParaRPr lang="en-GB"/>
          </a:p>
        </p:txBody>
      </p:sp>
    </p:spTree>
    <p:extLst>
      <p:ext uri="{BB962C8B-B14F-4D97-AF65-F5344CB8AC3E}">
        <p14:creationId xmlns:p14="http://schemas.microsoft.com/office/powerpoint/2010/main" val="12275593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3C46255-B0A8-41CF-A15B-EB86725FC229}" type="slidenum">
              <a:rPr lang="en-GB" smtClean="0"/>
              <a:t>28</a:t>
            </a:fld>
            <a:endParaRPr lang="en-GB"/>
          </a:p>
        </p:txBody>
      </p:sp>
    </p:spTree>
    <p:extLst>
      <p:ext uri="{BB962C8B-B14F-4D97-AF65-F5344CB8AC3E}">
        <p14:creationId xmlns:p14="http://schemas.microsoft.com/office/powerpoint/2010/main" val="2856561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65881" rtl="0" eaLnBrk="1" fontAlgn="auto" latinLnBrk="0" hangingPunct="1">
              <a:lnSpc>
                <a:spcPct val="100000"/>
              </a:lnSpc>
              <a:spcBef>
                <a:spcPts val="0"/>
              </a:spcBef>
              <a:spcAft>
                <a:spcPts val="0"/>
              </a:spcAft>
              <a:buClrTx/>
              <a:buSzTx/>
              <a:buFontTx/>
              <a:buNone/>
              <a:tabLst/>
              <a:defRPr/>
            </a:pPr>
            <a:fld id="{73C46255-B0A8-41CF-A15B-EB86725FC229}" type="slidenum">
              <a:rPr kumimoji="0" lang="en-GB" sz="13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65881" rtl="0" eaLnBrk="1" fontAlgn="auto" latinLnBrk="0" hangingPunct="1">
                <a:lnSpc>
                  <a:spcPct val="100000"/>
                </a:lnSpc>
                <a:spcBef>
                  <a:spcPts val="0"/>
                </a:spcBef>
                <a:spcAft>
                  <a:spcPts val="0"/>
                </a:spcAft>
                <a:buClrTx/>
                <a:buSzTx/>
                <a:buFontTx/>
                <a:buNone/>
                <a:tabLst/>
                <a:defRPr/>
              </a:pPr>
              <a:t>30</a:t>
            </a:fld>
            <a:endParaRPr kumimoji="0" lang="en-GB"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77060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defTabSz="965881">
              <a:defRPr/>
            </a:pPr>
            <a:fld id="{73C46255-B0A8-41CF-A15B-EB86725FC229}" type="slidenum">
              <a:rPr lang="en-GB">
                <a:solidFill>
                  <a:prstClr val="black"/>
                </a:solidFill>
                <a:latin typeface="Calibri" panose="020F0502020204030204"/>
              </a:rPr>
              <a:pPr defTabSz="965881">
                <a:defRPr/>
              </a:pPr>
              <a:t>33</a:t>
            </a:fld>
            <a:endParaRPr lang="en-GB">
              <a:solidFill>
                <a:prstClr val="black"/>
              </a:solidFill>
              <a:latin typeface="Calibri" panose="020F0502020204030204"/>
            </a:endParaRPr>
          </a:p>
        </p:txBody>
      </p:sp>
    </p:spTree>
    <p:extLst>
      <p:ext uri="{BB962C8B-B14F-4D97-AF65-F5344CB8AC3E}">
        <p14:creationId xmlns:p14="http://schemas.microsoft.com/office/powerpoint/2010/main" val="28819217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Symbol" panose="05050102010706020507" pitchFamily="18" charset="2"/>
              <a:buChar char=""/>
            </a:pPr>
            <a:endParaRPr lang="en-GB"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BEAC4F5-CBD7-4454-87B2-EB6F9CEA7E5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50849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a:p>
        </p:txBody>
      </p:sp>
      <p:sp>
        <p:nvSpPr>
          <p:cNvPr id="4" name="Slide Number Placeholder 3"/>
          <p:cNvSpPr>
            <a:spLocks noGrp="1"/>
          </p:cNvSpPr>
          <p:nvPr>
            <p:ph type="sldNum" sz="quarter" idx="5"/>
          </p:nvPr>
        </p:nvSpPr>
        <p:spPr/>
        <p:txBody>
          <a:bodyPr/>
          <a:lstStyle/>
          <a:p>
            <a:pPr defTabSz="965881">
              <a:defRPr/>
            </a:pPr>
            <a:fld id="{73C46255-B0A8-41CF-A15B-EB86725FC229}" type="slidenum">
              <a:rPr lang="en-GB">
                <a:solidFill>
                  <a:prstClr val="black"/>
                </a:solidFill>
                <a:latin typeface="Calibri" panose="020F0502020204030204"/>
              </a:rPr>
              <a:pPr defTabSz="965881">
                <a:defRPr/>
              </a:pPr>
              <a:t>35</a:t>
            </a:fld>
            <a:endParaRPr lang="en-GB">
              <a:solidFill>
                <a:prstClr val="black"/>
              </a:solidFill>
              <a:latin typeface="Calibri" panose="020F0502020204030204"/>
            </a:endParaRPr>
          </a:p>
        </p:txBody>
      </p:sp>
    </p:spTree>
    <p:extLst>
      <p:ext uri="{BB962C8B-B14F-4D97-AF65-F5344CB8AC3E}">
        <p14:creationId xmlns:p14="http://schemas.microsoft.com/office/powerpoint/2010/main" val="33600957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a:p>
        </p:txBody>
      </p:sp>
      <p:sp>
        <p:nvSpPr>
          <p:cNvPr id="4" name="Slide Number Placeholder 3"/>
          <p:cNvSpPr>
            <a:spLocks noGrp="1"/>
          </p:cNvSpPr>
          <p:nvPr>
            <p:ph type="sldNum" sz="quarter" idx="5"/>
          </p:nvPr>
        </p:nvSpPr>
        <p:spPr/>
        <p:txBody>
          <a:bodyPr/>
          <a:lstStyle/>
          <a:p>
            <a:pPr defTabSz="965881">
              <a:defRPr/>
            </a:pPr>
            <a:fld id="{73C46255-B0A8-41CF-A15B-EB86725FC229}" type="slidenum">
              <a:rPr lang="en-GB">
                <a:solidFill>
                  <a:prstClr val="black"/>
                </a:solidFill>
                <a:latin typeface="Calibri" panose="020F0502020204030204"/>
              </a:rPr>
              <a:pPr defTabSz="965881">
                <a:defRPr/>
              </a:pPr>
              <a:t>36</a:t>
            </a:fld>
            <a:endParaRPr lang="en-GB">
              <a:solidFill>
                <a:prstClr val="black"/>
              </a:solidFill>
              <a:latin typeface="Calibri" panose="020F0502020204030204"/>
            </a:endParaRPr>
          </a:p>
        </p:txBody>
      </p:sp>
    </p:spTree>
    <p:extLst>
      <p:ext uri="{BB962C8B-B14F-4D97-AF65-F5344CB8AC3E}">
        <p14:creationId xmlns:p14="http://schemas.microsoft.com/office/powerpoint/2010/main" val="1390600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O" dirty="0"/>
          </a:p>
        </p:txBody>
      </p:sp>
      <p:sp>
        <p:nvSpPr>
          <p:cNvPr id="4" name="Slide Number Placeholder 3"/>
          <p:cNvSpPr>
            <a:spLocks noGrp="1"/>
          </p:cNvSpPr>
          <p:nvPr>
            <p:ph type="sldNum" sz="quarter" idx="5"/>
          </p:nvPr>
        </p:nvSpPr>
        <p:spPr/>
        <p:txBody>
          <a:bodyPr/>
          <a:lstStyle/>
          <a:p>
            <a:fld id="{73C46255-B0A8-41CF-A15B-EB86725FC229}" type="slidenum">
              <a:rPr lang="en-GB" smtClean="0"/>
              <a:t>2</a:t>
            </a:fld>
            <a:endParaRPr lang="en-GB"/>
          </a:p>
        </p:txBody>
      </p:sp>
    </p:spTree>
    <p:extLst>
      <p:ext uri="{BB962C8B-B14F-4D97-AF65-F5344CB8AC3E}">
        <p14:creationId xmlns:p14="http://schemas.microsoft.com/office/powerpoint/2010/main" val="28837303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defTabSz="965881">
              <a:defRPr/>
            </a:pPr>
            <a:fld id="{239002B2-4391-41FF-81EE-8D3695426A79}" type="slidenum">
              <a:rPr lang="en-GB">
                <a:solidFill>
                  <a:prstClr val="black"/>
                </a:solidFill>
                <a:latin typeface="Calibri" panose="020F0502020204030204"/>
              </a:rPr>
              <a:pPr defTabSz="965881">
                <a:defRPr/>
              </a:pPr>
              <a:t>40</a:t>
            </a:fld>
            <a:endParaRPr lang="en-GB">
              <a:solidFill>
                <a:prstClr val="black"/>
              </a:solidFill>
              <a:latin typeface="Calibri" panose="020F0502020204030204"/>
            </a:endParaRPr>
          </a:p>
        </p:txBody>
      </p:sp>
    </p:spTree>
    <p:extLst>
      <p:ext uri="{BB962C8B-B14F-4D97-AF65-F5344CB8AC3E}">
        <p14:creationId xmlns:p14="http://schemas.microsoft.com/office/powerpoint/2010/main" val="1615798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3C46255-B0A8-41CF-A15B-EB86725FC229}" type="slidenum">
              <a:rPr lang="en-GB" smtClean="0"/>
              <a:t>7</a:t>
            </a:fld>
            <a:endParaRPr lang="en-GB"/>
          </a:p>
        </p:txBody>
      </p:sp>
    </p:spTree>
    <p:extLst>
      <p:ext uri="{BB962C8B-B14F-4D97-AF65-F5344CB8AC3E}">
        <p14:creationId xmlns:p14="http://schemas.microsoft.com/office/powerpoint/2010/main" val="120757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5651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3C46255-B0A8-41CF-A15B-EB86725FC229}" type="slidenum">
              <a:rPr lang="en-GB" smtClean="0"/>
              <a:t>13</a:t>
            </a:fld>
            <a:endParaRPr lang="en-GB"/>
          </a:p>
        </p:txBody>
      </p:sp>
    </p:spTree>
    <p:extLst>
      <p:ext uri="{BB962C8B-B14F-4D97-AF65-F5344CB8AC3E}">
        <p14:creationId xmlns:p14="http://schemas.microsoft.com/office/powerpoint/2010/main" val="12414827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
        <p:nvSpPr>
          <p:cNvPr id="4" name="Slide Number Placeholder 3"/>
          <p:cNvSpPr>
            <a:spLocks noGrp="1"/>
          </p:cNvSpPr>
          <p:nvPr>
            <p:ph type="sldNum" sz="quarter" idx="5"/>
          </p:nvPr>
        </p:nvSpPr>
        <p:spPr/>
        <p:txBody>
          <a:bodyPr/>
          <a:lstStyle/>
          <a:p>
            <a:fld id="{73C46255-B0A8-41CF-A15B-EB86725FC229}" type="slidenum">
              <a:rPr lang="en-GB" smtClean="0"/>
              <a:t>17</a:t>
            </a:fld>
            <a:endParaRPr lang="en-GB"/>
          </a:p>
        </p:txBody>
      </p:sp>
    </p:spTree>
    <p:extLst>
      <p:ext uri="{BB962C8B-B14F-4D97-AF65-F5344CB8AC3E}">
        <p14:creationId xmlns:p14="http://schemas.microsoft.com/office/powerpoint/2010/main" val="1571398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3C46255-B0A8-41CF-A15B-EB86725FC229}" type="slidenum">
              <a:rPr lang="en-GB" smtClean="0"/>
              <a:t>18</a:t>
            </a:fld>
            <a:endParaRPr lang="en-GB"/>
          </a:p>
        </p:txBody>
      </p:sp>
    </p:spTree>
    <p:extLst>
      <p:ext uri="{BB962C8B-B14F-4D97-AF65-F5344CB8AC3E}">
        <p14:creationId xmlns:p14="http://schemas.microsoft.com/office/powerpoint/2010/main" val="37592580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C46255-B0A8-41CF-A15B-EB86725FC229}"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615395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3C46255-B0A8-41CF-A15B-EB86725FC229}" type="slidenum">
              <a:rPr lang="en-GB" smtClean="0"/>
              <a:t>20</a:t>
            </a:fld>
            <a:endParaRPr lang="en-GB"/>
          </a:p>
        </p:txBody>
      </p:sp>
    </p:spTree>
    <p:extLst>
      <p:ext uri="{BB962C8B-B14F-4D97-AF65-F5344CB8AC3E}">
        <p14:creationId xmlns:p14="http://schemas.microsoft.com/office/powerpoint/2010/main" val="3395312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jpeg"/><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jpeg"/><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Master" Target="../slideMasters/slideMaster7.xml"/><Relationship Id="rId4" Type="http://schemas.openxmlformats.org/officeDocument/2006/relationships/image" Target="../media/image26.png"/></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6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8.xml"/></Relationships>
</file>

<file path=ppt/slideLayouts/_rels/slideLayout17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9.xml"/></Relationships>
</file>

<file path=ppt/slideLayouts/_rels/slideLayout18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9.xml"/></Relationships>
</file>

<file path=ppt/slideLayouts/_rels/slideLayout18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9.xml"/></Relationships>
</file>

<file path=ppt/slideLayouts/_rels/slideLayout18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9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9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9.xml"/></Relationships>
</file>

<file path=ppt/slideLayouts/_rels/slideLayout193.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9.xml"/></Relationships>
</file>

<file path=ppt/slideLayouts/_rels/slideLayout19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9.xml"/></Relationships>
</file>

<file path=ppt/slideLayouts/_rels/slideLayout19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Master" Target="../slideMasters/slideMaster10.xml"/></Relationships>
</file>

<file path=ppt/slideLayouts/_rels/slideLayout19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Master" Target="../slideMasters/slideMaster10.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jpeg"/><Relationship Id="rId1" Type="http://schemas.openxmlformats.org/officeDocument/2006/relationships/slideMaster" Target="../slideMasters/slideMaster10.xml"/></Relationships>
</file>

<file path=ppt/slideLayouts/_rels/slideLayout19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jpeg"/><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Master" Target="../slideMasters/slideMaster10.xml"/></Relationships>
</file>

<file path=ppt/slideLayouts/_rels/slideLayout2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Master" Target="../slideMasters/slideMaster10.xml"/><Relationship Id="rId4" Type="http://schemas.openxmlformats.org/officeDocument/2006/relationships/image" Target="../media/image26.png"/></Relationships>
</file>

<file path=ppt/slideLayouts/_rels/slideLayout20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1"/>
                </a:solidFill>
                <a:latin typeface="+mj-lt"/>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77BE0CD2-2782-4FFC-BF32-A20B6B38BDA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5" name="Group 15">
            <a:extLst>
              <a:ext uri="{FF2B5EF4-FFF2-40B4-BE49-F238E27FC236}">
                <a16:creationId xmlns:a16="http://schemas.microsoft.com/office/drawing/2014/main" id="{CC39BF86-531A-4E8B-9EB2-BAFB4B91D1AA}"/>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121A43D7-C7D5-4D54-9D8A-3C3E1F157B4C}"/>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75DA426A-C5A5-4B5F-8FF6-1EBAC51ED8C2}"/>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6606569D-EEFF-4DA7-A5D6-6A1EB940B5F8}"/>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9C2E66FD-C906-4BCD-A197-1D2B713CD6A9}"/>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70DE7F00-A801-4A9B-BC31-14E1D11C497A}"/>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DBE1699E-E932-47E8-8B66-A4E35EE8DCBE}"/>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A59330CE-E6C8-4331-A7A0-54BB6A1D92B7}"/>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E019386B-9555-48C7-BFC0-56A36845FF24}"/>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4F9B864B-D97F-4CBB-A99C-E6E83ACE0D4A}"/>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7D316B71-5675-4A81-9D87-926ECA6BBFED}"/>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392BB7DF-B24A-45C5-9029-51190CAD5560}"/>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8156B12F-6DA5-4BD0-ABAD-2FF5AF8F3BF3}"/>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703AE086-3A1E-4D48-85EF-AD8DE9023D8C}"/>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C50903FB-D586-4569-A4FB-B5D6C993E91E}"/>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D1F0F00E-665C-48A1-8B56-FC2FFCE4BF99}"/>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3FF37873-B1C3-4E79-BC93-00FE6FC42D36}"/>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A1CD860B-9C21-4268-B43B-EF55EABCBDCC}"/>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D8F6BA07-9C24-481B-94C8-CE20C7D08B8F}"/>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594BC996-E383-44F7-A852-B3908EDB9BB5}"/>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A27B6735-8DA4-4367-8FEB-D7D6BA10ADA1}"/>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7DA42CC2-83DC-46B6-92C6-DA808E4620CC}"/>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B9DDA998-7F32-4849-AB0A-78BC375D4487}"/>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06E5FC85-024B-460F-B173-BAE15316BC22}"/>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D358691C-34D0-420D-9678-FB9144D1D74A}"/>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87A041C6-5D04-41E3-9648-7FBB518574F1}"/>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B271E3B6-84E2-4DFB-A810-1FC30355DC29}"/>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11186EE5-AECD-4CEC-A023-9347A1BFD17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126463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b"/>
          <a:lstStyle/>
          <a:p>
            <a:r>
              <a:rPr lang="en-US"/>
              <a:t>Click to edit Master title style</a:t>
            </a:r>
            <a:endParaRPr lang="en-GB"/>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282796514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241912252"/>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141759751"/>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213607922"/>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Tree>
    <p:extLst>
      <p:ext uri="{BB962C8B-B14F-4D97-AF65-F5344CB8AC3E}">
        <p14:creationId xmlns:p14="http://schemas.microsoft.com/office/powerpoint/2010/main" val="292159516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2894396965"/>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20235700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570131529"/>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660253354"/>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42565585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88453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b"/>
          <a:lstStyle/>
          <a:p>
            <a:r>
              <a:rPr lang="en-US"/>
              <a:t>Click to edit Master title style</a:t>
            </a:r>
            <a:endParaRPr lang="en-GB"/>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200754223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endParaRPr kumimoji="0" lang="en-GB" sz="1000" b="0" i="0" u="none" strike="noStrike" kern="1200" cap="none" spc="0" normalizeH="0" baseline="0" noProof="0">
              <a:ln>
                <a:noFill/>
              </a:ln>
              <a:solidFill>
                <a:schemeClr val="accent1"/>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a:ln>
                <a:noFill/>
              </a:ln>
              <a:solidFill>
                <a:srgbClr val="333333"/>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5EE97569-7AAE-4F5E-A297-4CACC5BAA06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8D519266-1B1C-4659-AEC5-EDA3DECED6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BF3BF40D-54F5-41E5-BFE7-5E761CD14D7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7420AA68-386C-4A06-B329-2C289E5A596C}"/>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A6F1349D-9CA0-4F52-A1B2-0648A014D46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A5766B26-2BFE-4375-B7D1-36493B0116F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75A7788-5DE8-424D-AF7E-6BA2219C66F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9E02174F-4D0C-40F6-929D-C1A98901D81D}"/>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C50B7BD-087F-438C-8E6D-D7B0076CBCA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4CC2446-F339-48DA-97BF-BA9FD4F3C13B}"/>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061F2274-FE8C-4637-8CD6-D5E320DA6E2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E05F0F12-1507-4519-995E-D53F9890CD4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A7A657F-3B53-4C37-A5B5-5FB3A892970E}"/>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FE7C42B6-0A2E-4D69-9805-C8C834FAF45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ACC0F9B7-58E4-4780-ADD8-FB0D7294FB89}"/>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D91E642C-E592-4F90-B637-8CBFCB2CDFD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EEC855A-7670-434B-855F-4721B7345C48}"/>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427B0FA5-77F5-4BA9-B187-2FA74EE5A55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B98A930-A384-45FC-97E1-49EB0FC223BD}"/>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F7296EC2-5E0F-4841-9965-FAC03907568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F814D736-A490-4BEA-827D-3378EEBAA74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5ACFBCC7-9726-4C28-8040-00C6B7E89729}"/>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8C7C61BE-E8E5-4EA3-AF03-5EE94C6865E9}"/>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4DAD64AB-A4EB-4A93-A716-081A367D80E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28D69451-72D0-464D-AEBE-93DB4EB0EBB3}"/>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3C333EB1-72FC-4BB7-B043-41373270F69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95FE8E44-1908-4C90-991D-7FAB1E6ADE8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E9F6E1CC-21B6-4197-8780-FFF46FC554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63470D81-5B6B-4578-98D0-96FB1CFD3F1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F2A785F4-4C5C-4589-9D60-8ECF83413986}"/>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05DD23CC-26CD-4DD0-B4F5-81760B404EBD}"/>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917E9F0-891B-4061-A8EB-D228B5785AD5}"/>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9FDDB00E-99B3-4B72-A21E-2FFED5D66363}"/>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411B142B-DF51-4E1C-8850-630474006E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08EA9EA-9051-4F1D-AA20-905943CB2B86}"/>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2F134BD-32F3-42D7-95FA-9A15A56011C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538438C-EF2C-4DF9-B3E3-9AEC7F0113E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43A30FD4-40A9-4CEA-AD8C-59657995EA7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spTree>
    <p:extLst>
      <p:ext uri="{BB962C8B-B14F-4D97-AF65-F5344CB8AC3E}">
        <p14:creationId xmlns:p14="http://schemas.microsoft.com/office/powerpoint/2010/main" val="575964585"/>
      </p:ext>
    </p:extLst>
  </p:cSld>
  <p:clrMapOvr>
    <a:masterClrMapping/>
  </p:clrMapOvr>
  <p:extLst>
    <p:ext uri="{DCECCB84-F9BA-43D5-87BE-67443E8EF086}">
      <p15:sldGuideLst xmlns:p15="http://schemas.microsoft.com/office/powerpoint/2012/main"/>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0066588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14" name="TxtClassification">
            <a:extLst>
              <a:ext uri="{FF2B5EF4-FFF2-40B4-BE49-F238E27FC236}">
                <a16:creationId xmlns:a16="http://schemas.microsoft.com/office/drawing/2014/main" id="{82D58A66-71B1-4B4B-B2D1-5120641E4F56}"/>
              </a:ext>
            </a:extLst>
          </p:cNvPr>
          <p:cNvSpPr>
            <a:spLocks noGrp="1"/>
          </p:cNvSpPr>
          <p:nvPr>
            <p:ph type="dt" sz="quarter" idx="10"/>
          </p:nvPr>
        </p:nvSpPr>
        <p:spPr bwMode="gray">
          <a:xfrm>
            <a:off x="2455333" y="6521366"/>
            <a:ext cx="2370667" cy="245533"/>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gn="l">
              <a:lnSpc>
                <a:spcPct val="110000"/>
              </a:lnSpc>
              <a:spcBef>
                <a:spcPct val="50000"/>
              </a:spcBef>
              <a:spcAft>
                <a:spcPts val="0"/>
              </a:spcAft>
              <a:defRPr sz="1067" b="0">
                <a:solidFill>
                  <a:srgbClr val="999999"/>
                </a:solidFill>
                <a:latin typeface="Arial" panose="020B0604020202020204" pitchFamily="34" charset="0"/>
              </a:defRPr>
            </a:lvl1pPr>
          </a:lstStyle>
          <a:p>
            <a:endParaRPr lang="nb-NO"/>
          </a:p>
        </p:txBody>
      </p:sp>
      <p:sp>
        <p:nvSpPr>
          <p:cNvPr id="15" name="TxtPageNumber">
            <a:extLst>
              <a:ext uri="{FF2B5EF4-FFF2-40B4-BE49-F238E27FC236}">
                <a16:creationId xmlns:a16="http://schemas.microsoft.com/office/drawing/2014/main" id="{BCFB810A-B4BF-4E54-9B80-27F752CA234D}"/>
              </a:ext>
            </a:extLst>
          </p:cNvPr>
          <p:cNvSpPr>
            <a:spLocks noGrp="1"/>
          </p:cNvSpPr>
          <p:nvPr>
            <p:ph type="sldNum" sz="quarter" idx="11"/>
          </p:nvPr>
        </p:nvSpPr>
        <p:spPr bwMode="gray">
          <a:xfrm>
            <a:off x="334434" y="6521365"/>
            <a:ext cx="476165" cy="262467"/>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1067" b="0">
                <a:solidFill>
                  <a:srgbClr val="999999"/>
                </a:solidFill>
                <a:latin typeface="Arial" panose="020B0604020202020204" pitchFamily="34" charset="0"/>
              </a:defRPr>
            </a:lvl1pPr>
          </a:lstStyle>
          <a:p>
            <a:fld id="{F919B4B9-EE84-4FB0-BF38-214B7AD7A3C6}" type="slidenum">
              <a:rPr lang="nb-NO" smtClean="0"/>
              <a:pPr/>
              <a:t>‹#›</a:t>
            </a:fld>
            <a:endParaRPr lang="nb-NO"/>
          </a:p>
        </p:txBody>
      </p:sp>
      <p:sp>
        <p:nvSpPr>
          <p:cNvPr id="16" name="TxtFooter">
            <a:extLst>
              <a:ext uri="{FF2B5EF4-FFF2-40B4-BE49-F238E27FC236}">
                <a16:creationId xmlns:a16="http://schemas.microsoft.com/office/drawing/2014/main" id="{E7DA318D-11E4-48E6-9788-D27B0F31A87F}"/>
              </a:ext>
            </a:extLst>
          </p:cNvPr>
          <p:cNvSpPr>
            <a:spLocks noGrp="1"/>
          </p:cNvSpPr>
          <p:nvPr>
            <p:ph type="ftr" sz="quarter" idx="12"/>
          </p:nvPr>
        </p:nvSpPr>
        <p:spPr>
          <a:xfrm>
            <a:off x="690033" y="6521366"/>
            <a:ext cx="5928699" cy="245533"/>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1067" b="0">
                <a:solidFill>
                  <a:srgbClr val="999999"/>
                </a:solidFill>
                <a:latin typeface="Arial" panose="020B0604020202020204" pitchFamily="34" charset="0"/>
              </a:defRPr>
            </a:lvl1pPr>
          </a:lstStyle>
          <a:p>
            <a:endParaRPr lang="nb-NO"/>
          </a:p>
        </p:txBody>
      </p:sp>
      <p:sp>
        <p:nvSpPr>
          <p:cNvPr id="5" name="Rectangle 4">
            <a:extLst>
              <a:ext uri="{FF2B5EF4-FFF2-40B4-BE49-F238E27FC236}">
                <a16:creationId xmlns:a16="http://schemas.microsoft.com/office/drawing/2014/main" id="{DD4001AA-A972-45BC-A0B0-57F004C7EF37}"/>
              </a:ext>
            </a:extLst>
          </p:cNvPr>
          <p:cNvSpPr/>
          <p:nvPr userDrawn="1"/>
        </p:nvSpPr>
        <p:spPr>
          <a:xfrm>
            <a:off x="0" y="6131085"/>
            <a:ext cx="12192000" cy="72691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err="1">
              <a:solidFill>
                <a:schemeClr val="tx1"/>
              </a:solidFill>
            </a:endParaRPr>
          </a:p>
        </p:txBody>
      </p:sp>
    </p:spTree>
    <p:extLst>
      <p:ext uri="{BB962C8B-B14F-4D97-AF65-F5344CB8AC3E}">
        <p14:creationId xmlns:p14="http://schemas.microsoft.com/office/powerpoint/2010/main" val="26194513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18703188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60490052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85158787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196138281"/>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824262588"/>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85783514"/>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7215957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b"/>
          <a:lstStyle/>
          <a:p>
            <a:r>
              <a:rPr lang="en-US"/>
              <a:t>Click to edit Master title style</a:t>
            </a:r>
            <a:endParaRPr lang="en-GB"/>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49650" cy="4216127"/>
          </a:xfrm>
        </p:spPr>
        <p:txBody>
          <a:bodyPr lIns="72000" rIns="72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616410070"/>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746773525"/>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995531842"/>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66269330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70190863"/>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43261261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Tree>
    <p:extLst>
      <p:ext uri="{BB962C8B-B14F-4D97-AF65-F5344CB8AC3E}">
        <p14:creationId xmlns:p14="http://schemas.microsoft.com/office/powerpoint/2010/main" val="3540900388"/>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1636994691"/>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249994837"/>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578070256"/>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185375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a:t>Click to edit Master title style</a:t>
            </a:r>
            <a:endParaRPr lang="nb-NO"/>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18000" y="2642836"/>
            <a:ext cx="3552825" cy="3594779"/>
          </a:xfrm>
        </p:spPr>
        <p:txBody>
          <a:bodyPr lIns="72000" rIns="72000"/>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18000" y="2023519"/>
            <a:ext cx="3553200"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Tree>
    <p:extLst>
      <p:ext uri="{BB962C8B-B14F-4D97-AF65-F5344CB8AC3E}">
        <p14:creationId xmlns:p14="http://schemas.microsoft.com/office/powerpoint/2010/main" val="315068644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793595682"/>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741925499"/>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437586874"/>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48501" y="10654"/>
            <a:ext cx="5143499" cy="6857999"/>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 xmlns:p14="http://schemas.microsoft.com/office/powerpoint/2010/main" xmlns:pr="smNativeData"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userDrawn="1"/>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userDrawn="1"/>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58411" y="3683996"/>
            <a:ext cx="9280036" cy="1143000"/>
          </a:xfrm>
        </p:spPr>
        <p:txBody>
          <a:bodyPr>
            <a:normAutofit/>
          </a:bodyPr>
          <a:lstStyle>
            <a:lvl1pPr>
              <a:defRPr sz="2667" i="1">
                <a:solidFill>
                  <a:schemeClr val="accent1"/>
                </a:solidFill>
              </a:defRPr>
            </a:lvl1pPr>
          </a:lstStyle>
          <a:p>
            <a:pPr algn="l"/>
            <a:endParaRPr lang="en-US"/>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solidFill>
                  <a:schemeClr val="tx2">
                    <a:lumMod val="60000"/>
                    <a:lumOff val="40000"/>
                  </a:schemeClr>
                </a:solidFill>
              </a:defRPr>
            </a:lvl1pPr>
            <a:lvl2pPr marL="609585" indent="0">
              <a:buNone/>
              <a:defRPr/>
            </a:lvl2pPr>
          </a:lstStyle>
          <a:p>
            <a:pPr lvl="0"/>
            <a:r>
              <a:rPr lang="en-GB"/>
              <a:t>Click to edit Master text styles</a:t>
            </a:r>
          </a:p>
          <a:p>
            <a:pPr lvl="0"/>
            <a:endParaRPr lang="en-GB"/>
          </a:p>
        </p:txBody>
      </p:sp>
      <p:pic>
        <p:nvPicPr>
          <p:cNvPr id="3" name="Picture 2">
            <a:extLst>
              <a:ext uri="{FF2B5EF4-FFF2-40B4-BE49-F238E27FC236}">
                <a16:creationId xmlns:a16="http://schemas.microsoft.com/office/drawing/2014/main" id="{9B44A4CE-6EEE-C847-A8ED-7283A476C70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93024" y="918462"/>
            <a:ext cx="2573232" cy="1477093"/>
          </a:xfrm>
          <a:prstGeom prst="rect">
            <a:avLst/>
          </a:prstGeom>
        </p:spPr>
      </p:pic>
      <p:sp>
        <p:nvSpPr>
          <p:cNvPr id="2" name="Footer Placeholder 1">
            <a:extLst>
              <a:ext uri="{FF2B5EF4-FFF2-40B4-BE49-F238E27FC236}">
                <a16:creationId xmlns:a16="http://schemas.microsoft.com/office/drawing/2014/main" id="{6802B085-126D-E345-B5FA-6289AC8AEB7A}"/>
              </a:ext>
            </a:extLst>
          </p:cNvPr>
          <p:cNvSpPr>
            <a:spLocks noGrp="1"/>
          </p:cNvSpPr>
          <p:nvPr>
            <p:ph type="ftr" sz="quarter" idx="10"/>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
        <p:nvSpPr>
          <p:cNvPr id="4" name="Slide Number Placeholder 3">
            <a:extLst>
              <a:ext uri="{FF2B5EF4-FFF2-40B4-BE49-F238E27FC236}">
                <a16:creationId xmlns:a16="http://schemas.microsoft.com/office/drawing/2014/main" id="{F8EEC89F-0A0E-EA48-A605-9C4B3B52291B}"/>
              </a:ext>
            </a:extLst>
          </p:cNvPr>
          <p:cNvSpPr>
            <a:spLocks noGrp="1"/>
          </p:cNvSpPr>
          <p:nvPr>
            <p:ph type="sldNum" sz="quarter" idx="11"/>
          </p:nvPr>
        </p:nvSpPr>
        <p:spPr/>
        <p:txBody>
          <a:bodyPr/>
          <a:lstStyle/>
          <a:p>
            <a:fld id="{4BBDA901-AC44-DA44-B86F-73C28EB4CF87}" type="slidenum">
              <a:rPr lang="en-GB" smtClean="0"/>
              <a:pPr/>
              <a:t>‹#›</a:t>
            </a:fld>
            <a:endParaRPr lang="en-GB"/>
          </a:p>
        </p:txBody>
      </p:sp>
    </p:spTree>
    <p:extLst>
      <p:ext uri="{BB962C8B-B14F-4D97-AF65-F5344CB8AC3E}">
        <p14:creationId xmlns:p14="http://schemas.microsoft.com/office/powerpoint/2010/main" val="2484041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showMasterSp="0" preserve="1" userDrawn="1">
  <p:cSld name="2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761018" y="1"/>
            <a:ext cx="5455812" cy="6868652"/>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 xmlns:p14="http://schemas.microsoft.com/office/powerpoint/2010/main" xmlns:pr="smNativeData"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userDrawn="1"/>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userDrawn="1"/>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62163" y="3691751"/>
            <a:ext cx="9220080" cy="1143000"/>
          </a:xfrm>
        </p:spPr>
        <p:txBody>
          <a:bodyPr>
            <a:normAutofit/>
          </a:bodyPr>
          <a:lstStyle>
            <a:lvl1pPr>
              <a:defRPr sz="2667" i="1">
                <a:solidFill>
                  <a:srgbClr val="00667F"/>
                </a:solidFill>
              </a:defRPr>
            </a:lvl1pPr>
          </a:lstStyle>
          <a:p>
            <a:pPr algn="l"/>
            <a:endParaRPr lang="en-US"/>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lvl1pPr>
            <a:lvl2pPr marL="609585" indent="0">
              <a:buNone/>
              <a:defRPr/>
            </a:lvl2pPr>
          </a:lstStyle>
          <a:p>
            <a:pPr lvl="0"/>
            <a:r>
              <a:rPr lang="en-GB"/>
              <a:t>Click to edit Master text styles</a:t>
            </a:r>
          </a:p>
          <a:p>
            <a:pPr lvl="0"/>
            <a:endParaRPr lang="en-GB"/>
          </a:p>
        </p:txBody>
      </p:sp>
      <p:pic>
        <p:nvPicPr>
          <p:cNvPr id="14" name="Picture 13">
            <a:extLst>
              <a:ext uri="{FF2B5EF4-FFF2-40B4-BE49-F238E27FC236}">
                <a16:creationId xmlns:a16="http://schemas.microsoft.com/office/drawing/2014/main" id="{118335C3-A919-E549-A4AB-05466AF245F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93024" y="918462"/>
            <a:ext cx="2573232" cy="1477093"/>
          </a:xfrm>
          <a:prstGeom prst="rect">
            <a:avLst/>
          </a:prstGeom>
        </p:spPr>
      </p:pic>
      <p:sp>
        <p:nvSpPr>
          <p:cNvPr id="2" name="Footer Placeholder 1">
            <a:extLst>
              <a:ext uri="{FF2B5EF4-FFF2-40B4-BE49-F238E27FC236}">
                <a16:creationId xmlns:a16="http://schemas.microsoft.com/office/drawing/2014/main" id="{9FF93506-F9E7-5840-AA23-D6AD95D9E34E}"/>
              </a:ext>
            </a:extLst>
          </p:cNvPr>
          <p:cNvSpPr>
            <a:spLocks noGrp="1"/>
          </p:cNvSpPr>
          <p:nvPr>
            <p:ph type="ftr" sz="quarter" idx="10"/>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
        <p:nvSpPr>
          <p:cNvPr id="3" name="Slide Number Placeholder 2">
            <a:extLst>
              <a:ext uri="{FF2B5EF4-FFF2-40B4-BE49-F238E27FC236}">
                <a16:creationId xmlns:a16="http://schemas.microsoft.com/office/drawing/2014/main" id="{2A52E9CF-233D-3748-B748-F7D02C0FA028}"/>
              </a:ext>
            </a:extLst>
          </p:cNvPr>
          <p:cNvSpPr>
            <a:spLocks noGrp="1"/>
          </p:cNvSpPr>
          <p:nvPr>
            <p:ph type="sldNum" sz="quarter" idx="11"/>
          </p:nvPr>
        </p:nvSpPr>
        <p:spPr/>
        <p:txBody>
          <a:bodyPr/>
          <a:lstStyle/>
          <a:p>
            <a:fld id="{4BBDA901-AC44-DA44-B86F-73C28EB4CF87}" type="slidenum">
              <a:rPr lang="en-GB" smtClean="0"/>
              <a:pPr/>
              <a:t>‹#›</a:t>
            </a:fld>
            <a:endParaRPr lang="en-GB"/>
          </a:p>
        </p:txBody>
      </p:sp>
    </p:spTree>
    <p:extLst>
      <p:ext uri="{BB962C8B-B14F-4D97-AF65-F5344CB8AC3E}">
        <p14:creationId xmlns:p14="http://schemas.microsoft.com/office/powerpoint/2010/main" val="4060265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preserve="1" userDrawn="1">
  <p:cSld name="3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userDrawn="1"/>
        </p:nvPicPr>
        <p:blipFill>
          <a:blip r:embed="rId2"/>
          <a:stretch>
            <a:fillRect/>
          </a:stretch>
        </p:blipFill>
        <p:spPr>
          <a:xfrm>
            <a:off x="6727768" y="-1"/>
            <a:ext cx="5464233" cy="6868652"/>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 xmlns:p14="http://schemas.microsoft.com/office/powerpoint/2010/main" xmlns:pr="smNativeData"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userDrawn="1"/>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userDrawn="1"/>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62163" y="3691751"/>
            <a:ext cx="9220080" cy="1143000"/>
          </a:xfrm>
        </p:spPr>
        <p:txBody>
          <a:bodyPr>
            <a:normAutofit/>
          </a:bodyPr>
          <a:lstStyle>
            <a:lvl1pPr>
              <a:defRPr sz="2667" i="1">
                <a:solidFill>
                  <a:srgbClr val="00667F"/>
                </a:solidFill>
              </a:defRPr>
            </a:lvl1pPr>
          </a:lstStyle>
          <a:p>
            <a:pPr algn="l"/>
            <a:endParaRPr lang="en-US"/>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lvl1pPr>
            <a:lvl2pPr marL="609585" indent="0">
              <a:buNone/>
              <a:defRPr/>
            </a:lvl2pPr>
          </a:lstStyle>
          <a:p>
            <a:pPr lvl="0"/>
            <a:r>
              <a:rPr lang="en-GB"/>
              <a:t>Click to edit Master text styles</a:t>
            </a:r>
          </a:p>
          <a:p>
            <a:pPr lvl="0"/>
            <a:endParaRPr lang="en-GB"/>
          </a:p>
        </p:txBody>
      </p:sp>
      <p:pic>
        <p:nvPicPr>
          <p:cNvPr id="14" name="Picture 13">
            <a:extLst>
              <a:ext uri="{FF2B5EF4-FFF2-40B4-BE49-F238E27FC236}">
                <a16:creationId xmlns:a16="http://schemas.microsoft.com/office/drawing/2014/main" id="{118335C3-A919-E549-A4AB-05466AF245F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93024" y="918462"/>
            <a:ext cx="2573232" cy="1477093"/>
          </a:xfrm>
          <a:prstGeom prst="rect">
            <a:avLst/>
          </a:prstGeom>
        </p:spPr>
      </p:pic>
      <p:sp>
        <p:nvSpPr>
          <p:cNvPr id="2" name="Footer Placeholder 1">
            <a:extLst>
              <a:ext uri="{FF2B5EF4-FFF2-40B4-BE49-F238E27FC236}">
                <a16:creationId xmlns:a16="http://schemas.microsoft.com/office/drawing/2014/main" id="{79DDBE8E-9CC3-0944-8C5A-5AD0CC592F8D}"/>
              </a:ext>
            </a:extLst>
          </p:cNvPr>
          <p:cNvSpPr>
            <a:spLocks noGrp="1"/>
          </p:cNvSpPr>
          <p:nvPr>
            <p:ph type="ftr" sz="quarter" idx="10"/>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
        <p:nvSpPr>
          <p:cNvPr id="3" name="Slide Number Placeholder 2">
            <a:extLst>
              <a:ext uri="{FF2B5EF4-FFF2-40B4-BE49-F238E27FC236}">
                <a16:creationId xmlns:a16="http://schemas.microsoft.com/office/drawing/2014/main" id="{BA715F10-BEB8-F941-B758-A9606552F63E}"/>
              </a:ext>
            </a:extLst>
          </p:cNvPr>
          <p:cNvSpPr>
            <a:spLocks noGrp="1"/>
          </p:cNvSpPr>
          <p:nvPr>
            <p:ph type="sldNum" sz="quarter" idx="11"/>
          </p:nvPr>
        </p:nvSpPr>
        <p:spPr/>
        <p:txBody>
          <a:bodyPr/>
          <a:lstStyle/>
          <a:p>
            <a:fld id="{4BBDA901-AC44-DA44-B86F-73C28EB4CF87}" type="slidenum">
              <a:rPr lang="en-GB" smtClean="0"/>
              <a:pPr/>
              <a:t>‹#›</a:t>
            </a:fld>
            <a:endParaRPr lang="en-GB"/>
          </a:p>
        </p:txBody>
      </p:sp>
    </p:spTree>
    <p:extLst>
      <p:ext uri="{BB962C8B-B14F-4D97-AF65-F5344CB8AC3E}">
        <p14:creationId xmlns:p14="http://schemas.microsoft.com/office/powerpoint/2010/main" val="159332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grpSp>
        <p:nvGrpSpPr>
          <p:cNvPr id="14" name="Group 13"/>
          <p:cNvGrpSpPr/>
          <p:nvPr userDrawn="1"/>
        </p:nvGrpSpPr>
        <p:grpSpPr>
          <a:xfrm>
            <a:off x="0" y="2"/>
            <a:ext cx="12192000" cy="6857999"/>
            <a:chOff x="0" y="0"/>
            <a:chExt cx="9144000" cy="6857999"/>
          </a:xfrm>
        </p:grpSpPr>
        <p:sp>
          <p:nvSpPr>
            <p:cNvPr id="7" name="Rectangle 6"/>
            <p:cNvSpPr/>
            <p:nvPr userDrawn="1"/>
          </p:nvSpPr>
          <p:spPr>
            <a:xfrm>
              <a:off x="0" y="0"/>
              <a:ext cx="9144000" cy="68579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cxnSp>
          <p:nvCxnSpPr>
            <p:cNvPr id="9" name="Straight Connector 8"/>
            <p:cNvCxnSpPr>
              <a:cxnSpLocks/>
            </p:cNvCxnSpPr>
            <p:nvPr userDrawn="1"/>
          </p:nvCxnSpPr>
          <p:spPr>
            <a:xfrm>
              <a:off x="448733" y="6486955"/>
              <a:ext cx="7561792"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ctrTitle" hasCustomPrompt="1"/>
          </p:nvPr>
        </p:nvSpPr>
        <p:spPr>
          <a:xfrm>
            <a:off x="540174" y="2572217"/>
            <a:ext cx="7408985" cy="884079"/>
          </a:xfrm>
        </p:spPr>
        <p:txBody>
          <a:bodyPr>
            <a:normAutofit/>
          </a:bodyPr>
          <a:lstStyle>
            <a:lvl1pPr>
              <a:defRPr sz="5333" baseline="0">
                <a:solidFill>
                  <a:schemeClr val="bg1"/>
                </a:solidFill>
              </a:defRPr>
            </a:lvl1pPr>
          </a:lstStyle>
          <a:p>
            <a:r>
              <a:rPr lang="en-GB"/>
              <a:t>Divider Title</a:t>
            </a:r>
            <a:endParaRPr lang="en-US"/>
          </a:p>
        </p:txBody>
      </p:sp>
      <p:pic>
        <p:nvPicPr>
          <p:cNvPr id="13" name="7A01CB94-0562-4695-BAB5-9169043FC443">
            <a:extLst>
              <a:ext uri="{FF2B5EF4-FFF2-40B4-BE49-F238E27FC236}">
                <a16:creationId xmlns:a16="http://schemas.microsoft.com/office/drawing/2014/main" id="{D4C70607-63BD-47CF-82FF-ECEC23DB8677}"/>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tretch>
            <a:fillRect/>
          </a:stretch>
        </p:blipFill>
        <p:spPr bwMode="auto">
          <a:xfrm>
            <a:off x="10793593" y="6145358"/>
            <a:ext cx="1219200" cy="48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103A48AA-60B3-9945-B770-CC9C942A92B8}"/>
              </a:ext>
            </a:extLst>
          </p:cNvPr>
          <p:cNvSpPr>
            <a:spLocks noGrp="1"/>
          </p:cNvSpPr>
          <p:nvPr>
            <p:ph type="ftr" sz="quarter" idx="10"/>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
        <p:nvSpPr>
          <p:cNvPr id="4" name="Slide Number Placeholder 3">
            <a:extLst>
              <a:ext uri="{FF2B5EF4-FFF2-40B4-BE49-F238E27FC236}">
                <a16:creationId xmlns:a16="http://schemas.microsoft.com/office/drawing/2014/main" id="{4F5573F5-0B2E-7C49-B547-0683B033FB99}"/>
              </a:ext>
            </a:extLst>
          </p:cNvPr>
          <p:cNvSpPr>
            <a:spLocks noGrp="1"/>
          </p:cNvSpPr>
          <p:nvPr>
            <p:ph type="sldNum" sz="quarter" idx="11"/>
          </p:nvPr>
        </p:nvSpPr>
        <p:spPr/>
        <p:txBody>
          <a:bodyPr/>
          <a:lstStyle/>
          <a:p>
            <a:fld id="{4BBDA901-AC44-DA44-B86F-73C28EB4CF87}" type="slidenum">
              <a:rPr lang="en-GB" smtClean="0"/>
              <a:pPr/>
              <a:t>‹#›</a:t>
            </a:fld>
            <a:endParaRPr lang="en-GB"/>
          </a:p>
        </p:txBody>
      </p:sp>
    </p:spTree>
    <p:extLst>
      <p:ext uri="{BB962C8B-B14F-4D97-AF65-F5344CB8AC3E}">
        <p14:creationId xmlns:p14="http://schemas.microsoft.com/office/powerpoint/2010/main" val="3504558622"/>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10_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609600" y="1702676"/>
            <a:ext cx="10972800" cy="45128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9BF35FB8-61A6-DA45-A510-5C220284E082}"/>
              </a:ext>
            </a:extLst>
          </p:cNvPr>
          <p:cNvSpPr>
            <a:spLocks noGrp="1"/>
          </p:cNvSpPr>
          <p:nvPr>
            <p:ph type="ftr" sz="quarter" idx="13"/>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Tree>
    <p:extLst>
      <p:ext uri="{BB962C8B-B14F-4D97-AF65-F5344CB8AC3E}">
        <p14:creationId xmlns:p14="http://schemas.microsoft.com/office/powerpoint/2010/main" val="2936525308"/>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10a_Title &amp; Content &lt;O&gt;">
    <p:spTree>
      <p:nvGrpSpPr>
        <p:cNvPr id="1" name=""/>
        <p:cNvGrpSpPr/>
        <p:nvPr/>
      </p:nvGrpSpPr>
      <p:grpSpPr>
        <a:xfrm>
          <a:off x="0" y="0"/>
          <a:ext cx="0" cy="0"/>
          <a:chOff x="0" y="0"/>
          <a:chExt cx="0" cy="0"/>
        </a:xfrm>
      </p:grpSpPr>
      <p:pic>
        <p:nvPicPr>
          <p:cNvPr id="7" name="Picture 6" descr="OpenGroup_O_Purple.png">
            <a:extLst>
              <a:ext uri="{FF2B5EF4-FFF2-40B4-BE49-F238E27FC236}">
                <a16:creationId xmlns:a16="http://schemas.microsoft.com/office/drawing/2014/main" id="{5005BAFC-111B-9D44-AA11-F434350F4748}"/>
              </a:ext>
            </a:extLst>
          </p:cNvPr>
          <p:cNvPicPr>
            <a:picLocks noChangeAspect="1"/>
          </p:cNvPicPr>
          <p:nvPr userDrawn="1"/>
        </p:nvPicPr>
        <p:blipFill rotWithShape="1">
          <a:blip r:embed="rId2" cstate="screen">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609600" y="1702676"/>
            <a:ext cx="10972800" cy="45128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57B4CFA-BD83-BB45-A1F7-F9D31ED7F453}"/>
              </a:ext>
            </a:extLst>
          </p:cNvPr>
          <p:cNvSpPr>
            <a:spLocks noGrp="1"/>
          </p:cNvSpPr>
          <p:nvPr>
            <p:ph type="ftr" sz="quarter" idx="13"/>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Tree>
    <p:extLst>
      <p:ext uri="{BB962C8B-B14F-4D97-AF65-F5344CB8AC3E}">
        <p14:creationId xmlns:p14="http://schemas.microsoft.com/office/powerpoint/2010/main" val="3938517873"/>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761F1-22D2-8848-8587-E9118B9DF65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82385A1-423B-4746-B3AC-61CFE11802E1}"/>
              </a:ext>
            </a:extLst>
          </p:cNvPr>
          <p:cNvSpPr>
            <a:spLocks noGrp="1"/>
          </p:cNvSpPr>
          <p:nvPr>
            <p:ph type="sldNum" sz="quarter" idx="10"/>
          </p:nvPr>
        </p:nvSpPr>
        <p:spPr/>
        <p:txBody>
          <a:bodyPr/>
          <a:lstStyle/>
          <a:p>
            <a:fld id="{4BBDA901-AC44-DA44-B86F-73C28EB4CF87}" type="slidenum">
              <a:rPr lang="en-GB" smtClean="0"/>
              <a:pPr/>
              <a:t>‹#›</a:t>
            </a:fld>
            <a:endParaRPr lang="en-GB"/>
          </a:p>
        </p:txBody>
      </p:sp>
      <p:sp>
        <p:nvSpPr>
          <p:cNvPr id="4" name="Footer Placeholder 3">
            <a:extLst>
              <a:ext uri="{FF2B5EF4-FFF2-40B4-BE49-F238E27FC236}">
                <a16:creationId xmlns:a16="http://schemas.microsoft.com/office/drawing/2014/main" id="{54C8CBB3-683C-A24A-8606-DC6AAAEEF7B5}"/>
              </a:ext>
            </a:extLst>
          </p:cNvPr>
          <p:cNvSpPr>
            <a:spLocks noGrp="1"/>
          </p:cNvSpPr>
          <p:nvPr>
            <p:ph type="ftr" sz="quarter" idx="11"/>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Tree>
    <p:extLst>
      <p:ext uri="{BB962C8B-B14F-4D97-AF65-F5344CB8AC3E}">
        <p14:creationId xmlns:p14="http://schemas.microsoft.com/office/powerpoint/2010/main" val="26949115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lstStyle/>
          <a:p>
            <a:r>
              <a:rPr lang="en-US"/>
              <a:t>Click to edit Master title style</a:t>
            </a:r>
            <a:endParaRPr lang="nb-NO"/>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Tree>
    <p:extLst>
      <p:ext uri="{BB962C8B-B14F-4D97-AF65-F5344CB8AC3E}">
        <p14:creationId xmlns:p14="http://schemas.microsoft.com/office/powerpoint/2010/main" val="3905392093"/>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11a_Title Only &amp; &lt;O&gt;">
    <p:spTree>
      <p:nvGrpSpPr>
        <p:cNvPr id="1" name=""/>
        <p:cNvGrpSpPr/>
        <p:nvPr/>
      </p:nvGrpSpPr>
      <p:grpSpPr>
        <a:xfrm>
          <a:off x="0" y="0"/>
          <a:ext cx="0" cy="0"/>
          <a:chOff x="0" y="0"/>
          <a:chExt cx="0" cy="0"/>
        </a:xfrm>
      </p:grpSpPr>
      <p:pic>
        <p:nvPicPr>
          <p:cNvPr id="5" name="Picture 4" descr="OpenGroup_O_Purple.png">
            <a:extLst>
              <a:ext uri="{FF2B5EF4-FFF2-40B4-BE49-F238E27FC236}">
                <a16:creationId xmlns:a16="http://schemas.microsoft.com/office/drawing/2014/main" id="{C71EA100-A9E7-6744-96A7-0F33DB1A9B04}"/>
              </a:ext>
            </a:extLst>
          </p:cNvPr>
          <p:cNvPicPr>
            <a:picLocks noChangeAspect="1"/>
          </p:cNvPicPr>
          <p:nvPr userDrawn="1"/>
        </p:nvPicPr>
        <p:blipFill rotWithShape="1">
          <a:blip r:embed="rId2" cstate="screen">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
        <p:nvSpPr>
          <p:cNvPr id="2" name="Title 1">
            <a:extLst>
              <a:ext uri="{FF2B5EF4-FFF2-40B4-BE49-F238E27FC236}">
                <a16:creationId xmlns:a16="http://schemas.microsoft.com/office/drawing/2014/main" id="{90B761F1-22D2-8848-8587-E9118B9DF65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82385A1-423B-4746-B3AC-61CFE11802E1}"/>
              </a:ext>
            </a:extLst>
          </p:cNvPr>
          <p:cNvSpPr>
            <a:spLocks noGrp="1"/>
          </p:cNvSpPr>
          <p:nvPr>
            <p:ph type="sldNum" sz="quarter" idx="10"/>
          </p:nvPr>
        </p:nvSpPr>
        <p:spPr/>
        <p:txBody>
          <a:bodyPr/>
          <a:lstStyle/>
          <a:p>
            <a:fld id="{4BBDA901-AC44-DA44-B86F-73C28EB4CF87}" type="slidenum">
              <a:rPr lang="en-GB" smtClean="0"/>
              <a:pPr/>
              <a:t>‹#›</a:t>
            </a:fld>
            <a:endParaRPr lang="en-GB"/>
          </a:p>
        </p:txBody>
      </p:sp>
      <p:sp>
        <p:nvSpPr>
          <p:cNvPr id="4" name="Footer Placeholder 3">
            <a:extLst>
              <a:ext uri="{FF2B5EF4-FFF2-40B4-BE49-F238E27FC236}">
                <a16:creationId xmlns:a16="http://schemas.microsoft.com/office/drawing/2014/main" id="{54C8CBB3-683C-A24A-8606-DC6AAAEEF7B5}"/>
              </a:ext>
            </a:extLst>
          </p:cNvPr>
          <p:cNvSpPr>
            <a:spLocks noGrp="1"/>
          </p:cNvSpPr>
          <p:nvPr>
            <p:ph type="ftr" sz="quarter" idx="11"/>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Tree>
    <p:extLst>
      <p:ext uri="{BB962C8B-B14F-4D97-AF65-F5344CB8AC3E}">
        <p14:creationId xmlns:p14="http://schemas.microsoft.com/office/powerpoint/2010/main" val="2400266172"/>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12_Title &amp; Dual Text with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2302D-1BF2-AA4F-8533-B04033194DC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7DDC04B-9E80-5D4E-BB0E-B234F8EE4C36}"/>
              </a:ext>
            </a:extLst>
          </p:cNvPr>
          <p:cNvSpPr>
            <a:spLocks noGrp="1"/>
          </p:cNvSpPr>
          <p:nvPr>
            <p:ph type="sldNum" sz="quarter" idx="10"/>
          </p:nvPr>
        </p:nvSpPr>
        <p:spPr/>
        <p:txBody>
          <a:bodyPr/>
          <a:lstStyle/>
          <a:p>
            <a:fld id="{4BBDA901-AC44-DA44-B86F-73C28EB4CF87}" type="slidenum">
              <a:rPr lang="en-GB" smtClean="0"/>
              <a:pPr/>
              <a:t>‹#›</a:t>
            </a:fld>
            <a:endParaRPr lang="en-GB"/>
          </a:p>
        </p:txBody>
      </p:sp>
      <p:sp>
        <p:nvSpPr>
          <p:cNvPr id="4" name="Footer Placeholder 3">
            <a:extLst>
              <a:ext uri="{FF2B5EF4-FFF2-40B4-BE49-F238E27FC236}">
                <a16:creationId xmlns:a16="http://schemas.microsoft.com/office/drawing/2014/main" id="{7D2CA67E-7FCD-D645-B4DC-67F31DD664F6}"/>
              </a:ext>
            </a:extLst>
          </p:cNvPr>
          <p:cNvSpPr>
            <a:spLocks noGrp="1"/>
          </p:cNvSpPr>
          <p:nvPr>
            <p:ph type="ftr" sz="quarter" idx="11"/>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
        <p:nvSpPr>
          <p:cNvPr id="6" name="Text Placeholder 5">
            <a:extLst>
              <a:ext uri="{FF2B5EF4-FFF2-40B4-BE49-F238E27FC236}">
                <a16:creationId xmlns:a16="http://schemas.microsoft.com/office/drawing/2014/main" id="{B1B9C2C0-E1CC-4D4D-BCF6-FD982A147E63}"/>
              </a:ext>
            </a:extLst>
          </p:cNvPr>
          <p:cNvSpPr>
            <a:spLocks noGrp="1"/>
          </p:cNvSpPr>
          <p:nvPr>
            <p:ph type="body" sz="quarter" idx="12"/>
          </p:nvPr>
        </p:nvSpPr>
        <p:spPr>
          <a:xfrm>
            <a:off x="609600" y="2102070"/>
            <a:ext cx="5199117" cy="4112463"/>
          </a:xfrm>
        </p:spPr>
        <p:txBody>
          <a:bodyPr/>
          <a:lstStyle>
            <a:lvl1pPr marL="313259" indent="-313259">
              <a:spcBef>
                <a:spcPts val="0"/>
              </a:spcBef>
              <a:spcAft>
                <a:spcPts val="400"/>
              </a:spcAft>
              <a:tabLst/>
              <a:defRPr sz="2133"/>
            </a:lvl1pPr>
            <a:lvl2pPr>
              <a:spcBef>
                <a:spcPts val="400"/>
              </a:spcBef>
              <a:defRPr sz="1867"/>
            </a:lvl2pPr>
            <a:lvl3pPr>
              <a:spcBef>
                <a:spcPts val="400"/>
              </a:spcBef>
              <a:defRPr sz="1600"/>
            </a:lvl3pPr>
            <a:lvl4pPr>
              <a:spcBef>
                <a:spcPts val="400"/>
              </a:spcBef>
              <a:defRPr sz="1467"/>
            </a:lvl4pPr>
            <a:lvl5pPr>
              <a:spcBef>
                <a:spcPts val="400"/>
              </a:spcBef>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40BBCA51-86C5-274F-9D4C-923E1E2BE45C}"/>
              </a:ext>
            </a:extLst>
          </p:cNvPr>
          <p:cNvSpPr>
            <a:spLocks noGrp="1"/>
          </p:cNvSpPr>
          <p:nvPr>
            <p:ph type="body" sz="quarter" idx="13"/>
          </p:nvPr>
        </p:nvSpPr>
        <p:spPr>
          <a:xfrm>
            <a:off x="6383283" y="2102070"/>
            <a:ext cx="5199117" cy="4112463"/>
          </a:xfrm>
        </p:spPr>
        <p:txBody>
          <a:bodyPr/>
          <a:lstStyle>
            <a:lvl1pPr marL="313259" indent="-313259">
              <a:spcBef>
                <a:spcPts val="0"/>
              </a:spcBef>
              <a:spcAft>
                <a:spcPts val="400"/>
              </a:spcAft>
              <a:tabLst/>
              <a:defRPr sz="2133"/>
            </a:lvl1pPr>
            <a:lvl2pPr>
              <a:spcBef>
                <a:spcPts val="0"/>
              </a:spcBef>
              <a:spcAft>
                <a:spcPts val="400"/>
              </a:spcAft>
              <a:defRPr sz="1867"/>
            </a:lvl2pPr>
            <a:lvl3pPr>
              <a:spcBef>
                <a:spcPts val="400"/>
              </a:spcBef>
              <a:defRPr sz="1600"/>
            </a:lvl3pPr>
            <a:lvl4pPr>
              <a:spcBef>
                <a:spcPts val="400"/>
              </a:spcBef>
              <a:defRPr sz="1467"/>
            </a:lvl4pPr>
            <a:lvl5pPr>
              <a:spcBef>
                <a:spcPts val="400"/>
              </a:spcBef>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D2F2B884-419B-C74E-8BAD-30941E82C6AF}"/>
              </a:ext>
            </a:extLst>
          </p:cNvPr>
          <p:cNvSpPr>
            <a:spLocks noGrp="1"/>
          </p:cNvSpPr>
          <p:nvPr>
            <p:ph type="body" sz="quarter" idx="14"/>
          </p:nvPr>
        </p:nvSpPr>
        <p:spPr>
          <a:xfrm>
            <a:off x="609600" y="1475304"/>
            <a:ext cx="5199117" cy="416865"/>
          </a:xfrm>
        </p:spPr>
        <p:txBody>
          <a:bodyPr anchor="ctr"/>
          <a:lstStyle>
            <a:lvl1pPr marL="0" indent="0">
              <a:buNone/>
              <a:defRPr b="1">
                <a:solidFill>
                  <a:srgbClr val="00667F"/>
                </a:solidFill>
              </a:defRPr>
            </a:lvl1pPr>
            <a:lvl2pPr marL="609585" indent="0">
              <a:buNone/>
              <a:defRPr/>
            </a:lvl2pPr>
            <a:lvl3pPr marL="1219170" indent="0">
              <a:buNone/>
              <a:defRPr/>
            </a:lvl3pPr>
            <a:lvl4pPr marL="1828754" indent="0">
              <a:buNone/>
              <a:defRPr/>
            </a:lvl4pPr>
            <a:lvl5pPr marL="2438339"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AEEF93B-4E2D-774C-94DD-D3F1E80866EC}"/>
              </a:ext>
            </a:extLst>
          </p:cNvPr>
          <p:cNvSpPr>
            <a:spLocks noGrp="1"/>
          </p:cNvSpPr>
          <p:nvPr>
            <p:ph type="body" sz="quarter" idx="15"/>
          </p:nvPr>
        </p:nvSpPr>
        <p:spPr>
          <a:xfrm>
            <a:off x="6383283" y="1475303"/>
            <a:ext cx="5199117" cy="416867"/>
          </a:xfrm>
        </p:spPr>
        <p:txBody>
          <a:bodyPr anchor="ctr"/>
          <a:lstStyle>
            <a:lvl1pPr marL="0" indent="0">
              <a:buNone/>
              <a:defRPr b="1">
                <a:solidFill>
                  <a:srgbClr val="00667F"/>
                </a:solidFill>
              </a:defRPr>
            </a:lvl1pPr>
            <a:lvl2pPr marL="609585" indent="0">
              <a:buNone/>
              <a:defRPr/>
            </a:lvl2pPr>
            <a:lvl3pPr marL="1219170" indent="0">
              <a:buNone/>
              <a:defRPr/>
            </a:lvl3pPr>
            <a:lvl4pPr marL="1828754" indent="0">
              <a:buNone/>
              <a:defRPr/>
            </a:lvl4pPr>
            <a:lvl5pPr marL="2438339" indent="0">
              <a:buNone/>
              <a:defRPr/>
            </a:lvl5pPr>
          </a:lstStyle>
          <a:p>
            <a:pPr lvl="0"/>
            <a:r>
              <a:rPr lang="en-US"/>
              <a:t>Click to edit Master text styles</a:t>
            </a:r>
          </a:p>
        </p:txBody>
      </p:sp>
    </p:spTree>
    <p:extLst>
      <p:ext uri="{BB962C8B-B14F-4D97-AF65-F5344CB8AC3E}">
        <p14:creationId xmlns:p14="http://schemas.microsoft.com/office/powerpoint/2010/main" val="2698995123"/>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14_Title, Content &amp; Quote">
    <p:spTree>
      <p:nvGrpSpPr>
        <p:cNvPr id="1" name=""/>
        <p:cNvGrpSpPr/>
        <p:nvPr/>
      </p:nvGrpSpPr>
      <p:grpSpPr>
        <a:xfrm>
          <a:off x="0" y="0"/>
          <a:ext cx="0" cy="0"/>
          <a:chOff x="0" y="0"/>
          <a:chExt cx="0" cy="0"/>
        </a:xfrm>
      </p:grpSpPr>
      <p:pic>
        <p:nvPicPr>
          <p:cNvPr id="9" name="Picture 8" descr="OpenGroup_O_Purple.png">
            <a:extLst>
              <a:ext uri="{FF2B5EF4-FFF2-40B4-BE49-F238E27FC236}">
                <a16:creationId xmlns:a16="http://schemas.microsoft.com/office/drawing/2014/main" id="{584E3EBD-AA98-4E46-83EB-700FE2F4E2C1}"/>
              </a:ext>
            </a:extLst>
          </p:cNvPr>
          <p:cNvPicPr>
            <a:picLocks noChangeAspect="1"/>
          </p:cNvPicPr>
          <p:nvPr userDrawn="1"/>
        </p:nvPicPr>
        <p:blipFill rotWithShape="1">
          <a:blip r:embed="rId2" cstate="screen">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a:xfrm>
            <a:off x="272373" y="274639"/>
            <a:ext cx="11583296" cy="1143000"/>
          </a:xfrm>
        </p:spPr>
        <p:txBody>
          <a:bodyPr>
            <a:noAutofit/>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4330264" y="1702676"/>
            <a:ext cx="7252136" cy="45128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90">
            <a:extLst>
              <a:ext uri="{FF2B5EF4-FFF2-40B4-BE49-F238E27FC236}">
                <a16:creationId xmlns:a16="http://schemas.microsoft.com/office/drawing/2014/main" id="{A9D5CBC0-8D04-D24F-95AE-3FC407CFCBB7}"/>
              </a:ext>
            </a:extLst>
          </p:cNvPr>
          <p:cNvCxnSpPr>
            <a:cxnSpLocks/>
          </p:cNvCxnSpPr>
          <p:nvPr userDrawn="1"/>
        </p:nvCxnSpPr>
        <p:spPr>
          <a:xfrm>
            <a:off x="609601" y="2031136"/>
            <a:ext cx="1754737" cy="0"/>
          </a:xfrm>
          <a:prstGeom prst="line">
            <a:avLst/>
          </a:prstGeom>
          <a:ln w="50800">
            <a:solidFill>
              <a:srgbClr val="00667E"/>
            </a:solidFill>
          </a:ln>
        </p:spPr>
        <p:style>
          <a:lnRef idx="1">
            <a:schemeClr val="accent1"/>
          </a:lnRef>
          <a:fillRef idx="0">
            <a:schemeClr val="accent1"/>
          </a:fillRef>
          <a:effectRef idx="0">
            <a:schemeClr val="accent1"/>
          </a:effectRef>
          <a:fontRef idx="minor">
            <a:schemeClr val="tx1"/>
          </a:fontRef>
        </p:style>
      </p:cxnSp>
      <p:sp>
        <p:nvSpPr>
          <p:cNvPr id="8" name="Text Placeholder 7">
            <a:extLst>
              <a:ext uri="{FF2B5EF4-FFF2-40B4-BE49-F238E27FC236}">
                <a16:creationId xmlns:a16="http://schemas.microsoft.com/office/drawing/2014/main" id="{8E8B21C4-AFBC-B048-83FC-2C6D92E05DBF}"/>
              </a:ext>
            </a:extLst>
          </p:cNvPr>
          <p:cNvSpPr>
            <a:spLocks noGrp="1"/>
          </p:cNvSpPr>
          <p:nvPr>
            <p:ph type="body" sz="quarter" idx="13"/>
          </p:nvPr>
        </p:nvSpPr>
        <p:spPr>
          <a:xfrm>
            <a:off x="609601" y="2320489"/>
            <a:ext cx="3215217" cy="2628900"/>
          </a:xfrm>
          <a:ln w="12700">
            <a:solidFill>
              <a:schemeClr val="accent1"/>
            </a:solidFill>
          </a:ln>
          <a:effectLst>
            <a:outerShdw blurRad="63500" sx="102000" sy="102000" algn="ctr" rotWithShape="0">
              <a:srgbClr val="00667F">
                <a:alpha val="70000"/>
              </a:srgbClr>
            </a:outerShdw>
          </a:effectLst>
        </p:spPr>
        <p:txBody>
          <a:bodyPr anchor="ctr"/>
          <a:lstStyle>
            <a:lvl1pPr marL="0" indent="0">
              <a:buNone/>
              <a:defRPr sz="2133">
                <a:solidFill>
                  <a:srgbClr val="00667F"/>
                </a:solidFill>
              </a:defRPr>
            </a:lvl1pPr>
            <a:lvl2pPr marL="609585" indent="0">
              <a:buNone/>
              <a:defRPr/>
            </a:lvl2pPr>
            <a:lvl3pPr marL="1219170" indent="0">
              <a:buNone/>
              <a:defRPr/>
            </a:lvl3pPr>
            <a:lvl4pPr marL="1828754" indent="0">
              <a:buNone/>
              <a:defRPr/>
            </a:lvl4pPr>
            <a:lvl5pPr marL="2438339" indent="0">
              <a:buNone/>
              <a:defRPr/>
            </a:lvl5pPr>
          </a:lstStyle>
          <a:p>
            <a:pPr lvl="0"/>
            <a:r>
              <a:rPr lang="en-US"/>
              <a:t>Click to edit Master text styles</a:t>
            </a:r>
          </a:p>
        </p:txBody>
      </p:sp>
      <p:sp>
        <p:nvSpPr>
          <p:cNvPr id="5" name="Footer Placeholder 4">
            <a:extLst>
              <a:ext uri="{FF2B5EF4-FFF2-40B4-BE49-F238E27FC236}">
                <a16:creationId xmlns:a16="http://schemas.microsoft.com/office/drawing/2014/main" id="{5FD5B0BE-5F0F-3747-84FF-903216599545}"/>
              </a:ext>
            </a:extLst>
          </p:cNvPr>
          <p:cNvSpPr>
            <a:spLocks noGrp="1"/>
          </p:cNvSpPr>
          <p:nvPr>
            <p:ph type="ftr" sz="quarter" idx="14"/>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Tree>
    <p:extLst>
      <p:ext uri="{BB962C8B-B14F-4D97-AF65-F5344CB8AC3E}">
        <p14:creationId xmlns:p14="http://schemas.microsoft.com/office/powerpoint/2010/main" val="539604329"/>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preserve="1" userDrawn="1">
  <p:cSld name="20 Trade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0A6278FA-BED0-364A-884E-153C2BCB63D8}"/>
              </a:ext>
            </a:extLst>
          </p:cNvPr>
          <p:cNvSpPr>
            <a:spLocks noGrp="1"/>
          </p:cNvSpPr>
          <p:nvPr>
            <p:ph type="title" hasCustomPrompt="1"/>
          </p:nvPr>
        </p:nvSpPr>
        <p:spPr>
          <a:xfrm>
            <a:off x="1055649" y="3429001"/>
            <a:ext cx="10095572" cy="1405751"/>
          </a:xfrm>
        </p:spPr>
        <p:txBody>
          <a:bodyPr>
            <a:noAutofit/>
          </a:bodyPr>
          <a:lstStyle>
            <a:lvl1pPr algn="ctr">
              <a:defRPr sz="3733" i="1">
                <a:solidFill>
                  <a:schemeClr val="bg1"/>
                </a:solidFill>
              </a:defRPr>
            </a:lvl1pPr>
          </a:lstStyle>
          <a:p>
            <a:pPr algn="l"/>
            <a:r>
              <a:rPr lang="en-US"/>
              <a:t>Title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solidFill>
                  <a:srgbClr val="00BDEE"/>
                </a:solidFill>
              </a:defRPr>
            </a:lvl1pPr>
            <a:lvl2pPr marL="609585" indent="0">
              <a:buNone/>
              <a:defRPr/>
            </a:lvl2pPr>
          </a:lstStyle>
          <a:p>
            <a:pPr lvl="0"/>
            <a:r>
              <a:rPr lang="en-GB"/>
              <a:t>Sub Title </a:t>
            </a:r>
          </a:p>
          <a:p>
            <a:pPr lvl="0"/>
            <a:endParaRPr lang="en-GB"/>
          </a:p>
        </p:txBody>
      </p:sp>
      <p:pic>
        <p:nvPicPr>
          <p:cNvPr id="15" name="Picture 14" descr="Logo, company name&#10;&#10;Description automatically generated">
            <a:extLst>
              <a:ext uri="{FF2B5EF4-FFF2-40B4-BE49-F238E27FC236}">
                <a16:creationId xmlns:a16="http://schemas.microsoft.com/office/drawing/2014/main" id="{EFD846B8-E781-6347-9796-52A0D91F2CD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64569" y="436711"/>
            <a:ext cx="3656076" cy="1738823"/>
          </a:xfrm>
          <a:prstGeom prst="rect">
            <a:avLst/>
          </a:prstGeom>
        </p:spPr>
      </p:pic>
      <p:pic>
        <p:nvPicPr>
          <p:cNvPr id="16" name="Picture 15" descr="Company name&#10;&#10;Description automatically generated with medium confidence">
            <a:extLst>
              <a:ext uri="{FF2B5EF4-FFF2-40B4-BE49-F238E27FC236}">
                <a16:creationId xmlns:a16="http://schemas.microsoft.com/office/drawing/2014/main" id="{8D4ECCF1-7263-9844-ADCA-CA471F2E335F}"/>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8922924" y="271076"/>
            <a:ext cx="3098800" cy="1761067"/>
          </a:xfrm>
          <a:prstGeom prst="rect">
            <a:avLst/>
          </a:prstGeom>
        </p:spPr>
      </p:pic>
      <p:sp>
        <p:nvSpPr>
          <p:cNvPr id="2" name="Footer Placeholder 1">
            <a:extLst>
              <a:ext uri="{FF2B5EF4-FFF2-40B4-BE49-F238E27FC236}">
                <a16:creationId xmlns:a16="http://schemas.microsoft.com/office/drawing/2014/main" id="{36A515FE-A432-794E-A155-C62CB909B9F0}"/>
              </a:ext>
            </a:extLst>
          </p:cNvPr>
          <p:cNvSpPr>
            <a:spLocks noGrp="1"/>
          </p:cNvSpPr>
          <p:nvPr>
            <p:ph type="ftr" sz="quarter" idx="10"/>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
        <p:nvSpPr>
          <p:cNvPr id="3" name="Slide Number Placeholder 2">
            <a:extLst>
              <a:ext uri="{FF2B5EF4-FFF2-40B4-BE49-F238E27FC236}">
                <a16:creationId xmlns:a16="http://schemas.microsoft.com/office/drawing/2014/main" id="{B01E14BB-0A00-514A-B640-B45594B2AD79}"/>
              </a:ext>
            </a:extLst>
          </p:cNvPr>
          <p:cNvSpPr>
            <a:spLocks noGrp="1"/>
          </p:cNvSpPr>
          <p:nvPr>
            <p:ph type="sldNum" sz="quarter" idx="11"/>
          </p:nvPr>
        </p:nvSpPr>
        <p:spPr/>
        <p:txBody>
          <a:bodyPr/>
          <a:lstStyle/>
          <a:p>
            <a:fld id="{4BBDA901-AC44-DA44-B86F-73C28EB4CF87}" type="slidenum">
              <a:rPr lang="en-GB" smtClean="0"/>
              <a:pPr/>
              <a:t>‹#›</a:t>
            </a:fld>
            <a:endParaRPr lang="en-GB"/>
          </a:p>
        </p:txBody>
      </p:sp>
    </p:spTree>
    <p:extLst>
      <p:ext uri="{BB962C8B-B14F-4D97-AF65-F5344CB8AC3E}">
        <p14:creationId xmlns:p14="http://schemas.microsoft.com/office/powerpoint/2010/main" val="340366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21_Trade Title &amp; Content">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E395E-8431-CF48-AF3F-B610521D2710}"/>
              </a:ext>
            </a:extLst>
          </p:cNvPr>
          <p:cNvSpPr>
            <a:spLocks noGrp="1"/>
          </p:cNvSpPr>
          <p:nvPr>
            <p:ph type="title"/>
          </p:nvPr>
        </p:nvSpPr>
        <p:spPr>
          <a:xfrm>
            <a:off x="2153624" y="274639"/>
            <a:ext cx="9428776" cy="1143000"/>
          </a:xfrm>
        </p:spPr>
        <p:txBody>
          <a:bodyPr/>
          <a:lstStyle>
            <a:lvl1pPr>
              <a:defRPr>
                <a:solidFill>
                  <a:srgbClr val="00BDEE"/>
                </a:solidFill>
              </a:defRPr>
            </a:lvl1pPr>
          </a:lstStyle>
          <a:p>
            <a:r>
              <a:rPr lang="en-US"/>
              <a:t>Click to edit Master title style</a:t>
            </a:r>
          </a:p>
        </p:txBody>
      </p:sp>
      <p:sp>
        <p:nvSpPr>
          <p:cNvPr id="6" name="Content Placeholder 5">
            <a:extLst>
              <a:ext uri="{FF2B5EF4-FFF2-40B4-BE49-F238E27FC236}">
                <a16:creationId xmlns:a16="http://schemas.microsoft.com/office/drawing/2014/main" id="{0F32710F-1B78-E34C-A293-93AA6D4406F8}"/>
              </a:ext>
            </a:extLst>
          </p:cNvPr>
          <p:cNvSpPr>
            <a:spLocks noGrp="1"/>
          </p:cNvSpPr>
          <p:nvPr>
            <p:ph sz="quarter" idx="12"/>
          </p:nvPr>
        </p:nvSpPr>
        <p:spPr>
          <a:xfrm>
            <a:off x="596900" y="1708151"/>
            <a:ext cx="11034184" cy="45063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4496D0B7-5115-ED4C-AB13-4EEFFB2FDBD7}"/>
              </a:ext>
            </a:extLst>
          </p:cNvPr>
          <p:cNvSpPr>
            <a:spLocks noGrp="1"/>
          </p:cNvSpPr>
          <p:nvPr>
            <p:ph type="ftr" sz="quarter" idx="13"/>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
        <p:nvSpPr>
          <p:cNvPr id="7" name="Slide Number Placeholder 6">
            <a:extLst>
              <a:ext uri="{FF2B5EF4-FFF2-40B4-BE49-F238E27FC236}">
                <a16:creationId xmlns:a16="http://schemas.microsoft.com/office/drawing/2014/main" id="{7CE77900-AA43-4645-817F-C2E4D16DBE5D}"/>
              </a:ext>
            </a:extLst>
          </p:cNvPr>
          <p:cNvSpPr>
            <a:spLocks noGrp="1"/>
          </p:cNvSpPr>
          <p:nvPr>
            <p:ph type="sldNum" sz="quarter" idx="14"/>
          </p:nvPr>
        </p:nvSpPr>
        <p:spPr/>
        <p:txBody>
          <a:bodyPr/>
          <a:lstStyle/>
          <a:p>
            <a:fld id="{4BBDA901-AC44-DA44-B86F-73C28EB4CF87}" type="slidenum">
              <a:rPr lang="en-GB" smtClean="0"/>
              <a:pPr/>
              <a:t>‹#›</a:t>
            </a:fld>
            <a:endParaRPr lang="en-GB"/>
          </a:p>
        </p:txBody>
      </p:sp>
    </p:spTree>
    <p:extLst>
      <p:ext uri="{BB962C8B-B14F-4D97-AF65-F5344CB8AC3E}">
        <p14:creationId xmlns:p14="http://schemas.microsoft.com/office/powerpoint/2010/main" val="2831227953"/>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22_Trade Title Text &amp; Phot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95847"/>
            <a:ext cx="6872941" cy="2060051"/>
          </a:xfrm>
        </p:spPr>
        <p:txBody>
          <a:bodyPr wrap="square">
            <a:spAutoFit/>
          </a:bodyPr>
          <a:lstStyle>
            <a:lvl1pPr>
              <a:defRPr sz="2667">
                <a:solidFill>
                  <a:schemeClr val="tx2"/>
                </a:solidFill>
                <a:latin typeface="Arial" panose="020B0604020202020204" pitchFamily="34" charset="0"/>
                <a:cs typeface="Arial" panose="020B0604020202020204" pitchFamily="34" charset="0"/>
              </a:defRPr>
            </a:lvl1pPr>
            <a:lvl2pPr>
              <a:defRPr sz="2400">
                <a:solidFill>
                  <a:schemeClr val="tx2"/>
                </a:solidFill>
                <a:latin typeface="Arial" panose="020B0604020202020204" pitchFamily="34" charset="0"/>
                <a:cs typeface="Arial" panose="020B0604020202020204" pitchFamily="34" charset="0"/>
              </a:defRPr>
            </a:lvl2pPr>
            <a:lvl3pPr>
              <a:defRPr sz="2133">
                <a:solidFill>
                  <a:schemeClr val="tx2"/>
                </a:solidFill>
                <a:latin typeface="Arial" panose="020B0604020202020204" pitchFamily="34" charset="0"/>
                <a:cs typeface="Arial" panose="020B0604020202020204" pitchFamily="34" charset="0"/>
              </a:defRPr>
            </a:lvl3pPr>
            <a:lvl4pPr>
              <a:defRPr sz="1867">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itle 3">
            <a:extLst>
              <a:ext uri="{FF2B5EF4-FFF2-40B4-BE49-F238E27FC236}">
                <a16:creationId xmlns:a16="http://schemas.microsoft.com/office/drawing/2014/main" id="{3D0903FA-3858-B140-BFBB-DE504DA9467F}"/>
              </a:ext>
            </a:extLst>
          </p:cNvPr>
          <p:cNvSpPr>
            <a:spLocks noGrp="1"/>
          </p:cNvSpPr>
          <p:nvPr>
            <p:ph type="title"/>
          </p:nvPr>
        </p:nvSpPr>
        <p:spPr>
          <a:xfrm>
            <a:off x="2405448" y="274639"/>
            <a:ext cx="9176952" cy="1143000"/>
          </a:xfrm>
        </p:spPr>
        <p:txBody>
          <a:bodyPr/>
          <a:lstStyle>
            <a:lvl1pPr>
              <a:defRPr>
                <a:solidFill>
                  <a:srgbClr val="00B9E9"/>
                </a:solidFill>
              </a:defRPr>
            </a:lvl1pPr>
          </a:lstStyle>
          <a:p>
            <a:r>
              <a:rPr lang="en-US"/>
              <a:t>Click to edit Master title style</a:t>
            </a:r>
          </a:p>
        </p:txBody>
      </p:sp>
      <p:sp>
        <p:nvSpPr>
          <p:cNvPr id="5" name="Picture Placeholder 4">
            <a:extLst>
              <a:ext uri="{FF2B5EF4-FFF2-40B4-BE49-F238E27FC236}">
                <a16:creationId xmlns:a16="http://schemas.microsoft.com/office/drawing/2014/main" id="{F64E0844-33FF-844A-A297-CF9EF7906911}"/>
              </a:ext>
            </a:extLst>
          </p:cNvPr>
          <p:cNvSpPr>
            <a:spLocks noGrp="1"/>
          </p:cNvSpPr>
          <p:nvPr>
            <p:ph type="pic" sz="quarter" idx="13"/>
          </p:nvPr>
        </p:nvSpPr>
        <p:spPr>
          <a:xfrm>
            <a:off x="7709647" y="1794934"/>
            <a:ext cx="4160620" cy="4265084"/>
          </a:xfrm>
        </p:spPr>
        <p:txBody>
          <a:bodyPr/>
          <a:lstStyle/>
          <a:p>
            <a:endParaRPr lang="en-US"/>
          </a:p>
        </p:txBody>
      </p:sp>
      <p:sp>
        <p:nvSpPr>
          <p:cNvPr id="2" name="Footer Placeholder 1">
            <a:extLst>
              <a:ext uri="{FF2B5EF4-FFF2-40B4-BE49-F238E27FC236}">
                <a16:creationId xmlns:a16="http://schemas.microsoft.com/office/drawing/2014/main" id="{C4836455-65D0-0041-A21A-ACA7B929BC5D}"/>
              </a:ext>
            </a:extLst>
          </p:cNvPr>
          <p:cNvSpPr>
            <a:spLocks noGrp="1"/>
          </p:cNvSpPr>
          <p:nvPr>
            <p:ph type="ftr" sz="quarter" idx="14"/>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
        <p:nvSpPr>
          <p:cNvPr id="6" name="Slide Number Placeholder 5">
            <a:extLst>
              <a:ext uri="{FF2B5EF4-FFF2-40B4-BE49-F238E27FC236}">
                <a16:creationId xmlns:a16="http://schemas.microsoft.com/office/drawing/2014/main" id="{19F5019D-DD34-8B49-8255-3484339CBBC2}"/>
              </a:ext>
            </a:extLst>
          </p:cNvPr>
          <p:cNvSpPr>
            <a:spLocks noGrp="1"/>
          </p:cNvSpPr>
          <p:nvPr>
            <p:ph type="sldNum" sz="quarter" idx="15"/>
          </p:nvPr>
        </p:nvSpPr>
        <p:spPr/>
        <p:txBody>
          <a:bodyPr/>
          <a:lstStyle/>
          <a:p>
            <a:fld id="{4BBDA901-AC44-DA44-B86F-73C28EB4CF87}" type="slidenum">
              <a:rPr lang="en-GB" smtClean="0"/>
              <a:pPr/>
              <a:t>‹#›</a:t>
            </a:fld>
            <a:endParaRPr lang="en-GB"/>
          </a:p>
        </p:txBody>
      </p:sp>
    </p:spTree>
    <p:extLst>
      <p:ext uri="{BB962C8B-B14F-4D97-AF65-F5344CB8AC3E}">
        <p14:creationId xmlns:p14="http://schemas.microsoft.com/office/powerpoint/2010/main" val="3760552115"/>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type="titleOnly" preserve="1">
  <p:cSld name="23_Trade 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07739" y="274639"/>
            <a:ext cx="9374660" cy="1143000"/>
          </a:xfrm>
        </p:spPr>
        <p:txBody>
          <a:bodyPr>
            <a:normAutofit/>
          </a:bodyPr>
          <a:lstStyle>
            <a:lvl1pPr algn="l" defTabSz="609585" rtl="0" eaLnBrk="1" latinLnBrk="0" hangingPunct="1">
              <a:spcBef>
                <a:spcPct val="0"/>
              </a:spcBef>
              <a:buNone/>
              <a:defRPr lang="en-US" sz="3733" b="1" kern="1200" dirty="0">
                <a:solidFill>
                  <a:srgbClr val="00B9E9"/>
                </a:solidFill>
                <a:latin typeface="Arial" panose="020B0604020202020204" pitchFamily="34" charset="0"/>
                <a:ea typeface="+mj-ea"/>
                <a:cs typeface="Arial" panose="020B0604020202020204" pitchFamily="34" charset="0"/>
              </a:defRPr>
            </a:lvl1pPr>
          </a:lstStyle>
          <a:p>
            <a:r>
              <a:rPr lang="en-GB"/>
              <a:t>Click to edit Master title style</a:t>
            </a:r>
            <a:endParaRPr lang="en-US"/>
          </a:p>
        </p:txBody>
      </p:sp>
      <p:sp>
        <p:nvSpPr>
          <p:cNvPr id="4" name="Footer Placeholder 3">
            <a:extLst>
              <a:ext uri="{FF2B5EF4-FFF2-40B4-BE49-F238E27FC236}">
                <a16:creationId xmlns:a16="http://schemas.microsoft.com/office/drawing/2014/main" id="{7F8F4BE1-CE9F-2146-A85E-8CE12950804F}"/>
              </a:ext>
            </a:extLst>
          </p:cNvPr>
          <p:cNvSpPr>
            <a:spLocks noGrp="1"/>
          </p:cNvSpPr>
          <p:nvPr>
            <p:ph type="ftr" sz="quarter" idx="10"/>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
        <p:nvSpPr>
          <p:cNvPr id="5" name="Slide Number Placeholder 4">
            <a:extLst>
              <a:ext uri="{FF2B5EF4-FFF2-40B4-BE49-F238E27FC236}">
                <a16:creationId xmlns:a16="http://schemas.microsoft.com/office/drawing/2014/main" id="{C8EAB23D-0120-3A43-A16B-9C740FCF3F8D}"/>
              </a:ext>
            </a:extLst>
          </p:cNvPr>
          <p:cNvSpPr>
            <a:spLocks noGrp="1"/>
          </p:cNvSpPr>
          <p:nvPr>
            <p:ph type="sldNum" sz="quarter" idx="11"/>
          </p:nvPr>
        </p:nvSpPr>
        <p:spPr/>
        <p:txBody>
          <a:bodyPr/>
          <a:lstStyle/>
          <a:p>
            <a:fld id="{4BBDA901-AC44-DA44-B86F-73C28EB4CF87}" type="slidenum">
              <a:rPr lang="en-GB" smtClean="0"/>
              <a:pPr/>
              <a:t>‹#›</a:t>
            </a:fld>
            <a:endParaRPr lang="en-GB"/>
          </a:p>
        </p:txBody>
      </p:sp>
    </p:spTree>
    <p:extLst>
      <p:ext uri="{BB962C8B-B14F-4D97-AF65-F5344CB8AC3E}">
        <p14:creationId xmlns:p14="http://schemas.microsoft.com/office/powerpoint/2010/main" val="2859522954"/>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cxnSp>
        <p:nvCxnSpPr>
          <p:cNvPr id="5" name="Straight Connector 4"/>
          <p:cNvCxnSpPr/>
          <p:nvPr userDrawn="1"/>
        </p:nvCxnSpPr>
        <p:spPr>
          <a:xfrm>
            <a:off x="598313"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4" name="Footer Placeholder 3">
            <a:extLst>
              <a:ext uri="{FF2B5EF4-FFF2-40B4-BE49-F238E27FC236}">
                <a16:creationId xmlns:a16="http://schemas.microsoft.com/office/drawing/2014/main" id="{2940450A-6B19-9A49-98C7-CEF8FB301A8B}"/>
              </a:ext>
            </a:extLst>
          </p:cNvPr>
          <p:cNvSpPr>
            <a:spLocks noGrp="1"/>
          </p:cNvSpPr>
          <p:nvPr>
            <p:ph type="ftr" sz="quarter" idx="10"/>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sp>
        <p:nvSpPr>
          <p:cNvPr id="7" name="Slide Number Placeholder 6">
            <a:extLst>
              <a:ext uri="{FF2B5EF4-FFF2-40B4-BE49-F238E27FC236}">
                <a16:creationId xmlns:a16="http://schemas.microsoft.com/office/drawing/2014/main" id="{D87C324C-BAA3-E949-A10D-EF7C49030388}"/>
              </a:ext>
            </a:extLst>
          </p:cNvPr>
          <p:cNvSpPr>
            <a:spLocks noGrp="1"/>
          </p:cNvSpPr>
          <p:nvPr>
            <p:ph type="sldNum" sz="quarter" idx="11"/>
          </p:nvPr>
        </p:nvSpPr>
        <p:spPr/>
        <p:txBody>
          <a:bodyPr/>
          <a:lstStyle/>
          <a:p>
            <a:fld id="{4BBDA901-AC44-DA44-B86F-73C28EB4CF87}" type="slidenum">
              <a:rPr lang="en-GB" smtClean="0"/>
              <a:pPr/>
              <a:t>‹#›</a:t>
            </a:fld>
            <a:endParaRPr lang="en-GB"/>
          </a:p>
        </p:txBody>
      </p:sp>
    </p:spTree>
    <p:extLst>
      <p:ext uri="{BB962C8B-B14F-4D97-AF65-F5344CB8AC3E}">
        <p14:creationId xmlns:p14="http://schemas.microsoft.com/office/powerpoint/2010/main" val="1162260819"/>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50334" y="1329532"/>
            <a:ext cx="11092479" cy="4917496"/>
          </a:xfrm>
        </p:spPr>
        <p:txBody>
          <a:bodyPr/>
          <a:lstStyle>
            <a:lvl2pPr marL="342935" indent="-171466">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10675961"/>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p:cSld name="Title and text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71E79-EFA3-4279-A028-9CFECEE64D09}"/>
              </a:ext>
            </a:extLst>
          </p:cNvPr>
          <p:cNvSpPr>
            <a:spLocks noGrp="1"/>
          </p:cNvSpPr>
          <p:nvPr>
            <p:ph type="title"/>
          </p:nvPr>
        </p:nvSpPr>
        <p:spPr>
          <a:xfrm>
            <a:off x="361950" y="136527"/>
            <a:ext cx="11372849" cy="914400"/>
          </a:xfrm>
        </p:spPr>
        <p:txBody>
          <a:bodyPr>
            <a:normAutofit/>
          </a:bodyPr>
          <a:lstStyle>
            <a:lvl1pPr>
              <a:defRPr sz="2800" b="1" i="0">
                <a:solidFill>
                  <a:srgbClr val="00667F"/>
                </a:solidFill>
                <a:latin typeface="Arial" panose="020B0604020202020204" pitchFamily="34" charset="0"/>
                <a:cs typeface="Arial" panose="020B0604020202020204" pitchFamily="34" charset="0"/>
              </a:defRPr>
            </a:lvl1pPr>
          </a:lstStyle>
          <a:p>
            <a:r>
              <a:rPr lang="en-US"/>
              <a:t>Click to edit Master title style</a:t>
            </a:r>
          </a:p>
        </p:txBody>
      </p:sp>
      <p:sp>
        <p:nvSpPr>
          <p:cNvPr id="5" name="Content Placeholder 10">
            <a:extLst>
              <a:ext uri="{FF2B5EF4-FFF2-40B4-BE49-F238E27FC236}">
                <a16:creationId xmlns:a16="http://schemas.microsoft.com/office/drawing/2014/main" id="{19A0CAA8-921E-42DB-9798-9FD279206771}"/>
              </a:ext>
            </a:extLst>
          </p:cNvPr>
          <p:cNvSpPr>
            <a:spLocks noGrp="1"/>
          </p:cNvSpPr>
          <p:nvPr>
            <p:ph sz="quarter" idx="10"/>
          </p:nvPr>
        </p:nvSpPr>
        <p:spPr>
          <a:xfrm>
            <a:off x="361949" y="1318771"/>
            <a:ext cx="11372851" cy="4772120"/>
          </a:xfrm>
          <a:prstGeom prst="rect">
            <a:avLst/>
          </a:prstGeom>
        </p:spPr>
        <p:txBody>
          <a:bodyPr/>
          <a:lstStyle>
            <a:lvl1pPr marL="228594" indent="-228594">
              <a:buClr>
                <a:srgbClr val="00667F"/>
              </a:buClr>
              <a:buFont typeface="Arial" panose="020B0604020202020204" pitchFamily="34" charset="0"/>
              <a:buChar char="»"/>
              <a:defRPr kumimoji="0" lang="en-US" sz="2400" b="0" i="0" u="none" strike="noStrike" kern="1200" cap="none" spc="0" normalizeH="0" baseline="0" dirty="0" smtClean="0">
                <a:ln>
                  <a:noFill/>
                </a:ln>
                <a:solidFill>
                  <a:srgbClr val="465052"/>
                </a:solidFill>
                <a:effectLst/>
                <a:uLnTx/>
                <a:uFillTx/>
                <a:latin typeface="Arial" panose="020B0604020202020204" pitchFamily="34" charset="0"/>
                <a:ea typeface="+mn-ea"/>
                <a:cs typeface="Arial" panose="020B0604020202020204" pitchFamily="34" charset="0"/>
              </a:defRPr>
            </a:lvl1pPr>
            <a:lvl2pPr marL="685783" indent="-228594">
              <a:buClr>
                <a:srgbClr val="00667F"/>
              </a:buClr>
              <a:buFont typeface="Arial" panose="020B0604020202020204" pitchFamily="34" charset="0"/>
              <a:buChar char="-"/>
              <a:defRPr kumimoji="0" lang="en-US" sz="2000" b="0" i="0" u="none" strike="noStrike" kern="1200" cap="none" spc="0" normalizeH="0" baseline="0" dirty="0" smtClean="0">
                <a:ln>
                  <a:noFill/>
                </a:ln>
                <a:solidFill>
                  <a:srgbClr val="465052"/>
                </a:solidFill>
                <a:effectLst/>
                <a:uLnTx/>
                <a:uFillTx/>
                <a:latin typeface="Arial" panose="020B0604020202020204" pitchFamily="34" charset="0"/>
                <a:ea typeface="+mn-ea"/>
                <a:cs typeface="Arial" panose="020B0604020202020204" pitchFamily="34" charset="0"/>
              </a:defRPr>
            </a:lvl2pPr>
            <a:lvl3pPr marL="1142971" indent="-228594">
              <a:buClr>
                <a:srgbClr val="00667F"/>
              </a:buClr>
              <a:defRPr kumimoji="0" lang="en-US" sz="1800" b="0" i="0" u="none" strike="noStrike" kern="1200" cap="none" spc="0" normalizeH="0" baseline="0" dirty="0" smtClean="0">
                <a:ln>
                  <a:noFill/>
                </a:ln>
                <a:solidFill>
                  <a:srgbClr val="465052"/>
                </a:solidFill>
                <a:effectLst/>
                <a:uLnTx/>
                <a:uFillTx/>
                <a:latin typeface="Arial" panose="020B0604020202020204" pitchFamily="34" charset="0"/>
                <a:ea typeface="+mn-ea"/>
                <a:cs typeface="Arial" panose="020B0604020202020204" pitchFamily="34" charset="0"/>
              </a:defRPr>
            </a:lvl3pPr>
            <a:lvl4pPr marL="1600160" indent="-228594">
              <a:buClr>
                <a:srgbClr val="00667F"/>
              </a:buClr>
              <a:buFont typeface="Arial" panose="020B0604020202020204" pitchFamily="34" charset="0"/>
              <a:buChar char="-"/>
              <a:defRPr kumimoji="0" lang="en-US" sz="1600" b="0" i="0" u="none" strike="noStrike" kern="1200" cap="none" spc="0" normalizeH="0" baseline="0" dirty="0" smtClean="0">
                <a:ln>
                  <a:noFill/>
                </a:ln>
                <a:solidFill>
                  <a:srgbClr val="465052"/>
                </a:solidFill>
                <a:effectLst/>
                <a:uLnTx/>
                <a:uFillTx/>
                <a:latin typeface="Arial" panose="020B0604020202020204" pitchFamily="34" charset="0"/>
                <a:ea typeface="+mn-ea"/>
                <a:cs typeface="Arial" panose="020B0604020202020204" pitchFamily="34" charset="0"/>
              </a:defRPr>
            </a:lvl4pPr>
            <a:lvl5pPr marL="2057349" indent="-228594">
              <a:buClr>
                <a:srgbClr val="00667F"/>
              </a:buClr>
              <a:buFont typeface="Arial" panose="020B0604020202020204" pitchFamily="34" charset="0"/>
              <a:buChar char="»"/>
              <a:defRPr kumimoji="0" lang="en-US" sz="1400" b="0" i="0" u="none" strike="noStrike" kern="1200" cap="none" spc="0" normalizeH="0" baseline="0" dirty="0">
                <a:ln>
                  <a:noFill/>
                </a:ln>
                <a:solidFill>
                  <a:srgbClr val="465052"/>
                </a:solidFill>
                <a:effectLst/>
                <a:uLnTx/>
                <a:uFillTx/>
                <a:latin typeface="Arial" panose="020B0604020202020204" pitchFamily="34" charset="0"/>
                <a:ea typeface="+mn-ea"/>
                <a:cs typeface="Arial" panose="020B0604020202020204" pitchFamily="34" charset="0"/>
              </a:defRPr>
            </a:lvl5pPr>
          </a:lstStyle>
          <a:p>
            <a:pPr marL="342891" marR="0" lvl="0" indent="-342891" algn="l" defTabSz="457189" rtl="0" eaLnBrk="1" fontAlgn="auto" latinLnBrk="0" hangingPunct="1">
              <a:lnSpc>
                <a:spcPct val="100000"/>
              </a:lnSpc>
              <a:spcBef>
                <a:spcPct val="20000"/>
              </a:spcBef>
              <a:spcAft>
                <a:spcPts val="0"/>
              </a:spcAft>
              <a:buClr>
                <a:srgbClr val="00667F"/>
              </a:buClr>
              <a:buSzTx/>
              <a:buFont typeface="Arial" panose="020B0604020202020204" pitchFamily="34" charset="0"/>
              <a:buChar char="»"/>
              <a:tabLst/>
              <a:defRPr/>
            </a:pPr>
            <a:r>
              <a:rPr lang="en-US"/>
              <a:t>Click to edit Master text styles</a:t>
            </a:r>
          </a:p>
          <a:p>
            <a:pPr marL="342891" marR="0" lvl="1" indent="-342891" algn="l" defTabSz="457189" rtl="0" eaLnBrk="1" fontAlgn="auto" latinLnBrk="0" hangingPunct="1">
              <a:lnSpc>
                <a:spcPct val="100000"/>
              </a:lnSpc>
              <a:spcBef>
                <a:spcPct val="20000"/>
              </a:spcBef>
              <a:spcAft>
                <a:spcPts val="0"/>
              </a:spcAft>
              <a:buClr>
                <a:srgbClr val="00667F"/>
              </a:buClr>
              <a:buSzTx/>
              <a:buFont typeface="Arial" panose="020B0604020202020204" pitchFamily="34" charset="0"/>
              <a:buChar char="»"/>
              <a:tabLst/>
              <a:defRPr/>
            </a:pPr>
            <a:r>
              <a:rPr lang="en-US"/>
              <a:t>Second level</a:t>
            </a:r>
          </a:p>
          <a:p>
            <a:pPr marL="342891" marR="0" lvl="2" indent="-342891" algn="l" defTabSz="457189" rtl="0" eaLnBrk="1" fontAlgn="auto" latinLnBrk="0" hangingPunct="1">
              <a:lnSpc>
                <a:spcPct val="100000"/>
              </a:lnSpc>
              <a:spcBef>
                <a:spcPct val="20000"/>
              </a:spcBef>
              <a:spcAft>
                <a:spcPts val="0"/>
              </a:spcAft>
              <a:buClr>
                <a:srgbClr val="00667F"/>
              </a:buClr>
              <a:buSzTx/>
              <a:buFont typeface="Arial" panose="020B0604020202020204" pitchFamily="34" charset="0"/>
              <a:buChar char="»"/>
              <a:tabLst/>
              <a:defRPr/>
            </a:pPr>
            <a:r>
              <a:rPr lang="en-US"/>
              <a:t>Third level</a:t>
            </a:r>
          </a:p>
          <a:p>
            <a:pPr marL="342891" marR="0" lvl="3" indent="-342891" algn="l" defTabSz="457189" rtl="0" eaLnBrk="1" fontAlgn="auto" latinLnBrk="0" hangingPunct="1">
              <a:lnSpc>
                <a:spcPct val="100000"/>
              </a:lnSpc>
              <a:spcBef>
                <a:spcPct val="20000"/>
              </a:spcBef>
              <a:spcAft>
                <a:spcPts val="0"/>
              </a:spcAft>
              <a:buClr>
                <a:srgbClr val="00667F"/>
              </a:buClr>
              <a:buSzTx/>
              <a:buFont typeface="Arial" panose="020B0604020202020204" pitchFamily="34" charset="0"/>
              <a:buChar char="»"/>
              <a:tabLst/>
              <a:defRPr/>
            </a:pPr>
            <a:r>
              <a:rPr lang="en-US"/>
              <a:t>Fourth level</a:t>
            </a:r>
          </a:p>
          <a:p>
            <a:pPr marL="342891" marR="0" lvl="4" indent="-342891" algn="l" defTabSz="457189" rtl="0" eaLnBrk="1" fontAlgn="auto" latinLnBrk="0" hangingPunct="1">
              <a:lnSpc>
                <a:spcPct val="100000"/>
              </a:lnSpc>
              <a:spcBef>
                <a:spcPct val="20000"/>
              </a:spcBef>
              <a:spcAft>
                <a:spcPts val="0"/>
              </a:spcAft>
              <a:buClr>
                <a:srgbClr val="00667F"/>
              </a:buClr>
              <a:buSzTx/>
              <a:buFont typeface="Arial" panose="020B0604020202020204" pitchFamily="34" charset="0"/>
              <a:buChar char="»"/>
              <a:tabLst/>
              <a:defRPr/>
            </a:pPr>
            <a:r>
              <a:rPr lang="en-US"/>
              <a:t>Fifth level</a:t>
            </a:r>
          </a:p>
        </p:txBody>
      </p:sp>
    </p:spTree>
    <p:extLst>
      <p:ext uri="{BB962C8B-B14F-4D97-AF65-F5344CB8AC3E}">
        <p14:creationId xmlns:p14="http://schemas.microsoft.com/office/powerpoint/2010/main" val="12011251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1907149922"/>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48640" y="240271"/>
            <a:ext cx="11094171" cy="858108"/>
          </a:xfrm>
        </p:spPr>
        <p:txBody>
          <a:bodyPr/>
          <a:lstStyle/>
          <a:p>
            <a:r>
              <a:rPr lang="en-US"/>
              <a:t>Click to edit Master title style</a:t>
            </a:r>
          </a:p>
        </p:txBody>
      </p:sp>
      <p:sp>
        <p:nvSpPr>
          <p:cNvPr id="3" name="Content Placeholder 2"/>
          <p:cNvSpPr>
            <a:spLocks noGrp="1"/>
          </p:cNvSpPr>
          <p:nvPr>
            <p:ph sz="half" idx="1"/>
          </p:nvPr>
        </p:nvSpPr>
        <p:spPr>
          <a:xfrm>
            <a:off x="548640" y="1329534"/>
            <a:ext cx="5384800" cy="4926541"/>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58011" y="1329534"/>
            <a:ext cx="5384800" cy="4926541"/>
          </a:xfrm>
        </p:spPr>
        <p:txBody>
          <a:bodyPr vert="horz" lIns="0" tIns="0" rIns="0" bIns="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56141863"/>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 preserve="1">
  <p:cSld name="1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20801"/>
            <a:ext cx="10801350" cy="592073"/>
          </a:xfrm>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a:xfrm>
            <a:off x="698360" y="1800000"/>
            <a:ext cx="10789317" cy="4355904"/>
          </a:xfrm>
        </p:spPr>
        <p:txBody>
          <a:bodyPr/>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Tree>
    <p:extLst>
      <p:ext uri="{BB962C8B-B14F-4D97-AF65-F5344CB8AC3E}">
        <p14:creationId xmlns:p14="http://schemas.microsoft.com/office/powerpoint/2010/main" val="3326473822"/>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twoObj" preserve="1">
  <p:cSld name="2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hasCustomPrompt="1"/>
          </p:nvPr>
        </p:nvSpPr>
        <p:spPr>
          <a:xfrm>
            <a:off x="695325" y="1800000"/>
            <a:ext cx="5400675" cy="4337043"/>
          </a:xfrm>
        </p:spPr>
        <p:txBody>
          <a:bodyPr rIns="28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hasCustomPrompt="1"/>
          </p:nvPr>
        </p:nvSpPr>
        <p:spPr>
          <a:xfrm>
            <a:off x="6104232" y="1800000"/>
            <a:ext cx="5400673" cy="4337043"/>
          </a:xfrm>
        </p:spPr>
        <p:txBody>
          <a:bodyPr lIns="28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7" name="Straight Connector 6">
            <a:extLst>
              <a:ext uri="{FF2B5EF4-FFF2-40B4-BE49-F238E27FC236}">
                <a16:creationId xmlns:a16="http://schemas.microsoft.com/office/drawing/2014/main" id="{F9DEAF68-2D99-47D6-AD8C-1328027DAF1D}"/>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9315266"/>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3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hasCustomPrompt="1"/>
          </p:nvPr>
        </p:nvSpPr>
        <p:spPr>
          <a:xfrm>
            <a:off x="695325" y="1800533"/>
            <a:ext cx="3600450" cy="4365317"/>
          </a:xfrm>
        </p:spPr>
        <p:txBody>
          <a:bodyPr rIns="216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hasCustomPrompt="1"/>
          </p:nvPr>
        </p:nvSpPr>
        <p:spPr>
          <a:xfrm>
            <a:off x="7896225" y="1800533"/>
            <a:ext cx="3600449" cy="4365317"/>
          </a:xfrm>
        </p:spPr>
        <p:txBody>
          <a:bodyPr lIns="216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hasCustomPrompt="1"/>
          </p:nvPr>
        </p:nvSpPr>
        <p:spPr>
          <a:xfrm>
            <a:off x="4321175" y="1800533"/>
            <a:ext cx="3575050" cy="4365317"/>
          </a:xfrm>
        </p:spPr>
        <p:txBody>
          <a:bodyPr lIns="108000" rIns="10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8" name="Straight Connector 7">
            <a:extLst>
              <a:ext uri="{FF2B5EF4-FFF2-40B4-BE49-F238E27FC236}">
                <a16:creationId xmlns:a16="http://schemas.microsoft.com/office/drawing/2014/main" id="{37EF2A27-AEDA-479E-BB70-B2E0DBAFB51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7452874"/>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3Column-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lvl1pPr>
              <a:defRPr>
                <a:solidFill>
                  <a:srgbClr val="243746"/>
                </a:solidFill>
              </a:defRPr>
            </a:lvl1p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hasCustomPrompt="1"/>
          </p:nvPr>
        </p:nvSpPr>
        <p:spPr>
          <a:xfrm>
            <a:off x="695324" y="2600326"/>
            <a:ext cx="3599703" cy="3565523"/>
          </a:xfrm>
        </p:spPr>
        <p:txBody>
          <a:bodyPr tIns="108000" rIns="21600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hasCustomPrompt="1"/>
          </p:nvPr>
        </p:nvSpPr>
        <p:spPr>
          <a:xfrm>
            <a:off x="4295402" y="2600326"/>
            <a:ext cx="3575424" cy="3565520"/>
          </a:xfrm>
        </p:spPr>
        <p:txBody>
          <a:bodyPr lIns="108000" tIns="108000" rIns="10800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hasCustomPrompt="1"/>
          </p:nvPr>
        </p:nvSpPr>
        <p:spPr>
          <a:xfrm>
            <a:off x="7896225" y="2600326"/>
            <a:ext cx="3600449" cy="3565520"/>
          </a:xfrm>
        </p:spPr>
        <p:txBody>
          <a:bodyPr lIns="216000" tIns="108000" rIns="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hasCustomPrompt="1"/>
          </p:nvPr>
        </p:nvSpPr>
        <p:spPr>
          <a:xfrm>
            <a:off x="695325" y="2005318"/>
            <a:ext cx="3600450" cy="595007"/>
          </a:xfrm>
        </p:spPr>
        <p:txBody>
          <a:bodyPr rIns="216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hasCustomPrompt="1"/>
          </p:nvPr>
        </p:nvSpPr>
        <p:spPr>
          <a:xfrm>
            <a:off x="4295775" y="2005318"/>
            <a:ext cx="3600450" cy="595007"/>
          </a:xfrm>
        </p:spPr>
        <p:txBody>
          <a:bodyPr lIns="108000" rIns="108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hasCustomPrompt="1"/>
          </p:nvPr>
        </p:nvSpPr>
        <p:spPr>
          <a:xfrm>
            <a:off x="7896225" y="2005318"/>
            <a:ext cx="3600824" cy="595007"/>
          </a:xfrm>
        </p:spPr>
        <p:txBody>
          <a:bodyPr lIns="216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cxnSp>
        <p:nvCxnSpPr>
          <p:cNvPr id="11" name="Straight Connector 10">
            <a:extLst>
              <a:ext uri="{FF2B5EF4-FFF2-40B4-BE49-F238E27FC236}">
                <a16:creationId xmlns:a16="http://schemas.microsoft.com/office/drawing/2014/main" id="{0322214E-3AB3-4C24-A524-2CE8418A11BD}"/>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7136479"/>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4Column-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lvl1pPr>
              <a:defRPr>
                <a:solidFill>
                  <a:srgbClr val="243746"/>
                </a:solidFill>
              </a:defRPr>
            </a:lvl1p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hasCustomPrompt="1"/>
          </p:nvPr>
        </p:nvSpPr>
        <p:spPr>
          <a:xfrm>
            <a:off x="695324" y="2600326"/>
            <a:ext cx="2700000" cy="3565523"/>
          </a:xfrm>
        </p:spPr>
        <p:txBody>
          <a:bodyPr tIns="108000" rIns="216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hasCustomPrompt="1"/>
          </p:nvPr>
        </p:nvSpPr>
        <p:spPr>
          <a:xfrm>
            <a:off x="3399856" y="2600326"/>
            <a:ext cx="2700000" cy="3565520"/>
          </a:xfrm>
        </p:spPr>
        <p:txBody>
          <a:bodyPr lIns="108000" tIns="108000" rIns="108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hasCustomPrompt="1"/>
          </p:nvPr>
        </p:nvSpPr>
        <p:spPr>
          <a:xfrm>
            <a:off x="8796338" y="2600326"/>
            <a:ext cx="2700000" cy="3565520"/>
          </a:xfrm>
        </p:spPr>
        <p:txBody>
          <a:bodyPr lIns="216000" tIns="108000" rIns="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hasCustomPrompt="1"/>
          </p:nvPr>
        </p:nvSpPr>
        <p:spPr>
          <a:xfrm>
            <a:off x="695325" y="2005318"/>
            <a:ext cx="2700000" cy="595007"/>
          </a:xfrm>
        </p:spPr>
        <p:txBody>
          <a:bodyPr rIns="216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hasCustomPrompt="1"/>
          </p:nvPr>
        </p:nvSpPr>
        <p:spPr>
          <a:xfrm>
            <a:off x="3400229" y="2005318"/>
            <a:ext cx="2700000" cy="595007"/>
          </a:xfrm>
        </p:spPr>
        <p:txBody>
          <a:bodyPr lIns="108000" rIns="108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hasCustomPrompt="1"/>
          </p:nvPr>
        </p:nvSpPr>
        <p:spPr>
          <a:xfrm>
            <a:off x="8796431" y="2005318"/>
            <a:ext cx="2700000" cy="595007"/>
          </a:xfrm>
        </p:spPr>
        <p:txBody>
          <a:bodyPr lIns="216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1" name="Plassholder for tekst 8">
            <a:extLst>
              <a:ext uri="{FF2B5EF4-FFF2-40B4-BE49-F238E27FC236}">
                <a16:creationId xmlns:a16="http://schemas.microsoft.com/office/drawing/2014/main" id="{F41B8369-23C3-4F16-BCF6-293D6FF66C20}"/>
              </a:ext>
            </a:extLst>
          </p:cNvPr>
          <p:cNvSpPr>
            <a:spLocks noGrp="1"/>
          </p:cNvSpPr>
          <p:nvPr>
            <p:ph type="body" sz="quarter" idx="23" hasCustomPrompt="1"/>
          </p:nvPr>
        </p:nvSpPr>
        <p:spPr>
          <a:xfrm>
            <a:off x="6105349" y="2600326"/>
            <a:ext cx="2700000" cy="3565520"/>
          </a:xfrm>
        </p:spPr>
        <p:txBody>
          <a:bodyPr lIns="108000" tIns="108000" rIns="108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2" name="Plassholder for tekst 18">
            <a:extLst>
              <a:ext uri="{FF2B5EF4-FFF2-40B4-BE49-F238E27FC236}">
                <a16:creationId xmlns:a16="http://schemas.microsoft.com/office/drawing/2014/main" id="{DBA1DC41-ABAE-4F03-A70D-362A4D4B5903}"/>
              </a:ext>
            </a:extLst>
          </p:cNvPr>
          <p:cNvSpPr>
            <a:spLocks noGrp="1"/>
          </p:cNvSpPr>
          <p:nvPr>
            <p:ph type="body" sz="quarter" idx="24" hasCustomPrompt="1"/>
          </p:nvPr>
        </p:nvSpPr>
        <p:spPr>
          <a:xfrm>
            <a:off x="6105722" y="2005318"/>
            <a:ext cx="2700000" cy="595007"/>
          </a:xfrm>
        </p:spPr>
        <p:txBody>
          <a:bodyPr lIns="108000" rIns="108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cxnSp>
        <p:nvCxnSpPr>
          <p:cNvPr id="15" name="Straight Connector 14">
            <a:extLst>
              <a:ext uri="{FF2B5EF4-FFF2-40B4-BE49-F238E27FC236}">
                <a16:creationId xmlns:a16="http://schemas.microsoft.com/office/drawing/2014/main" id="{9B208F9B-63CE-4FCD-BE60-F49AE7373A67}"/>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8837293"/>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3Column-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704752"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9015"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53277"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704752"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704752"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9015"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9015"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53277"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53277"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14" name="Straight Connector 13">
            <a:extLst>
              <a:ext uri="{FF2B5EF4-FFF2-40B4-BE49-F238E27FC236}">
                <a16:creationId xmlns:a16="http://schemas.microsoft.com/office/drawing/2014/main" id="{8A977C04-1C2D-410B-BAA7-8E5E4634B2A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3984148"/>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4Column-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704751"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3420059"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6135367"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704752"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702528"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3420060"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3417836"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6135368"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6133144"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14" name="Picture Placeholder 10">
            <a:extLst>
              <a:ext uri="{FF2B5EF4-FFF2-40B4-BE49-F238E27FC236}">
                <a16:creationId xmlns:a16="http://schemas.microsoft.com/office/drawing/2014/main" id="{DD9B2730-1633-40E2-8BC2-F1C840471316}"/>
              </a:ext>
            </a:extLst>
          </p:cNvPr>
          <p:cNvSpPr>
            <a:spLocks noGrp="1"/>
          </p:cNvSpPr>
          <p:nvPr>
            <p:ph type="pic" sz="quarter" idx="22"/>
          </p:nvPr>
        </p:nvSpPr>
        <p:spPr>
          <a:xfrm>
            <a:off x="8850675"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20" name="Text Placeholder 12">
            <a:extLst>
              <a:ext uri="{FF2B5EF4-FFF2-40B4-BE49-F238E27FC236}">
                <a16:creationId xmlns:a16="http://schemas.microsoft.com/office/drawing/2014/main" id="{3116D8BC-B55B-42AC-B449-0078EDE9394A}"/>
              </a:ext>
            </a:extLst>
          </p:cNvPr>
          <p:cNvSpPr>
            <a:spLocks noGrp="1"/>
          </p:cNvSpPr>
          <p:nvPr>
            <p:ph type="body" sz="quarter" idx="23"/>
          </p:nvPr>
        </p:nvSpPr>
        <p:spPr>
          <a:xfrm>
            <a:off x="8850675"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Text Placeholder 14">
            <a:extLst>
              <a:ext uri="{FF2B5EF4-FFF2-40B4-BE49-F238E27FC236}">
                <a16:creationId xmlns:a16="http://schemas.microsoft.com/office/drawing/2014/main" id="{5222868D-42E6-4FED-B90F-0A7F1DC09DD9}"/>
              </a:ext>
            </a:extLst>
          </p:cNvPr>
          <p:cNvSpPr>
            <a:spLocks noGrp="1"/>
          </p:cNvSpPr>
          <p:nvPr>
            <p:ph type="body" sz="quarter" idx="24"/>
          </p:nvPr>
        </p:nvSpPr>
        <p:spPr>
          <a:xfrm>
            <a:off x="8848451"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4" name="Straight Connector 23">
            <a:extLst>
              <a:ext uri="{FF2B5EF4-FFF2-40B4-BE49-F238E27FC236}">
                <a16:creationId xmlns:a16="http://schemas.microsoft.com/office/drawing/2014/main" id="{5B43F209-D9B1-4C1D-BEEB-45BEA693935C}"/>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4862189"/>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Colored left column-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0" y="0"/>
            <a:ext cx="3395663" cy="68580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2700338" cy="3752586"/>
          </a:xfrm>
        </p:spPr>
        <p:txBody>
          <a:bodyPr rIns="216000"/>
          <a:lstStyle>
            <a:lvl1pPr marL="0" indent="0">
              <a:buNone/>
              <a:defRPr>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28576"/>
            <a:ext cx="2700338"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090987" y="819150"/>
            <a:ext cx="7405688" cy="5346700"/>
          </a:xfrm>
          <a:prstGeom prst="rect">
            <a:avLst/>
          </a:prstGeom>
        </p:spPr>
        <p:txBody>
          <a:bodyPr lIns="180000" tIns="0" rIns="0" bIns="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10" name="Straight Connector 9">
            <a:extLst>
              <a:ext uri="{FF2B5EF4-FFF2-40B4-BE49-F238E27FC236}">
                <a16:creationId xmlns:a16="http://schemas.microsoft.com/office/drawing/2014/main" id="{1DD5A502-4272-4E22-9389-C48A9C4367CC}"/>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4977293"/>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Colored left column-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0" y="0"/>
            <a:ext cx="4295775" cy="68580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3600451" cy="3752586"/>
          </a:xfrm>
        </p:spPr>
        <p:txBody>
          <a:bodyPr rIns="216000"/>
          <a:lstStyle>
            <a:lvl1pPr marL="0" indent="0">
              <a:buNone/>
              <a:defRPr sz="1600">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4" y="828576"/>
            <a:ext cx="3600451"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991099" y="819150"/>
            <a:ext cx="6505575" cy="5346700"/>
          </a:xfrm>
          <a:prstGeom prst="rect">
            <a:avLst/>
          </a:prstGeom>
        </p:spPr>
        <p:txBody>
          <a:bodyPr lIns="180000" tIns="0" rIns="0" bIns="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10" name="Straight Connector 9">
            <a:extLst>
              <a:ext uri="{FF2B5EF4-FFF2-40B4-BE49-F238E27FC236}">
                <a16:creationId xmlns:a16="http://schemas.microsoft.com/office/drawing/2014/main" id="{49358CCD-89E7-4827-909B-DB170742C6F2}"/>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97730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50311" y="806482"/>
            <a:ext cx="2646364" cy="1762125"/>
          </a:xfrm>
        </p:spPr>
        <p:txBody>
          <a:bodyPr lIns="180000" tIns="180000" anchor="b"/>
          <a:lstStyle>
            <a:lvl1pPr>
              <a:lnSpc>
                <a:spcPct val="100000"/>
              </a:lnSpc>
              <a:defRPr sz="24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3" y="800100"/>
            <a:ext cx="8080375"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48725" y="2653642"/>
            <a:ext cx="2647949"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1345114715"/>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Colored right column">
    <p:bg>
      <p:bgPr>
        <a:solidFill>
          <a:srgbClr val="DFF5FF"/>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1" y="0"/>
            <a:ext cx="339566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2700338" cy="3752586"/>
          </a:xfrm>
        </p:spPr>
        <p:txBody>
          <a:bodyPr rIns="216000"/>
          <a:lstStyle>
            <a:lvl1pPr marL="0" indent="0">
              <a:buNone/>
              <a:defRPr>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28576"/>
            <a:ext cx="2700338"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090987" y="819150"/>
            <a:ext cx="7405688" cy="5346700"/>
          </a:xfrm>
          <a:prstGeom prst="rect">
            <a:avLst/>
          </a:prstGeom>
        </p:spPr>
        <p:txBody>
          <a:bodyPr lIns="180000" tIns="0" rIns="0" bIns="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pic>
        <p:nvPicPr>
          <p:cNvPr id="10" name="Graphic 9">
            <a:extLst>
              <a:ext uri="{FF2B5EF4-FFF2-40B4-BE49-F238E27FC236}">
                <a16:creationId xmlns:a16="http://schemas.microsoft.com/office/drawing/2014/main" id="{74A353F3-1233-4B1E-8AA8-841E825EC40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430219" y="175144"/>
            <a:ext cx="1078648" cy="427693"/>
          </a:xfrm>
          <a:prstGeom prst="rect">
            <a:avLst/>
          </a:prstGeom>
        </p:spPr>
      </p:pic>
      <p:cxnSp>
        <p:nvCxnSpPr>
          <p:cNvPr id="11" name="Straight Connector 10">
            <a:extLst>
              <a:ext uri="{FF2B5EF4-FFF2-40B4-BE49-F238E27FC236}">
                <a16:creationId xmlns:a16="http://schemas.microsoft.com/office/drawing/2014/main" id="{63150CF0-D237-49B5-A659-C72EB2C01CA2}"/>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9239272"/>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picTx" preserve="1">
  <p:cSld name="Colored top row">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0" y="0"/>
            <a:ext cx="12192000" cy="3787807"/>
          </a:xfrm>
          <a:solidFill>
            <a:srgbClr val="DFF5FF"/>
          </a:solidFill>
        </p:spPr>
        <p:txBody>
          <a:bodyPr anchor="ctr">
            <a:normAutofit/>
          </a:bodyPr>
          <a:lstStyle>
            <a:lvl1pPr marL="0" indent="0" algn="ctr">
              <a:buNone/>
              <a:defRPr sz="1400">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912125"/>
            <a:ext cx="2858580" cy="2253726"/>
          </a:xfrm>
        </p:spPr>
        <p:txBody>
          <a:bodyPr tIns="180000" rIns="0" anchor="t"/>
          <a:lstStyle>
            <a:lvl1pPr>
              <a:lnSpc>
                <a:spcPct val="100000"/>
              </a:lnSpc>
              <a:defRPr sz="2400">
                <a:solidFill>
                  <a:srgbClr val="243746"/>
                </a:solidFill>
              </a:defRPr>
            </a:lvl1pPr>
          </a:lstStyle>
          <a:p>
            <a:r>
              <a:rPr lang="en-US" noProof="0"/>
              <a:t>Click to edit Master title style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hasCustomPrompt="1"/>
          </p:nvPr>
        </p:nvSpPr>
        <p:spPr>
          <a:xfrm>
            <a:off x="4295775" y="3902697"/>
            <a:ext cx="7200900" cy="2263153"/>
          </a:xfrm>
        </p:spPr>
        <p:txBody>
          <a:bodyPr lIns="0" tIns="288000" rIns="0"/>
          <a:lstStyle>
            <a:lvl1pPr marL="0" indent="0">
              <a:buNone/>
              <a:defRPr sz="1600">
                <a:solidFill>
                  <a:srgbClr val="243746"/>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7" name="Straight Connector 6">
            <a:extLst>
              <a:ext uri="{FF2B5EF4-FFF2-40B4-BE49-F238E27FC236}">
                <a16:creationId xmlns:a16="http://schemas.microsoft.com/office/drawing/2014/main" id="{5DB742E2-033B-481C-8301-4B9B3ABC0779}"/>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965657"/>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8"/>
            <a:ext cx="10801350" cy="601648"/>
          </a:xfrm>
        </p:spPr>
        <p:txBody>
          <a:bodyPr anchor="t"/>
          <a:lstStyle>
            <a:lvl1pPr>
              <a:defRPr>
                <a:solidFill>
                  <a:srgbClr val="243746"/>
                </a:solidFill>
              </a:defRPr>
            </a:lvl1pPr>
          </a:lstStyle>
          <a:p>
            <a:r>
              <a:rPr lang="en-US" noProof="0"/>
              <a:t>Click to edit Master title style</a:t>
            </a:r>
            <a:endParaRPr lang="en-GB" noProof="0"/>
          </a:p>
        </p:txBody>
      </p: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5" name="Straight Connector 4">
            <a:extLst>
              <a:ext uri="{FF2B5EF4-FFF2-40B4-BE49-F238E27FC236}">
                <a16:creationId xmlns:a16="http://schemas.microsoft.com/office/drawing/2014/main" id="{2A5E7FB3-59C8-493D-9C0D-12767F4C145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1886789"/>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blank" preserve="1">
  <p:cSld name="Blanc">
    <p:spTree>
      <p:nvGrpSpPr>
        <p:cNvPr id="1" name=""/>
        <p:cNvGrpSpPr/>
        <p:nvPr/>
      </p:nvGrpSpPr>
      <p:grpSpPr>
        <a:xfrm>
          <a:off x="0" y="0"/>
          <a:ext cx="0" cy="0"/>
          <a:chOff x="0" y="0"/>
          <a:chExt cx="0" cy="0"/>
        </a:xfrm>
      </p:grpSpPr>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4" name="Straight Connector 3">
            <a:extLst>
              <a:ext uri="{FF2B5EF4-FFF2-40B4-BE49-F238E27FC236}">
                <a16:creationId xmlns:a16="http://schemas.microsoft.com/office/drawing/2014/main" id="{4773E22F-5139-4E5C-BC7D-709F34D35089}"/>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417439"/>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showMasterSp="0" preserve="1" userDrawn="1">
  <p:cSld name="Title slide-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081712E7-49E5-4927-88C5-A629CBED4624}"/>
              </a:ext>
            </a:extLst>
          </p:cNvPr>
          <p:cNvGraphicFramePr>
            <a:graphicFrameLocks noGrp="1"/>
          </p:cNvGraphicFramePr>
          <p:nvPr userDrawn="1">
            <p:extLst>
              <p:ext uri="{D42A27DB-BD31-4B8C-83A1-F6EECF244321}">
                <p14:modId xmlns:p14="http://schemas.microsoft.com/office/powerpoint/2010/main" val="1808111648"/>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016703777"/>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showMasterSp="0" preserve="1" userDrawn="1">
  <p:cSld name="Title slide-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62" name="Table 17">
            <a:extLst>
              <a:ext uri="{FF2B5EF4-FFF2-40B4-BE49-F238E27FC236}">
                <a16:creationId xmlns:a16="http://schemas.microsoft.com/office/drawing/2014/main" id="{14BF827C-2382-4C32-80BA-940873E234CE}"/>
              </a:ext>
            </a:extLst>
          </p:cNvPr>
          <p:cNvGraphicFramePr>
            <a:graphicFrameLocks noGrp="1"/>
          </p:cNvGraphicFramePr>
          <p:nvPr userDrawn="1">
            <p:extLst>
              <p:ext uri="{D42A27DB-BD31-4B8C-83A1-F6EECF244321}">
                <p14:modId xmlns:p14="http://schemas.microsoft.com/office/powerpoint/2010/main" val="56202036"/>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FF5FF"/>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806988572"/>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showMasterSp="0" preserve="1" userDrawn="1">
  <p:cSld name="Title slide-green">
    <p:bg>
      <p:bgPr>
        <a:solidFill>
          <a:srgbClr val="E6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0AADEAF4-61F4-4ED9-94FB-F38E66E3C74C}"/>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2066732134"/>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showMasterSp="0" preserve="1" userDrawn="1">
  <p:cSld name="Title slide-wood">
    <p:bg>
      <p:bgPr>
        <a:solidFill>
          <a:srgbClr val="FFE7D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34FFBDAD-EBA9-4934-B0BE-55B6892BDFE3}"/>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670036908"/>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showMasterSp="0" preserve="1" userDrawn="1">
  <p:cSld name="Title slide-slate">
    <p:bg>
      <p:bgPr>
        <a:solidFill>
          <a:srgbClr val="24374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5795FEB2-A6E1-46A4-87A1-E595F61F75B1}"/>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902012603"/>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2621"/>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F4E15BC6-9E3C-4D7C-95C3-FC5C3D554439}"/>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5874899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b"/>
          <a:lstStyle/>
          <a:p>
            <a:r>
              <a:rPr lang="en-US"/>
              <a:t>Click to edit Master title style</a:t>
            </a:r>
            <a:endParaRPr lang="en-GB"/>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a:t>Click icon to add picture</a:t>
            </a:r>
            <a:endParaRPr lang="en-GB"/>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49650" cy="1760538"/>
          </a:xfrm>
        </p:spPr>
        <p:txBody>
          <a:bodyPr/>
          <a:lstStyle/>
          <a:p>
            <a:r>
              <a:rPr lang="en-US"/>
              <a:t>Click icon to add picture</a:t>
            </a:r>
            <a:endParaRPr lang="en-GB"/>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a:t>Click icon to add picture</a:t>
            </a:r>
            <a:endParaRPr lang="en-GB"/>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5"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a:t>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3897"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3897"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a:t>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a:t>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3248023174"/>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20600"/>
          </a:xfrm>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1D7DACB7-2B7C-4558-9721-A3D7E89BCFF9}"/>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307362619"/>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799751"/>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rgbClr val="243746"/>
                </a:solidFill>
                <a:effectLst/>
                <a:uLnTx/>
                <a:uFillTx/>
                <a:latin typeface="+mj-lt"/>
                <a:ea typeface="+mn-ea"/>
                <a:cs typeface="Arial" charset="0"/>
              </a:rPr>
              <a:t>© Equinor ASA</a:t>
            </a:r>
            <a:endParaRPr kumimoji="0" lang="en-GB" sz="1000" b="0" i="0" u="none" strike="noStrike" kern="1200" cap="none" spc="0" normalizeH="0" baseline="0" noProof="0">
              <a:ln>
                <a:noFill/>
              </a:ln>
              <a:solidFill>
                <a:srgbClr val="243746"/>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243746"/>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a:ln>
                <a:noFill/>
              </a:ln>
              <a:solidFill>
                <a:srgbClr val="243746"/>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4988640"/>
            <a:ext cx="10801350" cy="409785"/>
          </a:xfrm>
        </p:spPr>
        <p:txBody>
          <a:bodyPr lIns="0" tIns="36000" rIns="0">
            <a:noAutofit/>
          </a:bodyPr>
          <a:lstStyle>
            <a:lvl1pPr marL="0" indent="0">
              <a:spcBef>
                <a:spcPts val="0"/>
              </a:spcBef>
              <a:spcAft>
                <a:spcPts val="0"/>
              </a:spcAft>
              <a:buNone/>
              <a:defRPr sz="1400">
                <a:solidFill>
                  <a:srgbClr val="243746"/>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5" y="4371233"/>
            <a:ext cx="10801349" cy="609337"/>
          </a:xfrm>
        </p:spPr>
        <p:txBody>
          <a:bodyPr lIns="0" tIns="0" rIns="0" bIns="36000" anchor="b"/>
          <a:lstStyle>
            <a:lvl1pPr>
              <a:defRPr sz="2000">
                <a:solidFill>
                  <a:srgbClr val="FF1243"/>
                </a:solidFill>
                <a:latin typeface="+mj-lt"/>
              </a:defRPr>
            </a:lvl1pPr>
          </a:lstStyle>
          <a:p>
            <a:r>
              <a:rPr lang="en-GB" noProof="0"/>
              <a:t>Click to add presentation title</a:t>
            </a:r>
          </a:p>
        </p:txBody>
      </p:sp>
      <p:graphicFrame>
        <p:nvGraphicFramePr>
          <p:cNvPr id="44" name="Table 17">
            <a:extLst>
              <a:ext uri="{FF2B5EF4-FFF2-40B4-BE49-F238E27FC236}">
                <a16:creationId xmlns:a16="http://schemas.microsoft.com/office/drawing/2014/main" id="{B1C126F3-60B7-4260-905E-E573A78D8CAD}"/>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280486647"/>
      </p:ext>
    </p:extLst>
  </p:cSld>
  <p:clrMapOvr>
    <a:masterClrMapping/>
  </p:clrMapOvr>
  <p:extLst>
    <p:ext uri="{DCECCB84-F9BA-43D5-87BE-67443E8EF086}">
      <p15:sldGuideLst xmlns:p15="http://schemas.microsoft.com/office/powerpoint/2012/main"/>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rgbClr val="243746"/>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243746"/>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243746"/>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243746"/>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rgbClr val="243746"/>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rgbClr val="FF1243"/>
                </a:solidFill>
                <a:latin typeface="+mj-lt"/>
              </a:defRPr>
            </a:lvl1pPr>
          </a:lstStyle>
          <a:p>
            <a:r>
              <a:rPr lang="en-GB" noProof="0"/>
              <a:t>Click to add presentation title</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049282DD-8F6B-47AB-B6F5-8BA1ABE3F1EC}"/>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923520968"/>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obj" preserve="1">
  <p:cSld name="1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20801"/>
            <a:ext cx="10801350" cy="592073"/>
          </a:xfrm>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a:xfrm>
            <a:off x="698360" y="1800000"/>
            <a:ext cx="10789317" cy="4355904"/>
          </a:xfrm>
        </p:spPr>
        <p:txBody>
          <a:bodyPr/>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186902735"/>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twoObj" preserve="1">
  <p:cSld name="2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hasCustomPrompt="1"/>
          </p:nvPr>
        </p:nvSpPr>
        <p:spPr>
          <a:xfrm>
            <a:off x="695325" y="1800000"/>
            <a:ext cx="5400675" cy="4337043"/>
          </a:xfrm>
        </p:spPr>
        <p:txBody>
          <a:bodyPr rIns="28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hasCustomPrompt="1"/>
          </p:nvPr>
        </p:nvSpPr>
        <p:spPr>
          <a:xfrm>
            <a:off x="6104232" y="1800000"/>
            <a:ext cx="5400673" cy="4337043"/>
          </a:xfrm>
        </p:spPr>
        <p:txBody>
          <a:bodyPr lIns="28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7" name="Straight Connector 6">
            <a:extLst>
              <a:ext uri="{FF2B5EF4-FFF2-40B4-BE49-F238E27FC236}">
                <a16:creationId xmlns:a16="http://schemas.microsoft.com/office/drawing/2014/main" id="{F9DEAF68-2D99-47D6-AD8C-1328027DAF1D}"/>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8014141"/>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3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hasCustomPrompt="1"/>
          </p:nvPr>
        </p:nvSpPr>
        <p:spPr>
          <a:xfrm>
            <a:off x="695325" y="1800533"/>
            <a:ext cx="3600450" cy="4365317"/>
          </a:xfrm>
        </p:spPr>
        <p:txBody>
          <a:bodyPr rIns="216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hasCustomPrompt="1"/>
          </p:nvPr>
        </p:nvSpPr>
        <p:spPr>
          <a:xfrm>
            <a:off x="7896225" y="1800533"/>
            <a:ext cx="3600449" cy="4365317"/>
          </a:xfrm>
        </p:spPr>
        <p:txBody>
          <a:bodyPr lIns="216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hasCustomPrompt="1"/>
          </p:nvPr>
        </p:nvSpPr>
        <p:spPr>
          <a:xfrm>
            <a:off x="4321175" y="1800533"/>
            <a:ext cx="3575050" cy="4365317"/>
          </a:xfrm>
        </p:spPr>
        <p:txBody>
          <a:bodyPr lIns="108000" rIns="10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8" name="Straight Connector 7">
            <a:extLst>
              <a:ext uri="{FF2B5EF4-FFF2-40B4-BE49-F238E27FC236}">
                <a16:creationId xmlns:a16="http://schemas.microsoft.com/office/drawing/2014/main" id="{37EF2A27-AEDA-479E-BB70-B2E0DBAFB51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5245618"/>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3Column-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lvl1pPr>
              <a:defRPr>
                <a:solidFill>
                  <a:srgbClr val="243746"/>
                </a:solidFill>
              </a:defRPr>
            </a:lvl1p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hasCustomPrompt="1"/>
          </p:nvPr>
        </p:nvSpPr>
        <p:spPr>
          <a:xfrm>
            <a:off x="695324" y="2600326"/>
            <a:ext cx="3599703" cy="3565523"/>
          </a:xfrm>
        </p:spPr>
        <p:txBody>
          <a:bodyPr tIns="108000" rIns="21600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hasCustomPrompt="1"/>
          </p:nvPr>
        </p:nvSpPr>
        <p:spPr>
          <a:xfrm>
            <a:off x="4295402" y="2600326"/>
            <a:ext cx="3575424" cy="3565520"/>
          </a:xfrm>
        </p:spPr>
        <p:txBody>
          <a:bodyPr lIns="108000" tIns="108000" rIns="10800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hasCustomPrompt="1"/>
          </p:nvPr>
        </p:nvSpPr>
        <p:spPr>
          <a:xfrm>
            <a:off x="7896225" y="2600326"/>
            <a:ext cx="3600449" cy="3565520"/>
          </a:xfrm>
        </p:spPr>
        <p:txBody>
          <a:bodyPr lIns="216000" tIns="108000" rIns="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hasCustomPrompt="1"/>
          </p:nvPr>
        </p:nvSpPr>
        <p:spPr>
          <a:xfrm>
            <a:off x="695325" y="2005318"/>
            <a:ext cx="3600450" cy="595007"/>
          </a:xfrm>
        </p:spPr>
        <p:txBody>
          <a:bodyPr rIns="216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hasCustomPrompt="1"/>
          </p:nvPr>
        </p:nvSpPr>
        <p:spPr>
          <a:xfrm>
            <a:off x="4295775" y="2005318"/>
            <a:ext cx="3600450" cy="595007"/>
          </a:xfrm>
        </p:spPr>
        <p:txBody>
          <a:bodyPr lIns="108000" rIns="108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hasCustomPrompt="1"/>
          </p:nvPr>
        </p:nvSpPr>
        <p:spPr>
          <a:xfrm>
            <a:off x="7896225" y="2005318"/>
            <a:ext cx="3600824" cy="595007"/>
          </a:xfrm>
        </p:spPr>
        <p:txBody>
          <a:bodyPr lIns="216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cxnSp>
        <p:nvCxnSpPr>
          <p:cNvPr id="11" name="Straight Connector 10">
            <a:extLst>
              <a:ext uri="{FF2B5EF4-FFF2-40B4-BE49-F238E27FC236}">
                <a16:creationId xmlns:a16="http://schemas.microsoft.com/office/drawing/2014/main" id="{0322214E-3AB3-4C24-A524-2CE8418A11BD}"/>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6538553"/>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4Column-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lvl1pPr>
              <a:defRPr>
                <a:solidFill>
                  <a:srgbClr val="243746"/>
                </a:solidFill>
              </a:defRPr>
            </a:lvl1p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hasCustomPrompt="1"/>
          </p:nvPr>
        </p:nvSpPr>
        <p:spPr>
          <a:xfrm>
            <a:off x="695324" y="2600326"/>
            <a:ext cx="2700000" cy="3565523"/>
          </a:xfrm>
        </p:spPr>
        <p:txBody>
          <a:bodyPr tIns="108000" rIns="216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hasCustomPrompt="1"/>
          </p:nvPr>
        </p:nvSpPr>
        <p:spPr>
          <a:xfrm>
            <a:off x="3399856" y="2600326"/>
            <a:ext cx="2700000" cy="3565520"/>
          </a:xfrm>
        </p:spPr>
        <p:txBody>
          <a:bodyPr lIns="108000" tIns="108000" rIns="108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hasCustomPrompt="1"/>
          </p:nvPr>
        </p:nvSpPr>
        <p:spPr>
          <a:xfrm>
            <a:off x="8796338" y="2600326"/>
            <a:ext cx="2700000" cy="3565520"/>
          </a:xfrm>
        </p:spPr>
        <p:txBody>
          <a:bodyPr lIns="216000" tIns="108000" rIns="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hasCustomPrompt="1"/>
          </p:nvPr>
        </p:nvSpPr>
        <p:spPr>
          <a:xfrm>
            <a:off x="695325" y="2005318"/>
            <a:ext cx="2700000" cy="595007"/>
          </a:xfrm>
        </p:spPr>
        <p:txBody>
          <a:bodyPr rIns="216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hasCustomPrompt="1"/>
          </p:nvPr>
        </p:nvSpPr>
        <p:spPr>
          <a:xfrm>
            <a:off x="3400229" y="2005318"/>
            <a:ext cx="2700000" cy="595007"/>
          </a:xfrm>
        </p:spPr>
        <p:txBody>
          <a:bodyPr lIns="108000" rIns="108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hasCustomPrompt="1"/>
          </p:nvPr>
        </p:nvSpPr>
        <p:spPr>
          <a:xfrm>
            <a:off x="8796431" y="2005318"/>
            <a:ext cx="2700000" cy="595007"/>
          </a:xfrm>
        </p:spPr>
        <p:txBody>
          <a:bodyPr lIns="216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1" name="Plassholder for tekst 8">
            <a:extLst>
              <a:ext uri="{FF2B5EF4-FFF2-40B4-BE49-F238E27FC236}">
                <a16:creationId xmlns:a16="http://schemas.microsoft.com/office/drawing/2014/main" id="{F41B8369-23C3-4F16-BCF6-293D6FF66C20}"/>
              </a:ext>
            </a:extLst>
          </p:cNvPr>
          <p:cNvSpPr>
            <a:spLocks noGrp="1"/>
          </p:cNvSpPr>
          <p:nvPr>
            <p:ph type="body" sz="quarter" idx="23" hasCustomPrompt="1"/>
          </p:nvPr>
        </p:nvSpPr>
        <p:spPr>
          <a:xfrm>
            <a:off x="6105349" y="2600326"/>
            <a:ext cx="2700000" cy="3565520"/>
          </a:xfrm>
        </p:spPr>
        <p:txBody>
          <a:bodyPr lIns="108000" tIns="108000" rIns="108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2" name="Plassholder for tekst 18">
            <a:extLst>
              <a:ext uri="{FF2B5EF4-FFF2-40B4-BE49-F238E27FC236}">
                <a16:creationId xmlns:a16="http://schemas.microsoft.com/office/drawing/2014/main" id="{DBA1DC41-ABAE-4F03-A70D-362A4D4B5903}"/>
              </a:ext>
            </a:extLst>
          </p:cNvPr>
          <p:cNvSpPr>
            <a:spLocks noGrp="1"/>
          </p:cNvSpPr>
          <p:nvPr>
            <p:ph type="body" sz="quarter" idx="24" hasCustomPrompt="1"/>
          </p:nvPr>
        </p:nvSpPr>
        <p:spPr>
          <a:xfrm>
            <a:off x="6105722" y="2005318"/>
            <a:ext cx="2700000" cy="595007"/>
          </a:xfrm>
        </p:spPr>
        <p:txBody>
          <a:bodyPr lIns="108000" rIns="108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cxnSp>
        <p:nvCxnSpPr>
          <p:cNvPr id="15" name="Straight Connector 14">
            <a:extLst>
              <a:ext uri="{FF2B5EF4-FFF2-40B4-BE49-F238E27FC236}">
                <a16:creationId xmlns:a16="http://schemas.microsoft.com/office/drawing/2014/main" id="{9B208F9B-63CE-4FCD-BE60-F49AE7373A67}"/>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733782"/>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3Column-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704752"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9015"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53277"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704752"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704752"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9015"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9015"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53277"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53277"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4" name="Straight Connector 13">
            <a:extLst>
              <a:ext uri="{FF2B5EF4-FFF2-40B4-BE49-F238E27FC236}">
                <a16:creationId xmlns:a16="http://schemas.microsoft.com/office/drawing/2014/main" id="{8A977C04-1C2D-410B-BAA7-8E5E4634B2A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8483522"/>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4Column-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704751"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3420059"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6135367"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704752"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702528"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3420060"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3417836"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6135368"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6133144"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14" name="Picture Placeholder 10">
            <a:extLst>
              <a:ext uri="{FF2B5EF4-FFF2-40B4-BE49-F238E27FC236}">
                <a16:creationId xmlns:a16="http://schemas.microsoft.com/office/drawing/2014/main" id="{DD9B2730-1633-40E2-8BC2-F1C840471316}"/>
              </a:ext>
            </a:extLst>
          </p:cNvPr>
          <p:cNvSpPr>
            <a:spLocks noGrp="1"/>
          </p:cNvSpPr>
          <p:nvPr>
            <p:ph type="pic" sz="quarter" idx="22"/>
          </p:nvPr>
        </p:nvSpPr>
        <p:spPr>
          <a:xfrm>
            <a:off x="8850675"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20" name="Text Placeholder 12">
            <a:extLst>
              <a:ext uri="{FF2B5EF4-FFF2-40B4-BE49-F238E27FC236}">
                <a16:creationId xmlns:a16="http://schemas.microsoft.com/office/drawing/2014/main" id="{3116D8BC-B55B-42AC-B449-0078EDE9394A}"/>
              </a:ext>
            </a:extLst>
          </p:cNvPr>
          <p:cNvSpPr>
            <a:spLocks noGrp="1"/>
          </p:cNvSpPr>
          <p:nvPr>
            <p:ph type="body" sz="quarter" idx="23"/>
          </p:nvPr>
        </p:nvSpPr>
        <p:spPr>
          <a:xfrm>
            <a:off x="8850675"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Text Placeholder 14">
            <a:extLst>
              <a:ext uri="{FF2B5EF4-FFF2-40B4-BE49-F238E27FC236}">
                <a16:creationId xmlns:a16="http://schemas.microsoft.com/office/drawing/2014/main" id="{5222868D-42E6-4FED-B90F-0A7F1DC09DD9}"/>
              </a:ext>
            </a:extLst>
          </p:cNvPr>
          <p:cNvSpPr>
            <a:spLocks noGrp="1"/>
          </p:cNvSpPr>
          <p:nvPr>
            <p:ph type="body" sz="quarter" idx="24"/>
          </p:nvPr>
        </p:nvSpPr>
        <p:spPr>
          <a:xfrm>
            <a:off x="8848451"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4" name="Straight Connector 23">
            <a:extLst>
              <a:ext uri="{FF2B5EF4-FFF2-40B4-BE49-F238E27FC236}">
                <a16:creationId xmlns:a16="http://schemas.microsoft.com/office/drawing/2014/main" id="{5B43F209-D9B1-4C1D-BEEB-45BEA693935C}"/>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2855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b"/>
          <a:lstStyle/>
          <a:p>
            <a:r>
              <a:rPr lang="en-US"/>
              <a:t>Click to edit Master title style</a:t>
            </a:r>
            <a:endParaRPr lang="en-GB"/>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897568434"/>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Colored left column-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0" y="0"/>
            <a:ext cx="3395663" cy="68580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2700338" cy="3752586"/>
          </a:xfrm>
        </p:spPr>
        <p:txBody>
          <a:bodyPr rIns="216000"/>
          <a:lstStyle>
            <a:lvl1pPr marL="0" indent="0">
              <a:buNone/>
              <a:defRPr>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28576"/>
            <a:ext cx="2700338"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090987" y="819150"/>
            <a:ext cx="7405688" cy="5346700"/>
          </a:xfrm>
          <a:prstGeom prst="rect">
            <a:avLst/>
          </a:prstGeom>
        </p:spPr>
        <p:txBody>
          <a:bodyPr lIns="180000" tIns="0" rIns="0" bIns="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10" name="Straight Connector 9">
            <a:extLst>
              <a:ext uri="{FF2B5EF4-FFF2-40B4-BE49-F238E27FC236}">
                <a16:creationId xmlns:a16="http://schemas.microsoft.com/office/drawing/2014/main" id="{1DD5A502-4272-4E22-9389-C48A9C4367CC}"/>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3670074"/>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Colored left column-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0" y="0"/>
            <a:ext cx="4295775" cy="68580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3600451" cy="3752586"/>
          </a:xfrm>
        </p:spPr>
        <p:txBody>
          <a:bodyPr rIns="216000"/>
          <a:lstStyle>
            <a:lvl1pPr marL="0" indent="0">
              <a:buNone/>
              <a:defRPr sz="1600">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4" y="828576"/>
            <a:ext cx="3600451"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991099" y="819150"/>
            <a:ext cx="6505575" cy="5346700"/>
          </a:xfrm>
          <a:prstGeom prst="rect">
            <a:avLst/>
          </a:prstGeom>
        </p:spPr>
        <p:txBody>
          <a:bodyPr lIns="180000" tIns="0" rIns="0" bIns="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10" name="Straight Connector 9">
            <a:extLst>
              <a:ext uri="{FF2B5EF4-FFF2-40B4-BE49-F238E27FC236}">
                <a16:creationId xmlns:a16="http://schemas.microsoft.com/office/drawing/2014/main" id="{49358CCD-89E7-4827-909B-DB170742C6F2}"/>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7917761"/>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Colored right column">
    <p:bg>
      <p:bgPr>
        <a:solidFill>
          <a:srgbClr val="DFF5FF"/>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1" y="0"/>
            <a:ext cx="339566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2700338" cy="3752586"/>
          </a:xfrm>
        </p:spPr>
        <p:txBody>
          <a:bodyPr rIns="216000"/>
          <a:lstStyle>
            <a:lvl1pPr marL="0" indent="0">
              <a:buNone/>
              <a:defRPr>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28576"/>
            <a:ext cx="2700338"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090987" y="819150"/>
            <a:ext cx="7405688" cy="5346700"/>
          </a:xfrm>
          <a:prstGeom prst="rect">
            <a:avLst/>
          </a:prstGeom>
        </p:spPr>
        <p:txBody>
          <a:bodyPr lIns="180000" tIns="0" rIns="0" bIns="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pic>
        <p:nvPicPr>
          <p:cNvPr id="10" name="Graphic 9">
            <a:extLst>
              <a:ext uri="{FF2B5EF4-FFF2-40B4-BE49-F238E27FC236}">
                <a16:creationId xmlns:a16="http://schemas.microsoft.com/office/drawing/2014/main" id="{74A353F3-1233-4B1E-8AA8-841E825EC40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430219" y="175144"/>
            <a:ext cx="1078648" cy="427693"/>
          </a:xfrm>
          <a:prstGeom prst="rect">
            <a:avLst/>
          </a:prstGeom>
        </p:spPr>
      </p:pic>
      <p:cxnSp>
        <p:nvCxnSpPr>
          <p:cNvPr id="11" name="Straight Connector 10">
            <a:extLst>
              <a:ext uri="{FF2B5EF4-FFF2-40B4-BE49-F238E27FC236}">
                <a16:creationId xmlns:a16="http://schemas.microsoft.com/office/drawing/2014/main" id="{63150CF0-D237-49B5-A659-C72EB2C01CA2}"/>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7146378"/>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picTx" preserve="1">
  <p:cSld name="Colored top row">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0" y="0"/>
            <a:ext cx="12192000" cy="3787807"/>
          </a:xfrm>
          <a:solidFill>
            <a:srgbClr val="DFF5FF"/>
          </a:solidFill>
        </p:spPr>
        <p:txBody>
          <a:bodyPr anchor="ctr">
            <a:normAutofit/>
          </a:bodyPr>
          <a:lstStyle>
            <a:lvl1pPr marL="0" indent="0" algn="ctr">
              <a:buNone/>
              <a:defRPr sz="1400">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912125"/>
            <a:ext cx="2858580" cy="2253726"/>
          </a:xfrm>
        </p:spPr>
        <p:txBody>
          <a:bodyPr tIns="180000" rIns="0" anchor="t"/>
          <a:lstStyle>
            <a:lvl1pPr>
              <a:lnSpc>
                <a:spcPct val="100000"/>
              </a:lnSpc>
              <a:defRPr sz="2400">
                <a:solidFill>
                  <a:srgbClr val="243746"/>
                </a:solidFill>
              </a:defRPr>
            </a:lvl1pPr>
          </a:lstStyle>
          <a:p>
            <a:r>
              <a:rPr lang="en-US" noProof="0"/>
              <a:t>Click to edit Master title style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hasCustomPrompt="1"/>
          </p:nvPr>
        </p:nvSpPr>
        <p:spPr>
          <a:xfrm>
            <a:off x="4295775" y="3902697"/>
            <a:ext cx="7200900" cy="2263153"/>
          </a:xfrm>
        </p:spPr>
        <p:txBody>
          <a:bodyPr lIns="0" tIns="288000" rIns="0"/>
          <a:lstStyle>
            <a:lvl1pPr marL="0" indent="0">
              <a:buNone/>
              <a:defRPr sz="1600">
                <a:solidFill>
                  <a:srgbClr val="243746"/>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7" name="Straight Connector 6">
            <a:extLst>
              <a:ext uri="{FF2B5EF4-FFF2-40B4-BE49-F238E27FC236}">
                <a16:creationId xmlns:a16="http://schemas.microsoft.com/office/drawing/2014/main" id="{5DB742E2-033B-481C-8301-4B9B3ABC0779}"/>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82897"/>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8"/>
            <a:ext cx="10801350" cy="601648"/>
          </a:xfrm>
        </p:spPr>
        <p:txBody>
          <a:bodyPr anchor="t"/>
          <a:lstStyle>
            <a:lvl1pPr>
              <a:defRPr>
                <a:solidFill>
                  <a:srgbClr val="243746"/>
                </a:solidFill>
              </a:defRPr>
            </a:lvl1pPr>
          </a:lstStyle>
          <a:p>
            <a:r>
              <a:rPr lang="en-US" noProof="0"/>
              <a:t>Click to edit Master title style</a:t>
            </a:r>
            <a:endParaRPr lang="en-GB" noProof="0"/>
          </a:p>
        </p:txBody>
      </p: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5" name="Straight Connector 4">
            <a:extLst>
              <a:ext uri="{FF2B5EF4-FFF2-40B4-BE49-F238E27FC236}">
                <a16:creationId xmlns:a16="http://schemas.microsoft.com/office/drawing/2014/main" id="{2A5E7FB3-59C8-493D-9C0D-12767F4C145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2166303"/>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blank" preserve="1">
  <p:cSld name="Blanc">
    <p:spTree>
      <p:nvGrpSpPr>
        <p:cNvPr id="1" name=""/>
        <p:cNvGrpSpPr/>
        <p:nvPr/>
      </p:nvGrpSpPr>
      <p:grpSpPr>
        <a:xfrm>
          <a:off x="0" y="0"/>
          <a:ext cx="0" cy="0"/>
          <a:chOff x="0" y="0"/>
          <a:chExt cx="0" cy="0"/>
        </a:xfrm>
      </p:grpSpPr>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4" name="Straight Connector 3">
            <a:extLst>
              <a:ext uri="{FF2B5EF4-FFF2-40B4-BE49-F238E27FC236}">
                <a16:creationId xmlns:a16="http://schemas.microsoft.com/office/drawing/2014/main" id="{4773E22F-5139-4E5C-BC7D-709F34D35089}"/>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1539174"/>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showMasterSp="0" preserve="1" userDrawn="1">
  <p:cSld name="Title slide-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081712E7-49E5-4927-88C5-A629CBED4624}"/>
              </a:ext>
            </a:extLst>
          </p:cNvPr>
          <p:cNvGraphicFramePr>
            <a:graphicFrameLocks noGrp="1"/>
          </p:cNvGraphicFramePr>
          <p:nvPr userDrawn="1">
            <p:extLst>
              <p:ext uri="{D42A27DB-BD31-4B8C-83A1-F6EECF244321}">
                <p14:modId xmlns:p14="http://schemas.microsoft.com/office/powerpoint/2010/main" val="1808111648"/>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179351710"/>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showMasterSp="0" preserve="1" userDrawn="1">
  <p:cSld name="Title slide-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62" name="Table 17">
            <a:extLst>
              <a:ext uri="{FF2B5EF4-FFF2-40B4-BE49-F238E27FC236}">
                <a16:creationId xmlns:a16="http://schemas.microsoft.com/office/drawing/2014/main" id="{14BF827C-2382-4C32-80BA-940873E234CE}"/>
              </a:ext>
            </a:extLst>
          </p:cNvPr>
          <p:cNvGraphicFramePr>
            <a:graphicFrameLocks noGrp="1"/>
          </p:cNvGraphicFramePr>
          <p:nvPr userDrawn="1">
            <p:extLst>
              <p:ext uri="{D42A27DB-BD31-4B8C-83A1-F6EECF244321}">
                <p14:modId xmlns:p14="http://schemas.microsoft.com/office/powerpoint/2010/main" val="56202036"/>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FF5FF"/>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435370554"/>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showMasterSp="0" preserve="1" userDrawn="1">
  <p:cSld name="Title slide-green">
    <p:bg>
      <p:bgPr>
        <a:solidFill>
          <a:srgbClr val="E6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0AADEAF4-61F4-4ED9-94FB-F38E66E3C74C}"/>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2503051364"/>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showMasterSp="0" preserve="1" userDrawn="1">
  <p:cSld name="Title slide-wood">
    <p:bg>
      <p:bgPr>
        <a:solidFill>
          <a:srgbClr val="FFE7D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34FFBDAD-EBA9-4934-B0BE-55B6892BDFE3}"/>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2103937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3968761654"/>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showMasterSp="0" preserve="1" userDrawn="1">
  <p:cSld name="Title slide-slate">
    <p:bg>
      <p:bgPr>
        <a:solidFill>
          <a:srgbClr val="24374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5795FEB2-A6E1-46A4-87A1-E595F61F75B1}"/>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07170724"/>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2621"/>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F4E15BC6-9E3C-4D7C-95C3-FC5C3D554439}"/>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281835521"/>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20600"/>
          </a:xfrm>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1D7DACB7-2B7C-4558-9721-A3D7E89BCFF9}"/>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210121422"/>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799751"/>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rgbClr val="243746"/>
                </a:solidFill>
                <a:effectLst/>
                <a:uLnTx/>
                <a:uFillTx/>
                <a:latin typeface="+mj-lt"/>
                <a:ea typeface="+mn-ea"/>
                <a:cs typeface="Arial" charset="0"/>
              </a:rPr>
              <a:t>© Equinor ASA</a:t>
            </a:r>
            <a:endParaRPr kumimoji="0" lang="en-GB" sz="1000" b="0" i="0" u="none" strike="noStrike" kern="1200" cap="none" spc="0" normalizeH="0" baseline="0" noProof="0">
              <a:ln>
                <a:noFill/>
              </a:ln>
              <a:solidFill>
                <a:srgbClr val="243746"/>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243746"/>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a:ln>
                <a:noFill/>
              </a:ln>
              <a:solidFill>
                <a:srgbClr val="243746"/>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4988640"/>
            <a:ext cx="10801350" cy="409785"/>
          </a:xfrm>
        </p:spPr>
        <p:txBody>
          <a:bodyPr lIns="0" tIns="36000" rIns="0">
            <a:noAutofit/>
          </a:bodyPr>
          <a:lstStyle>
            <a:lvl1pPr marL="0" indent="0">
              <a:spcBef>
                <a:spcPts val="0"/>
              </a:spcBef>
              <a:spcAft>
                <a:spcPts val="0"/>
              </a:spcAft>
              <a:buNone/>
              <a:defRPr sz="1400">
                <a:solidFill>
                  <a:srgbClr val="243746"/>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5" y="4371233"/>
            <a:ext cx="10801349" cy="609337"/>
          </a:xfrm>
        </p:spPr>
        <p:txBody>
          <a:bodyPr lIns="0" tIns="0" rIns="0" bIns="36000" anchor="b"/>
          <a:lstStyle>
            <a:lvl1pPr>
              <a:defRPr sz="2000">
                <a:solidFill>
                  <a:srgbClr val="FF1243"/>
                </a:solidFill>
                <a:latin typeface="+mj-lt"/>
              </a:defRPr>
            </a:lvl1pPr>
          </a:lstStyle>
          <a:p>
            <a:r>
              <a:rPr lang="en-GB" noProof="0"/>
              <a:t>Click to add presentation title</a:t>
            </a:r>
          </a:p>
        </p:txBody>
      </p:sp>
      <p:graphicFrame>
        <p:nvGraphicFramePr>
          <p:cNvPr id="44" name="Table 17">
            <a:extLst>
              <a:ext uri="{FF2B5EF4-FFF2-40B4-BE49-F238E27FC236}">
                <a16:creationId xmlns:a16="http://schemas.microsoft.com/office/drawing/2014/main" id="{B1C126F3-60B7-4260-905E-E573A78D8CAD}"/>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2298397199"/>
      </p:ext>
    </p:extLst>
  </p:cSld>
  <p:clrMapOvr>
    <a:masterClrMapping/>
  </p:clrMapOvr>
  <p:extLst>
    <p:ext uri="{DCECCB84-F9BA-43D5-87BE-67443E8EF086}">
      <p15:sldGuideLst xmlns:p15="http://schemas.microsoft.com/office/powerpoint/2012/main"/>
    </p:ext>
  </p:extLst>
</p:sldLayout>
</file>

<file path=ppt/slideLayouts/slideLayout194.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rgbClr val="243746"/>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243746"/>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243746"/>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243746"/>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rgbClr val="243746"/>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rgbClr val="FF1243"/>
                </a:solidFill>
                <a:latin typeface="+mj-lt"/>
              </a:defRPr>
            </a:lvl1pPr>
          </a:lstStyle>
          <a:p>
            <a:r>
              <a:rPr lang="en-GB" noProof="0"/>
              <a:t>Click to add presentation title</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049282DD-8F6B-47AB-B6F5-8BA1ABE3F1EC}"/>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656598925"/>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showMasterSp="0" matchingName="Custom Layout">
  <p:cSld name="Custom Layout">
    <p:spTree>
      <p:nvGrpSpPr>
        <p:cNvPr id="1" name="Shape 16"/>
        <p:cNvGrpSpPr/>
        <p:nvPr/>
      </p:nvGrpSpPr>
      <p:grpSpPr>
        <a:xfrm>
          <a:off x="0" y="0"/>
          <a:ext cx="0" cy="0"/>
          <a:chOff x="0" y="0"/>
          <a:chExt cx="0" cy="0"/>
        </a:xfrm>
      </p:grpSpPr>
      <p:pic>
        <p:nvPicPr>
          <p:cNvPr id="17" name="Google Shape;17;p2"/>
          <p:cNvPicPr preferRelativeResize="0"/>
          <p:nvPr/>
        </p:nvPicPr>
        <p:blipFill rotWithShape="1">
          <a:blip r:embed="rId2">
            <a:alphaModFix/>
          </a:blip>
          <a:srcRect/>
          <a:stretch/>
        </p:blipFill>
        <p:spPr>
          <a:xfrm>
            <a:off x="7048501" y="10654"/>
            <a:ext cx="5143499" cy="6857999"/>
          </a:xfrm>
          <a:prstGeom prst="rect">
            <a:avLst/>
          </a:prstGeom>
          <a:noFill/>
          <a:ln>
            <a:noFill/>
          </a:ln>
        </p:spPr>
      </p:pic>
      <p:sp>
        <p:nvSpPr>
          <p:cNvPr id="18" name="Google Shape;18;p2"/>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chemeClr val="dk1"/>
              </a:solidFill>
              <a:latin typeface="Calibri"/>
              <a:ea typeface="Calibri"/>
              <a:cs typeface="Calibri"/>
              <a:sym typeface="Calibri"/>
            </a:endParaRPr>
          </a:p>
        </p:txBody>
      </p:sp>
      <p:sp>
        <p:nvSpPr>
          <p:cNvPr id="19" name="Google Shape;19;p2"/>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chemeClr val="lt1"/>
              </a:solidFill>
              <a:latin typeface="Calibri"/>
              <a:ea typeface="Calibri"/>
              <a:cs typeface="Calibri"/>
              <a:sym typeface="Calibri"/>
            </a:endParaRPr>
          </a:p>
        </p:txBody>
      </p:sp>
      <p:sp>
        <p:nvSpPr>
          <p:cNvPr id="20" name="Google Shape;20;p2"/>
          <p:cNvSpPr txBox="1">
            <a:spLocks noGrp="1"/>
          </p:cNvSpPr>
          <p:nvPr>
            <p:ph type="title"/>
          </p:nvPr>
        </p:nvSpPr>
        <p:spPr>
          <a:xfrm>
            <a:off x="262129" y="3690581"/>
            <a:ext cx="8619695"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2000"/>
              <a:buFont typeface="Arial"/>
              <a:buNone/>
              <a:defRPr sz="2667" i="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2"/>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solidFill>
                  <a:srgbClr val="8B999B"/>
                </a:solidFill>
              </a:defRPr>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22" name="Google Shape;22;p2"/>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23" name="Google Shape;23;p2"/>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2"/>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530179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196.xml><?xml version="1.0" encoding="utf-8"?>
<p:sldLayout xmlns:a="http://schemas.openxmlformats.org/drawingml/2006/main" xmlns:r="http://schemas.openxmlformats.org/officeDocument/2006/relationships" xmlns:p="http://schemas.openxmlformats.org/presentationml/2006/main" matchingName="14_Title, Content &amp; Quote">
  <p:cSld name="14_Title, Content &amp; Quote">
    <p:spTree>
      <p:nvGrpSpPr>
        <p:cNvPr id="1" name="Shape 25"/>
        <p:cNvGrpSpPr/>
        <p:nvPr/>
      </p:nvGrpSpPr>
      <p:grpSpPr>
        <a:xfrm>
          <a:off x="0" y="0"/>
          <a:ext cx="0" cy="0"/>
          <a:chOff x="0" y="0"/>
          <a:chExt cx="0" cy="0"/>
        </a:xfrm>
      </p:grpSpPr>
      <p:pic>
        <p:nvPicPr>
          <p:cNvPr id="26" name="Google Shape;26;p3" descr="OpenGroup_O_Purple.png"/>
          <p:cNvPicPr preferRelativeResize="0"/>
          <p:nvPr/>
        </p:nvPicPr>
        <p:blipFill rotWithShape="1">
          <a:blip r:embed="rId2">
            <a:alphaModFix amt="10000"/>
          </a:blip>
          <a:srcRect l="-155" t="-4689"/>
          <a:stretch/>
        </p:blipFill>
        <p:spPr>
          <a:xfrm>
            <a:off x="7187701" y="250357"/>
            <a:ext cx="5004300" cy="6607644"/>
          </a:xfrm>
          <a:prstGeom prst="rect">
            <a:avLst/>
          </a:prstGeom>
          <a:noFill/>
          <a:ln>
            <a:noFill/>
          </a:ln>
        </p:spPr>
      </p:pic>
      <p:sp>
        <p:nvSpPr>
          <p:cNvPr id="27" name="Google Shape;27;p3"/>
          <p:cNvSpPr txBox="1">
            <a:spLocks noGrp="1"/>
          </p:cNvSpPr>
          <p:nvPr>
            <p:ph type="title"/>
          </p:nvPr>
        </p:nvSpPr>
        <p:spPr>
          <a:xfrm>
            <a:off x="272373" y="274639"/>
            <a:ext cx="11583296" cy="11430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3"/>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29" name="Google Shape;29;p3"/>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0" name="Google Shape;30;p3"/>
          <p:cNvSpPr txBox="1">
            <a:spLocks noGrp="1"/>
          </p:cNvSpPr>
          <p:nvPr>
            <p:ph type="body" idx="1"/>
          </p:nvPr>
        </p:nvSpPr>
        <p:spPr>
          <a:xfrm>
            <a:off x="4330264" y="1702676"/>
            <a:ext cx="7252136" cy="4512819"/>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cxnSp>
        <p:nvCxnSpPr>
          <p:cNvPr id="31" name="Google Shape;31;p3"/>
          <p:cNvCxnSpPr/>
          <p:nvPr/>
        </p:nvCxnSpPr>
        <p:spPr>
          <a:xfrm>
            <a:off x="609601" y="2031136"/>
            <a:ext cx="1754737" cy="0"/>
          </a:xfrm>
          <a:prstGeom prst="straightConnector1">
            <a:avLst/>
          </a:prstGeom>
          <a:noFill/>
          <a:ln w="50800" cap="flat" cmpd="sng">
            <a:solidFill>
              <a:srgbClr val="00667E"/>
            </a:solidFill>
            <a:prstDash val="solid"/>
            <a:round/>
            <a:headEnd type="none" w="sm" len="sm"/>
            <a:tailEnd type="none" w="sm" len="sm"/>
          </a:ln>
        </p:spPr>
      </p:cxnSp>
      <p:sp>
        <p:nvSpPr>
          <p:cNvPr id="32" name="Google Shape;32;p3"/>
          <p:cNvSpPr txBox="1">
            <a:spLocks noGrp="1"/>
          </p:cNvSpPr>
          <p:nvPr>
            <p:ph type="body" idx="2"/>
          </p:nvPr>
        </p:nvSpPr>
        <p:spPr>
          <a:xfrm>
            <a:off x="609601" y="2320489"/>
            <a:ext cx="3215217" cy="2628900"/>
          </a:xfrm>
          <a:prstGeom prst="rect">
            <a:avLst/>
          </a:prstGeom>
          <a:noFill/>
          <a:ln w="12700" cap="flat" cmpd="sng">
            <a:solidFill>
              <a:schemeClr val="accent1"/>
            </a:solidFill>
            <a:prstDash val="solid"/>
            <a:round/>
            <a:headEnd type="none" w="sm" len="sm"/>
            <a:tailEnd type="none" w="sm" len="sm"/>
          </a:ln>
          <a:effectLst>
            <a:outerShdw blurRad="63500" sx="102000" sy="102000" algn="ctr" rotWithShape="0">
              <a:srgbClr val="00667F">
                <a:alpha val="69803"/>
              </a:srgbClr>
            </a:outerShdw>
          </a:effectLst>
        </p:spPr>
        <p:txBody>
          <a:bodyPr spcFirstLastPara="1" wrap="square" lIns="91425" tIns="45700" rIns="91425" bIns="45700" anchor="ctr" anchorCtr="0">
            <a:noAutofit/>
          </a:bodyPr>
          <a:lstStyle>
            <a:lvl1pPr marL="609585" lvl="0" indent="-304792" algn="l">
              <a:spcBef>
                <a:spcPts val="1600"/>
              </a:spcBef>
              <a:spcAft>
                <a:spcPts val="0"/>
              </a:spcAft>
              <a:buSzPts val="1600"/>
              <a:buNone/>
              <a:defRPr sz="2133">
                <a:solidFill>
                  <a:srgbClr val="00667F"/>
                </a:solidFill>
              </a:defRPr>
            </a:lvl1pPr>
            <a:lvl2pPr marL="1219170" lvl="1" indent="-304792" algn="l">
              <a:spcBef>
                <a:spcPts val="480"/>
              </a:spcBef>
              <a:spcAft>
                <a:spcPts val="0"/>
              </a:spcAft>
              <a:buSzPts val="1800"/>
              <a:buNone/>
              <a:defRPr/>
            </a:lvl2pPr>
            <a:lvl3pPr marL="1828754" lvl="2" indent="-304792" algn="l">
              <a:spcBef>
                <a:spcPts val="427"/>
              </a:spcBef>
              <a:spcAft>
                <a:spcPts val="0"/>
              </a:spcAft>
              <a:buSzPts val="1600"/>
              <a:buNone/>
              <a:defRPr/>
            </a:lvl3pPr>
            <a:lvl4pPr marL="2438339" lvl="3" indent="-304792" algn="l">
              <a:spcBef>
                <a:spcPts val="373"/>
              </a:spcBef>
              <a:spcAft>
                <a:spcPts val="0"/>
              </a:spcAft>
              <a:buSzPts val="1400"/>
              <a:buNone/>
              <a:defRPr/>
            </a:lvl4pPr>
            <a:lvl5pPr marL="3047924" lvl="4" indent="-304792" algn="l">
              <a:spcBef>
                <a:spcPts val="373"/>
              </a:spcBef>
              <a:spcAft>
                <a:spcPts val="0"/>
              </a:spcAft>
              <a:buSzPts val="1400"/>
              <a:buNone/>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1991069208"/>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matchingName="12_Title &amp; Dual Text with Header">
  <p:cSld name="12_Title &amp; Dual Text with Header">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40" name="Google Shape;40;p5"/>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5"/>
          <p:cNvSpPr txBox="1">
            <a:spLocks noGrp="1"/>
          </p:cNvSpPr>
          <p:nvPr>
            <p:ph type="body" idx="1"/>
          </p:nvPr>
        </p:nvSpPr>
        <p:spPr>
          <a:xfrm>
            <a:off x="609600" y="2102070"/>
            <a:ext cx="5199117" cy="4112463"/>
          </a:xfrm>
          <a:prstGeom prst="rect">
            <a:avLst/>
          </a:prstGeom>
          <a:noFill/>
          <a:ln>
            <a:noFill/>
          </a:ln>
        </p:spPr>
        <p:txBody>
          <a:bodyPr spcFirstLastPara="1" wrap="square" lIns="91425" tIns="45700" rIns="91425" bIns="45700" anchor="t" anchorCtr="0">
            <a:noAutofit/>
          </a:bodyPr>
          <a:lstStyle>
            <a:lvl1pPr marL="609585" lvl="0" indent="-440256" algn="l">
              <a:spcBef>
                <a:spcPts val="0"/>
              </a:spcBef>
              <a:spcAft>
                <a:spcPts val="0"/>
              </a:spcAft>
              <a:buSzPts val="1600"/>
              <a:buChar char="»"/>
              <a:defRPr sz="2133"/>
            </a:lvl1pPr>
            <a:lvl2pPr marL="1219170" lvl="1" indent="-423323" algn="l">
              <a:spcBef>
                <a:spcPts val="400"/>
              </a:spcBef>
              <a:spcAft>
                <a:spcPts val="0"/>
              </a:spcAft>
              <a:buSzPts val="1400"/>
              <a:buChar char="–"/>
              <a:defRPr sz="1867"/>
            </a:lvl2pPr>
            <a:lvl3pPr marL="1828754" lvl="2" indent="-406390" algn="l">
              <a:spcBef>
                <a:spcPts val="400"/>
              </a:spcBef>
              <a:spcAft>
                <a:spcPts val="0"/>
              </a:spcAft>
              <a:buSzPts val="1200"/>
              <a:buChar char="•"/>
              <a:defRPr sz="1600"/>
            </a:lvl3pPr>
            <a:lvl4pPr marL="2438339" lvl="3" indent="-397923" algn="l">
              <a:spcBef>
                <a:spcPts val="400"/>
              </a:spcBef>
              <a:spcAft>
                <a:spcPts val="0"/>
              </a:spcAft>
              <a:buSzPts val="1100"/>
              <a:buChar char="–"/>
              <a:defRPr sz="1467"/>
            </a:lvl4pPr>
            <a:lvl5pPr marL="3047924" lvl="4" indent="-397923" algn="l">
              <a:spcBef>
                <a:spcPts val="400"/>
              </a:spcBef>
              <a:spcAft>
                <a:spcPts val="0"/>
              </a:spcAft>
              <a:buSzPts val="1100"/>
              <a:buChar char="»"/>
              <a:defRPr sz="1467"/>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2" name="Google Shape;42;p5"/>
          <p:cNvSpPr txBox="1">
            <a:spLocks noGrp="1"/>
          </p:cNvSpPr>
          <p:nvPr>
            <p:ph type="body" idx="2"/>
          </p:nvPr>
        </p:nvSpPr>
        <p:spPr>
          <a:xfrm>
            <a:off x="6383283" y="2102070"/>
            <a:ext cx="5199117" cy="4112463"/>
          </a:xfrm>
          <a:prstGeom prst="rect">
            <a:avLst/>
          </a:prstGeom>
          <a:noFill/>
          <a:ln>
            <a:noFill/>
          </a:ln>
        </p:spPr>
        <p:txBody>
          <a:bodyPr spcFirstLastPara="1" wrap="square" lIns="91425" tIns="45700" rIns="91425" bIns="45700" anchor="t" anchorCtr="0">
            <a:noAutofit/>
          </a:bodyPr>
          <a:lstStyle>
            <a:lvl1pPr marL="609585" lvl="0" indent="-440256" algn="l">
              <a:spcBef>
                <a:spcPts val="0"/>
              </a:spcBef>
              <a:spcAft>
                <a:spcPts val="0"/>
              </a:spcAft>
              <a:buSzPts val="1600"/>
              <a:buChar char="»"/>
              <a:defRPr sz="2133"/>
            </a:lvl1pPr>
            <a:lvl2pPr marL="1219170" lvl="1" indent="-423323" algn="l">
              <a:spcBef>
                <a:spcPts val="400"/>
              </a:spcBef>
              <a:spcAft>
                <a:spcPts val="0"/>
              </a:spcAft>
              <a:buSzPts val="1400"/>
              <a:buChar char="–"/>
              <a:defRPr sz="1867"/>
            </a:lvl2pPr>
            <a:lvl3pPr marL="1828754" lvl="2" indent="-406390" algn="l">
              <a:spcBef>
                <a:spcPts val="400"/>
              </a:spcBef>
              <a:spcAft>
                <a:spcPts val="0"/>
              </a:spcAft>
              <a:buSzPts val="1200"/>
              <a:buChar char="•"/>
              <a:defRPr sz="1600"/>
            </a:lvl3pPr>
            <a:lvl4pPr marL="2438339" lvl="3" indent="-397923" algn="l">
              <a:spcBef>
                <a:spcPts val="400"/>
              </a:spcBef>
              <a:spcAft>
                <a:spcPts val="0"/>
              </a:spcAft>
              <a:buSzPts val="1100"/>
              <a:buChar char="–"/>
              <a:defRPr sz="1467"/>
            </a:lvl4pPr>
            <a:lvl5pPr marL="3047924" lvl="4" indent="-397923" algn="l">
              <a:spcBef>
                <a:spcPts val="400"/>
              </a:spcBef>
              <a:spcAft>
                <a:spcPts val="0"/>
              </a:spcAft>
              <a:buSzPts val="1100"/>
              <a:buChar char="»"/>
              <a:defRPr sz="1467"/>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3" name="Google Shape;43;p5"/>
          <p:cNvSpPr txBox="1">
            <a:spLocks noGrp="1"/>
          </p:cNvSpPr>
          <p:nvPr>
            <p:ph type="body" idx="3"/>
          </p:nvPr>
        </p:nvSpPr>
        <p:spPr>
          <a:xfrm>
            <a:off x="609600" y="1475304"/>
            <a:ext cx="5199117" cy="416865"/>
          </a:xfrm>
          <a:prstGeom prst="rect">
            <a:avLst/>
          </a:prstGeom>
          <a:noFill/>
          <a:ln>
            <a:noFill/>
          </a:ln>
        </p:spPr>
        <p:txBody>
          <a:bodyPr spcFirstLastPara="1" wrap="square" lIns="91425" tIns="45700" rIns="91425" bIns="45700" anchor="ctr" anchorCtr="0">
            <a:noAutofit/>
          </a:bodyPr>
          <a:lstStyle>
            <a:lvl1pPr marL="609585" lvl="0" indent="-304792" algn="l">
              <a:spcBef>
                <a:spcPts val="1600"/>
              </a:spcBef>
              <a:spcAft>
                <a:spcPts val="0"/>
              </a:spcAft>
              <a:buSzPts val="2000"/>
              <a:buNone/>
              <a:defRPr b="1">
                <a:solidFill>
                  <a:srgbClr val="00667F"/>
                </a:solidFill>
              </a:defRPr>
            </a:lvl1pPr>
            <a:lvl2pPr marL="1219170" lvl="1" indent="-304792" algn="l">
              <a:spcBef>
                <a:spcPts val="480"/>
              </a:spcBef>
              <a:spcAft>
                <a:spcPts val="0"/>
              </a:spcAft>
              <a:buSzPts val="1800"/>
              <a:buNone/>
              <a:defRPr/>
            </a:lvl2pPr>
            <a:lvl3pPr marL="1828754" lvl="2" indent="-304792" algn="l">
              <a:spcBef>
                <a:spcPts val="427"/>
              </a:spcBef>
              <a:spcAft>
                <a:spcPts val="0"/>
              </a:spcAft>
              <a:buSzPts val="1600"/>
              <a:buNone/>
              <a:defRPr/>
            </a:lvl3pPr>
            <a:lvl4pPr marL="2438339" lvl="3" indent="-304792" algn="l">
              <a:spcBef>
                <a:spcPts val="373"/>
              </a:spcBef>
              <a:spcAft>
                <a:spcPts val="0"/>
              </a:spcAft>
              <a:buSzPts val="1400"/>
              <a:buNone/>
              <a:defRPr/>
            </a:lvl4pPr>
            <a:lvl5pPr marL="3047924" lvl="4" indent="-304792" algn="l">
              <a:spcBef>
                <a:spcPts val="373"/>
              </a:spcBef>
              <a:spcAft>
                <a:spcPts val="0"/>
              </a:spcAft>
              <a:buSzPts val="1400"/>
              <a:buNone/>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4" name="Google Shape;44;p5"/>
          <p:cNvSpPr txBox="1">
            <a:spLocks noGrp="1"/>
          </p:cNvSpPr>
          <p:nvPr>
            <p:ph type="body" idx="4"/>
          </p:nvPr>
        </p:nvSpPr>
        <p:spPr>
          <a:xfrm>
            <a:off x="6383283" y="1475303"/>
            <a:ext cx="5199117" cy="416867"/>
          </a:xfrm>
          <a:prstGeom prst="rect">
            <a:avLst/>
          </a:prstGeom>
          <a:noFill/>
          <a:ln>
            <a:noFill/>
          </a:ln>
        </p:spPr>
        <p:txBody>
          <a:bodyPr spcFirstLastPara="1" wrap="square" lIns="91425" tIns="45700" rIns="91425" bIns="45700" anchor="ctr" anchorCtr="0">
            <a:noAutofit/>
          </a:bodyPr>
          <a:lstStyle>
            <a:lvl1pPr marL="609585" lvl="0" indent="-304792" algn="l">
              <a:spcBef>
                <a:spcPts val="1600"/>
              </a:spcBef>
              <a:spcAft>
                <a:spcPts val="0"/>
              </a:spcAft>
              <a:buSzPts val="2000"/>
              <a:buNone/>
              <a:defRPr b="1">
                <a:solidFill>
                  <a:srgbClr val="00667F"/>
                </a:solidFill>
              </a:defRPr>
            </a:lvl1pPr>
            <a:lvl2pPr marL="1219170" lvl="1" indent="-304792" algn="l">
              <a:spcBef>
                <a:spcPts val="480"/>
              </a:spcBef>
              <a:spcAft>
                <a:spcPts val="0"/>
              </a:spcAft>
              <a:buSzPts val="1800"/>
              <a:buNone/>
              <a:defRPr/>
            </a:lvl2pPr>
            <a:lvl3pPr marL="1828754" lvl="2" indent="-304792" algn="l">
              <a:spcBef>
                <a:spcPts val="427"/>
              </a:spcBef>
              <a:spcAft>
                <a:spcPts val="0"/>
              </a:spcAft>
              <a:buSzPts val="1600"/>
              <a:buNone/>
              <a:defRPr/>
            </a:lvl3pPr>
            <a:lvl4pPr marL="2438339" lvl="3" indent="-304792" algn="l">
              <a:spcBef>
                <a:spcPts val="373"/>
              </a:spcBef>
              <a:spcAft>
                <a:spcPts val="0"/>
              </a:spcAft>
              <a:buSzPts val="1400"/>
              <a:buNone/>
              <a:defRPr/>
            </a:lvl4pPr>
            <a:lvl5pPr marL="3047924" lvl="4" indent="-304792" algn="l">
              <a:spcBef>
                <a:spcPts val="373"/>
              </a:spcBef>
              <a:spcAft>
                <a:spcPts val="0"/>
              </a:spcAft>
              <a:buSzPts val="1400"/>
              <a:buNone/>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2881168200"/>
      </p:ext>
    </p:extLst>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showMasterSp="0" matchingName="2_Custom Layout">
  <p:cSld name="2_Custom Layout">
    <p:spTree>
      <p:nvGrpSpPr>
        <p:cNvPr id="1" name="Shape 62"/>
        <p:cNvGrpSpPr/>
        <p:nvPr/>
      </p:nvGrpSpPr>
      <p:grpSpPr>
        <a:xfrm>
          <a:off x="0" y="0"/>
          <a:ext cx="0" cy="0"/>
          <a:chOff x="0" y="0"/>
          <a:chExt cx="0" cy="0"/>
        </a:xfrm>
      </p:grpSpPr>
      <p:pic>
        <p:nvPicPr>
          <p:cNvPr id="63" name="Google Shape;63;p9"/>
          <p:cNvPicPr preferRelativeResize="0"/>
          <p:nvPr/>
        </p:nvPicPr>
        <p:blipFill rotWithShape="1">
          <a:blip r:embed="rId2">
            <a:alphaModFix/>
          </a:blip>
          <a:srcRect/>
          <a:stretch/>
        </p:blipFill>
        <p:spPr>
          <a:xfrm>
            <a:off x="6761018" y="1"/>
            <a:ext cx="5455812" cy="6868652"/>
          </a:xfrm>
          <a:prstGeom prst="rect">
            <a:avLst/>
          </a:prstGeom>
          <a:noFill/>
          <a:ln>
            <a:noFill/>
          </a:ln>
        </p:spPr>
      </p:pic>
      <p:sp>
        <p:nvSpPr>
          <p:cNvPr id="64" name="Google Shape;64;p9"/>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dk1"/>
              </a:solidFill>
              <a:latin typeface="Calibri"/>
              <a:ea typeface="Calibri"/>
              <a:cs typeface="Calibri"/>
              <a:sym typeface="Calibri"/>
            </a:endParaRPr>
          </a:p>
        </p:txBody>
      </p:sp>
      <p:sp>
        <p:nvSpPr>
          <p:cNvPr id="65" name="Google Shape;65;p9"/>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Calibri"/>
              <a:ea typeface="Calibri"/>
              <a:cs typeface="Calibri"/>
              <a:sym typeface="Calibri"/>
            </a:endParaRPr>
          </a:p>
        </p:txBody>
      </p:sp>
      <p:sp>
        <p:nvSpPr>
          <p:cNvPr id="66" name="Google Shape;66;p9"/>
          <p:cNvSpPr txBox="1">
            <a:spLocks noGrp="1"/>
          </p:cNvSpPr>
          <p:nvPr>
            <p:ph type="title"/>
          </p:nvPr>
        </p:nvSpPr>
        <p:spPr>
          <a:xfrm>
            <a:off x="262163" y="3691751"/>
            <a:ext cx="922008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667F"/>
              </a:buClr>
              <a:buSzPts val="2000"/>
              <a:buFont typeface="Arial"/>
              <a:buNone/>
              <a:defRPr sz="2667" i="1">
                <a:solidFill>
                  <a:srgbClr val="00667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9"/>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68" name="Google Shape;68;p9"/>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69" name="Google Shape;69;p9"/>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9"/>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118586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199.xml><?xml version="1.0" encoding="utf-8"?>
<p:sldLayout xmlns:a="http://schemas.openxmlformats.org/drawingml/2006/main" xmlns:r="http://schemas.openxmlformats.org/officeDocument/2006/relationships" xmlns:p="http://schemas.openxmlformats.org/presentationml/2006/main" showMasterSp="0" matchingName="3_Custom Layout">
  <p:cSld name="3_Custom Layout">
    <p:spTree>
      <p:nvGrpSpPr>
        <p:cNvPr id="1" name="Shape 71"/>
        <p:cNvGrpSpPr/>
        <p:nvPr/>
      </p:nvGrpSpPr>
      <p:grpSpPr>
        <a:xfrm>
          <a:off x="0" y="0"/>
          <a:ext cx="0" cy="0"/>
          <a:chOff x="0" y="0"/>
          <a:chExt cx="0" cy="0"/>
        </a:xfrm>
      </p:grpSpPr>
      <p:pic>
        <p:nvPicPr>
          <p:cNvPr id="72" name="Google Shape;72;p10"/>
          <p:cNvPicPr preferRelativeResize="0"/>
          <p:nvPr/>
        </p:nvPicPr>
        <p:blipFill rotWithShape="1">
          <a:blip r:embed="rId2">
            <a:alphaModFix/>
          </a:blip>
          <a:srcRect/>
          <a:stretch/>
        </p:blipFill>
        <p:spPr>
          <a:xfrm>
            <a:off x="6727768" y="-1"/>
            <a:ext cx="5464233" cy="6868652"/>
          </a:xfrm>
          <a:prstGeom prst="rect">
            <a:avLst/>
          </a:prstGeom>
          <a:noFill/>
          <a:ln>
            <a:noFill/>
          </a:ln>
        </p:spPr>
      </p:pic>
      <p:sp>
        <p:nvSpPr>
          <p:cNvPr id="73" name="Google Shape;73;p10"/>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dk1"/>
              </a:solidFill>
              <a:latin typeface="Calibri"/>
              <a:ea typeface="Calibri"/>
              <a:cs typeface="Calibri"/>
              <a:sym typeface="Calibri"/>
            </a:endParaRPr>
          </a:p>
        </p:txBody>
      </p:sp>
      <p:sp>
        <p:nvSpPr>
          <p:cNvPr id="74" name="Google Shape;74;p10"/>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Calibri"/>
              <a:ea typeface="Calibri"/>
              <a:cs typeface="Calibri"/>
              <a:sym typeface="Calibri"/>
            </a:endParaRPr>
          </a:p>
        </p:txBody>
      </p:sp>
      <p:sp>
        <p:nvSpPr>
          <p:cNvPr id="75" name="Google Shape;75;p10"/>
          <p:cNvSpPr txBox="1">
            <a:spLocks noGrp="1"/>
          </p:cNvSpPr>
          <p:nvPr>
            <p:ph type="title"/>
          </p:nvPr>
        </p:nvSpPr>
        <p:spPr>
          <a:xfrm>
            <a:off x="262163" y="3691751"/>
            <a:ext cx="922008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667F"/>
              </a:buClr>
              <a:buSzPts val="2000"/>
              <a:buFont typeface="Arial"/>
              <a:buNone/>
              <a:defRPr sz="2667" i="1">
                <a:solidFill>
                  <a:srgbClr val="00667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0"/>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77" name="Google Shape;77;p10"/>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78" name="Google Shape;78;p10"/>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0"/>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280188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D764DD3D-3F87-4AE7-B1C3-9B01BEB273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5" name="Group 15">
            <a:extLst>
              <a:ext uri="{FF2B5EF4-FFF2-40B4-BE49-F238E27FC236}">
                <a16:creationId xmlns:a16="http://schemas.microsoft.com/office/drawing/2014/main" id="{39377836-27A1-4D49-A03B-79F3FD3CEB36}"/>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16E62179-EDD0-4A73-A79A-63086544D1D9}"/>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BF4CA030-25E3-4D43-9BD6-52873EEC674D}"/>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F10DFE2A-46A1-47B0-B0CD-9DD61F5E9076}"/>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DF1CEDD6-DBEB-4C60-86EA-55BEA5ADC63B}"/>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FC727C03-3E35-43D3-A54F-8101D508B19E}"/>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7219E6F4-4385-415D-87B9-54DC38686701}"/>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7894CBC8-A88B-400C-A1C6-788177F568C1}"/>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A62BA147-F51D-424B-B5B8-80BF080B9CD0}"/>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253BD315-8766-4444-BD94-29171B8626F8}"/>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2E79CE30-19A5-4643-A6EE-847823B8F496}"/>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CCDF52CE-ED97-429B-8734-B93C971111DD}"/>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2DB186CE-DCED-4FFF-B2C5-18C2E0D770D7}"/>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4618763A-A345-4FF5-B72B-B016C5289E26}"/>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56907763-A673-4924-9615-DFA9183F02D2}"/>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FB1B958F-864C-4B6E-AF5A-27394D477C78}"/>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8EB325C5-19DD-403D-8B9E-A3B28EFF1118}"/>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46EBA17B-A4DE-43EC-8749-153AACC76E23}"/>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E3EDE144-73EB-409F-913D-92F8A5D6C2DB}"/>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2BF09AD7-98AB-48A4-ACED-00DDE4D0D3A9}"/>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9CBEF0FA-AF39-479E-9734-658145706CD1}"/>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D24D0EDB-179F-4D7E-8CF5-120EC058C403}"/>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8E23D3BA-5C12-4404-BC89-7B4DD31936CF}"/>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E3F5380E-EB1B-4903-BE98-8C7032DF37FA}"/>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A815EBF4-9D45-487F-8004-E039B1C1575A}"/>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193D663C-5464-4227-94AC-5DEC370C34BB}"/>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77267C83-22AF-436F-9C09-D508100515C9}"/>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87255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losing credit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US" sz="1000" b="0" i="0" u="none" strike="noStrike" kern="1200" cap="none" spc="0" normalizeH="0" baseline="0" noProof="0">
                <a:ln>
                  <a:noFill/>
                </a:ln>
                <a:solidFill>
                  <a:schemeClr val="accent1"/>
                </a:solidFill>
                <a:effectLst/>
                <a:uLnTx/>
                <a:uFillTx/>
                <a:latin typeface="+mj-lt"/>
                <a:ea typeface="+mn-ea"/>
                <a:cs typeface="Arial" charset="0"/>
              </a:rPr>
              <a:t>© </a:t>
            </a:r>
            <a:r>
              <a:rPr kumimoji="0" lang="en-US" sz="1000" b="0" i="0" u="none" strike="noStrike" kern="1200" cap="none" spc="0" normalizeH="0" baseline="0" noProof="0" err="1">
                <a:ln>
                  <a:noFill/>
                </a:ln>
                <a:solidFill>
                  <a:schemeClr val="accent1"/>
                </a:solidFill>
                <a:effectLst/>
                <a:uLnTx/>
                <a:uFillTx/>
                <a:latin typeface="+mj-lt"/>
                <a:ea typeface="+mn-ea"/>
                <a:cs typeface="Arial" charset="0"/>
              </a:rPr>
              <a:t>Equinor</a:t>
            </a:r>
            <a:r>
              <a:rPr kumimoji="0" lang="en-US" sz="1000" b="0" i="0" u="none" strike="noStrike" kern="1200" cap="none" spc="0" normalizeH="0" baseline="0" noProof="0">
                <a:ln>
                  <a:noFill/>
                </a:ln>
                <a:solidFill>
                  <a:schemeClr val="accent1"/>
                </a:solidFill>
                <a:effectLst/>
                <a:uLnTx/>
                <a:uFillTx/>
                <a:latin typeface="+mj-lt"/>
                <a:ea typeface="+mn-ea"/>
                <a:cs typeface="Arial" charset="0"/>
              </a:rPr>
              <a:t>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Copyright to all material including, but not limited to, written material, photographs, drawings, images, tables and data remains the property of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All rights reserved. Any other use, reproduction, translation, adaption, arrangement, alteration, distribution or storage of this presentation, in whole or in part, without the prior written permission of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is prohibited. The information contained in this presentation may not be accurate, up to date or applicable to the circumstances of any particular case, despite our efforts.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cannot accept any liability for any inaccuracies or omissions.</a:t>
            </a:r>
            <a:endParaRPr kumimoji="0" lang="en-US" sz="600" b="0" i="0" u="none" strike="noStrike" kern="1200" cap="none" spc="0" normalizeH="0" baseline="0" noProof="0">
              <a:ln>
                <a:noFill/>
              </a:ln>
              <a:solidFill>
                <a:srgbClr val="333333"/>
              </a:solidFill>
              <a:effectLst/>
              <a:uLnTx/>
              <a:uFillTx/>
              <a:latin typeface="Equinor Beta Light" panose="00000400000000000000" pitchFamily="50"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2"/>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US"/>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1"/>
                </a:solidFill>
                <a:latin typeface="+mj-lt"/>
              </a:defRPr>
            </a:lvl1pPr>
          </a:lstStyle>
          <a:p>
            <a:r>
              <a:rPr lang="en-US"/>
              <a:t>Click to add presentation title</a:t>
            </a:r>
            <a:endParaRPr lang="en-GB"/>
          </a:p>
        </p:txBody>
      </p:sp>
      <p:pic>
        <p:nvPicPr>
          <p:cNvPr id="7" name="Logo_RW_01">
            <a:hlinkClick r:id="" action="ppaction://media"/>
            <a:extLst>
              <a:ext uri="{FF2B5EF4-FFF2-40B4-BE49-F238E27FC236}">
                <a16:creationId xmlns:a16="http://schemas.microsoft.com/office/drawing/2014/main" id="{16459ECC-A6AD-4912-823A-BED9DF1D4547}"/>
              </a:ext>
            </a:extLst>
          </p:cNvPr>
          <p:cNvPicPr>
            <a:picLocks noChangeAspect="1"/>
          </p:cNvPicPr>
          <p:nvPr userDrawn="1">
            <a:videoFile r:link="rId2"/>
            <p:extLst>
              <p:ext uri="{DAA4B4D4-6D71-4841-9C94-3DE7FCFB9230}">
                <p14:media xmlns:p14="http://schemas.microsoft.com/office/powerpoint/2010/main" r:embed="rId1"/>
              </p:ext>
            </p:extLst>
          </p:nvPr>
        </p:nvPicPr>
        <p:blipFill rotWithShape="1">
          <a:blip r:embed="rId4"/>
          <a:srcRect l="-1" t="2651" r="19233" b="-1765"/>
          <a:stretch/>
        </p:blipFill>
        <p:spPr>
          <a:xfrm>
            <a:off x="8183244" y="19049"/>
            <a:ext cx="3974126" cy="2743201"/>
          </a:xfrm>
          <a:prstGeom prst="rect">
            <a:avLst/>
          </a:prstGeom>
        </p:spPr>
      </p:pic>
      <p:grpSp>
        <p:nvGrpSpPr>
          <p:cNvPr id="8" name="Group 15">
            <a:extLst>
              <a:ext uri="{FF2B5EF4-FFF2-40B4-BE49-F238E27FC236}">
                <a16:creationId xmlns:a16="http://schemas.microsoft.com/office/drawing/2014/main" id="{0F466226-9F05-4584-93FD-B883A3935863}"/>
              </a:ext>
            </a:extLst>
          </p:cNvPr>
          <p:cNvGrpSpPr/>
          <p:nvPr userDrawn="1"/>
        </p:nvGrpSpPr>
        <p:grpSpPr>
          <a:xfrm>
            <a:off x="12302034" y="1"/>
            <a:ext cx="155539" cy="4038600"/>
            <a:chOff x="12302034" y="0"/>
            <a:chExt cx="201733" cy="5238043"/>
          </a:xfrm>
        </p:grpSpPr>
        <p:grpSp>
          <p:nvGrpSpPr>
            <p:cNvPr id="9" name="Group 12">
              <a:extLst>
                <a:ext uri="{FF2B5EF4-FFF2-40B4-BE49-F238E27FC236}">
                  <a16:creationId xmlns:a16="http://schemas.microsoft.com/office/drawing/2014/main" id="{5076ED82-B030-4885-ACE1-764ABE01CF42}"/>
                </a:ext>
              </a:extLst>
            </p:cNvPr>
            <p:cNvGrpSpPr/>
            <p:nvPr userDrawn="1"/>
          </p:nvGrpSpPr>
          <p:grpSpPr>
            <a:xfrm>
              <a:off x="12302034" y="4577510"/>
              <a:ext cx="201733" cy="660533"/>
              <a:chOff x="12270137" y="3967908"/>
              <a:chExt cx="223553" cy="660533"/>
            </a:xfrm>
          </p:grpSpPr>
          <p:sp>
            <p:nvSpPr>
              <p:cNvPr id="34" name="Rectangle 156">
                <a:extLst>
                  <a:ext uri="{FF2B5EF4-FFF2-40B4-BE49-F238E27FC236}">
                    <a16:creationId xmlns:a16="http://schemas.microsoft.com/office/drawing/2014/main" id="{1D97FDA6-B043-451F-8D36-D4F1E2F6EE19}"/>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157">
                <a:extLst>
                  <a:ext uri="{FF2B5EF4-FFF2-40B4-BE49-F238E27FC236}">
                    <a16:creationId xmlns:a16="http://schemas.microsoft.com/office/drawing/2014/main" id="{928055AE-A156-42D3-9596-214565B58823}"/>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158">
                <a:extLst>
                  <a:ext uri="{FF2B5EF4-FFF2-40B4-BE49-F238E27FC236}">
                    <a16:creationId xmlns:a16="http://schemas.microsoft.com/office/drawing/2014/main" id="{3B2F63AF-614E-42AD-BBAC-6FED000D903B}"/>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11">
              <a:extLst>
                <a:ext uri="{FF2B5EF4-FFF2-40B4-BE49-F238E27FC236}">
                  <a16:creationId xmlns:a16="http://schemas.microsoft.com/office/drawing/2014/main" id="{E624FE47-BFF9-46CD-9638-2C10C91B2856}"/>
                </a:ext>
              </a:extLst>
            </p:cNvPr>
            <p:cNvGrpSpPr/>
            <p:nvPr userDrawn="1"/>
          </p:nvGrpSpPr>
          <p:grpSpPr>
            <a:xfrm>
              <a:off x="12302034" y="3317287"/>
              <a:ext cx="201733" cy="1125185"/>
              <a:chOff x="12270137" y="2809458"/>
              <a:chExt cx="223553" cy="1125185"/>
            </a:xfrm>
          </p:grpSpPr>
          <p:sp>
            <p:nvSpPr>
              <p:cNvPr id="29" name="Rectangle 173">
                <a:extLst>
                  <a:ext uri="{FF2B5EF4-FFF2-40B4-BE49-F238E27FC236}">
                    <a16:creationId xmlns:a16="http://schemas.microsoft.com/office/drawing/2014/main" id="{73D94B31-AF43-40E3-8C86-B4A29CA3988F}"/>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4">
                <a:extLst>
                  <a:ext uri="{FF2B5EF4-FFF2-40B4-BE49-F238E27FC236}">
                    <a16:creationId xmlns:a16="http://schemas.microsoft.com/office/drawing/2014/main" id="{99044CCD-F181-4D53-8B7A-8070617ADB20}"/>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5">
                <a:extLst>
                  <a:ext uri="{FF2B5EF4-FFF2-40B4-BE49-F238E27FC236}">
                    <a16:creationId xmlns:a16="http://schemas.microsoft.com/office/drawing/2014/main" id="{E33AFCB3-8D1B-4B52-8A17-0926B158885E}"/>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76">
                <a:extLst>
                  <a:ext uri="{FF2B5EF4-FFF2-40B4-BE49-F238E27FC236}">
                    <a16:creationId xmlns:a16="http://schemas.microsoft.com/office/drawing/2014/main" id="{667EB397-B814-4D14-B25E-F6B7FDCAF884}"/>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77">
                <a:extLst>
                  <a:ext uri="{FF2B5EF4-FFF2-40B4-BE49-F238E27FC236}">
                    <a16:creationId xmlns:a16="http://schemas.microsoft.com/office/drawing/2014/main" id="{34971430-24CF-4CC9-BB26-6ED8AC938923}"/>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0">
              <a:extLst>
                <a:ext uri="{FF2B5EF4-FFF2-40B4-BE49-F238E27FC236}">
                  <a16:creationId xmlns:a16="http://schemas.microsoft.com/office/drawing/2014/main" id="{82C61963-E5DD-4AE1-BD93-A3BE6EB8765C}"/>
                </a:ext>
              </a:extLst>
            </p:cNvPr>
            <p:cNvGrpSpPr/>
            <p:nvPr userDrawn="1"/>
          </p:nvGrpSpPr>
          <p:grpSpPr>
            <a:xfrm>
              <a:off x="12302034" y="2057064"/>
              <a:ext cx="201733" cy="1125185"/>
              <a:chOff x="12270137" y="1651008"/>
              <a:chExt cx="223553" cy="1125185"/>
            </a:xfrm>
          </p:grpSpPr>
          <p:sp>
            <p:nvSpPr>
              <p:cNvPr id="24" name="Rectangle 183">
                <a:extLst>
                  <a:ext uri="{FF2B5EF4-FFF2-40B4-BE49-F238E27FC236}">
                    <a16:creationId xmlns:a16="http://schemas.microsoft.com/office/drawing/2014/main" id="{90CE9729-18A8-4731-91A3-6CDE07FA6ED2}"/>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4">
                <a:extLst>
                  <a:ext uri="{FF2B5EF4-FFF2-40B4-BE49-F238E27FC236}">
                    <a16:creationId xmlns:a16="http://schemas.microsoft.com/office/drawing/2014/main" id="{C01C5702-39D4-4B7C-9CBF-1E6AAFD6AAE2}"/>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5">
                <a:extLst>
                  <a:ext uri="{FF2B5EF4-FFF2-40B4-BE49-F238E27FC236}">
                    <a16:creationId xmlns:a16="http://schemas.microsoft.com/office/drawing/2014/main" id="{D0E77939-05E9-4932-AB0B-106A7AB815EA}"/>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86">
                <a:extLst>
                  <a:ext uri="{FF2B5EF4-FFF2-40B4-BE49-F238E27FC236}">
                    <a16:creationId xmlns:a16="http://schemas.microsoft.com/office/drawing/2014/main" id="{E5206ECC-C11D-456F-BCB8-BA00DA1F892A}"/>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87">
                <a:extLst>
                  <a:ext uri="{FF2B5EF4-FFF2-40B4-BE49-F238E27FC236}">
                    <a16:creationId xmlns:a16="http://schemas.microsoft.com/office/drawing/2014/main" id="{B445DF7A-2058-42FA-B80F-82CC7C93C10F}"/>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 name="Group 9">
              <a:extLst>
                <a:ext uri="{FF2B5EF4-FFF2-40B4-BE49-F238E27FC236}">
                  <a16:creationId xmlns:a16="http://schemas.microsoft.com/office/drawing/2014/main" id="{D2F74E3A-C1E8-4C8E-A872-DF6400FCD1E1}"/>
                </a:ext>
              </a:extLst>
            </p:cNvPr>
            <p:cNvGrpSpPr/>
            <p:nvPr userDrawn="1"/>
          </p:nvGrpSpPr>
          <p:grpSpPr>
            <a:xfrm>
              <a:off x="12302034" y="796842"/>
              <a:ext cx="201733" cy="1125185"/>
              <a:chOff x="12270137" y="492558"/>
              <a:chExt cx="223553" cy="1125185"/>
            </a:xfrm>
          </p:grpSpPr>
          <p:sp>
            <p:nvSpPr>
              <p:cNvPr id="19" name="Rectangle 188">
                <a:extLst>
                  <a:ext uri="{FF2B5EF4-FFF2-40B4-BE49-F238E27FC236}">
                    <a16:creationId xmlns:a16="http://schemas.microsoft.com/office/drawing/2014/main" id="{A8A4E43A-127E-4AA7-B132-ACB895DFBFB2}"/>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89">
                <a:extLst>
                  <a:ext uri="{FF2B5EF4-FFF2-40B4-BE49-F238E27FC236}">
                    <a16:creationId xmlns:a16="http://schemas.microsoft.com/office/drawing/2014/main" id="{4BD8DA4F-3682-4799-A662-CE3B500D2242}"/>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0">
                <a:extLst>
                  <a:ext uri="{FF2B5EF4-FFF2-40B4-BE49-F238E27FC236}">
                    <a16:creationId xmlns:a16="http://schemas.microsoft.com/office/drawing/2014/main" id="{582F44AD-E6EB-4234-8184-753026C3A47F}"/>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91">
                <a:extLst>
                  <a:ext uri="{FF2B5EF4-FFF2-40B4-BE49-F238E27FC236}">
                    <a16:creationId xmlns:a16="http://schemas.microsoft.com/office/drawing/2014/main" id="{F0A89595-CE6B-4342-B5DB-D438B2FBA4B7}"/>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92">
                <a:extLst>
                  <a:ext uri="{FF2B5EF4-FFF2-40B4-BE49-F238E27FC236}">
                    <a16:creationId xmlns:a16="http://schemas.microsoft.com/office/drawing/2014/main" id="{9EEDC27C-B9E3-44C4-A970-0759B687E2F3}"/>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 name="Group 13">
              <a:extLst>
                <a:ext uri="{FF2B5EF4-FFF2-40B4-BE49-F238E27FC236}">
                  <a16:creationId xmlns:a16="http://schemas.microsoft.com/office/drawing/2014/main" id="{EEA32127-E227-4284-B99B-060C4D1FAE00}"/>
                </a:ext>
              </a:extLst>
            </p:cNvPr>
            <p:cNvGrpSpPr/>
            <p:nvPr userDrawn="1"/>
          </p:nvGrpSpPr>
          <p:grpSpPr>
            <a:xfrm>
              <a:off x="12302034" y="0"/>
              <a:ext cx="201733" cy="661805"/>
              <a:chOff x="12270137" y="-434202"/>
              <a:chExt cx="223553" cy="661805"/>
            </a:xfrm>
          </p:grpSpPr>
          <p:sp>
            <p:nvSpPr>
              <p:cNvPr id="16" name="Rectangle 200">
                <a:extLst>
                  <a:ext uri="{FF2B5EF4-FFF2-40B4-BE49-F238E27FC236}">
                    <a16:creationId xmlns:a16="http://schemas.microsoft.com/office/drawing/2014/main" id="{299EAC0C-4A47-434B-BEA8-1E19CF386106}"/>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31">
                <a:extLst>
                  <a:ext uri="{FF2B5EF4-FFF2-40B4-BE49-F238E27FC236}">
                    <a16:creationId xmlns:a16="http://schemas.microsoft.com/office/drawing/2014/main" id="{82EDFEE2-CAD8-459D-95FF-8E177E3F5AEE}"/>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33">
                <a:extLst>
                  <a:ext uri="{FF2B5EF4-FFF2-40B4-BE49-F238E27FC236}">
                    <a16:creationId xmlns:a16="http://schemas.microsoft.com/office/drawing/2014/main" id="{BABF36C7-EE2E-405B-BC31-0B3055D48E0E}"/>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Tree>
    <p:extLst>
      <p:ext uri="{BB962C8B-B14F-4D97-AF65-F5344CB8AC3E}">
        <p14:creationId xmlns:p14="http://schemas.microsoft.com/office/powerpoint/2010/main" val="463161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4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Layout>
</file>

<file path=ppt/slideLayouts/slideLayout200.xml><?xml version="1.0" encoding="utf-8"?>
<p:sldLayout xmlns:a="http://schemas.openxmlformats.org/drawingml/2006/main" xmlns:r="http://schemas.openxmlformats.org/officeDocument/2006/relationships" xmlns:p="http://schemas.openxmlformats.org/presentationml/2006/main" matchingName="10_Title &amp; Content">
  <p:cSld name="10_Title &amp; Content">
    <p:spTree>
      <p:nvGrpSpPr>
        <p:cNvPr id="1" name="Shape 80"/>
        <p:cNvGrpSpPr/>
        <p:nvPr/>
      </p:nvGrpSpPr>
      <p:grpSpPr>
        <a:xfrm>
          <a:off x="0" y="0"/>
          <a:ext cx="0" cy="0"/>
          <a:chOff x="0" y="0"/>
          <a:chExt cx="0" cy="0"/>
        </a:xfrm>
      </p:grpSpPr>
      <p:sp>
        <p:nvSpPr>
          <p:cNvPr id="81" name="Google Shape;81;p11"/>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1"/>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83" name="Google Shape;83;p11"/>
          <p:cNvSpPr txBox="1">
            <a:spLocks noGrp="1"/>
          </p:cNvSpPr>
          <p:nvPr>
            <p:ph type="body" idx="1"/>
          </p:nvPr>
        </p:nvSpPr>
        <p:spPr>
          <a:xfrm>
            <a:off x="609600" y="1702676"/>
            <a:ext cx="10972800" cy="4512819"/>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84" name="Google Shape;84;p11"/>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2669637631"/>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matchingName="10a_Title &amp; Content &lt;O&gt;">
  <p:cSld name="10a_Title &amp; Content &lt;O&gt;">
    <p:spTree>
      <p:nvGrpSpPr>
        <p:cNvPr id="1" name="Shape 85"/>
        <p:cNvGrpSpPr/>
        <p:nvPr/>
      </p:nvGrpSpPr>
      <p:grpSpPr>
        <a:xfrm>
          <a:off x="0" y="0"/>
          <a:ext cx="0" cy="0"/>
          <a:chOff x="0" y="0"/>
          <a:chExt cx="0" cy="0"/>
        </a:xfrm>
      </p:grpSpPr>
      <p:pic>
        <p:nvPicPr>
          <p:cNvPr id="86" name="Google Shape;86;p12" descr="OpenGroup_O_Purple.png"/>
          <p:cNvPicPr preferRelativeResize="0"/>
          <p:nvPr/>
        </p:nvPicPr>
        <p:blipFill rotWithShape="1">
          <a:blip r:embed="rId2">
            <a:alphaModFix amt="10000"/>
          </a:blip>
          <a:srcRect l="-155" t="-4689"/>
          <a:stretch/>
        </p:blipFill>
        <p:spPr>
          <a:xfrm>
            <a:off x="7187701" y="250357"/>
            <a:ext cx="5004300" cy="6607644"/>
          </a:xfrm>
          <a:prstGeom prst="rect">
            <a:avLst/>
          </a:prstGeom>
          <a:noFill/>
          <a:ln>
            <a:noFill/>
          </a:ln>
        </p:spPr>
      </p:pic>
      <p:sp>
        <p:nvSpPr>
          <p:cNvPr id="87" name="Google Shape;87;p12"/>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2"/>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89" name="Google Shape;89;p12"/>
          <p:cNvSpPr txBox="1">
            <a:spLocks noGrp="1"/>
          </p:cNvSpPr>
          <p:nvPr>
            <p:ph type="body" idx="1"/>
          </p:nvPr>
        </p:nvSpPr>
        <p:spPr>
          <a:xfrm>
            <a:off x="609600" y="1702676"/>
            <a:ext cx="10972800" cy="4512819"/>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90" name="Google Shape;90;p12"/>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1163879834"/>
      </p:ext>
    </p:extLst>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showMasterSp="0" matchingName="20 Trade Title">
  <p:cSld name="20 Trade Title">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13"/>
          <p:cNvSpPr txBox="1">
            <a:spLocks noGrp="1"/>
          </p:cNvSpPr>
          <p:nvPr>
            <p:ph type="title"/>
          </p:nvPr>
        </p:nvSpPr>
        <p:spPr>
          <a:xfrm>
            <a:off x="1055649" y="3429001"/>
            <a:ext cx="10095572" cy="1405751"/>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lt1"/>
              </a:buClr>
              <a:buSzPts val="2800"/>
              <a:buFont typeface="Arial"/>
              <a:buNone/>
              <a:defRPr sz="3733" i="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13"/>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solidFill>
                  <a:srgbClr val="00BDEE"/>
                </a:solidFill>
              </a:defRPr>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94" name="Google Shape;94;p13" descr="Logo, company name&#10;&#10;Description automatically generated"/>
          <p:cNvPicPr preferRelativeResize="0"/>
          <p:nvPr/>
        </p:nvPicPr>
        <p:blipFill rotWithShape="1">
          <a:blip r:embed="rId3">
            <a:alphaModFix/>
          </a:blip>
          <a:srcRect/>
          <a:stretch/>
        </p:blipFill>
        <p:spPr>
          <a:xfrm>
            <a:off x="464569" y="436711"/>
            <a:ext cx="3656076" cy="1738823"/>
          </a:xfrm>
          <a:prstGeom prst="rect">
            <a:avLst/>
          </a:prstGeom>
          <a:noFill/>
          <a:ln>
            <a:noFill/>
          </a:ln>
        </p:spPr>
      </p:pic>
      <p:pic>
        <p:nvPicPr>
          <p:cNvPr id="95" name="Google Shape;95;p13" descr="Company name&#10;&#10;Description automatically generated with medium confidence"/>
          <p:cNvPicPr preferRelativeResize="0"/>
          <p:nvPr/>
        </p:nvPicPr>
        <p:blipFill rotWithShape="1">
          <a:blip r:embed="rId4">
            <a:alphaModFix/>
          </a:blip>
          <a:srcRect/>
          <a:stretch/>
        </p:blipFill>
        <p:spPr>
          <a:xfrm>
            <a:off x="8922924" y="271076"/>
            <a:ext cx="3098800" cy="1761067"/>
          </a:xfrm>
          <a:prstGeom prst="rect">
            <a:avLst/>
          </a:prstGeom>
          <a:noFill/>
          <a:ln>
            <a:noFill/>
          </a:ln>
        </p:spPr>
      </p:pic>
      <p:sp>
        <p:nvSpPr>
          <p:cNvPr id="96" name="Google Shape;96;p13"/>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3"/>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896831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203.xml><?xml version="1.0" encoding="utf-8"?>
<p:sldLayout xmlns:a="http://schemas.openxmlformats.org/drawingml/2006/main" xmlns:r="http://schemas.openxmlformats.org/officeDocument/2006/relationships" xmlns:p="http://schemas.openxmlformats.org/presentationml/2006/main" matchingName="21_Trade Title &amp; Content">
  <p:cSld name="21_Trade Title &amp; Content">
    <p:bg>
      <p:bgPr>
        <a:blipFill>
          <a:blip r:embed="rId2">
            <a:alphaModFix/>
          </a:blip>
          <a:stretch>
            <a:fillRect/>
          </a:stretch>
        </a:blipFill>
        <a:effectLst/>
      </p:bgPr>
    </p:bg>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2153624" y="274639"/>
            <a:ext cx="9428776"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DEE"/>
              </a:buClr>
              <a:buSzPts val="2800"/>
              <a:buFont typeface="Arial"/>
              <a:buNone/>
              <a:defRPr>
                <a:solidFill>
                  <a:srgbClr val="00BDE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p14"/>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101" name="Google Shape;101;p14"/>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4"/>
          <p:cNvSpPr txBox="1">
            <a:spLocks noGrp="1"/>
          </p:cNvSpPr>
          <p:nvPr>
            <p:ph type="body" idx="1"/>
          </p:nvPr>
        </p:nvSpPr>
        <p:spPr>
          <a:xfrm>
            <a:off x="596900" y="1708151"/>
            <a:ext cx="11034184" cy="4506383"/>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387295644"/>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matchingName="22_Trade Title Text &amp; Photo">
  <p:cSld name="22_Trade Title Text &amp; Photo">
    <p:bg>
      <p:bgPr>
        <a:blipFill>
          <a:blip r:embed="rId2">
            <a:alphaModFix/>
          </a:blip>
          <a:stretch>
            <a:fillRect/>
          </a:stretch>
        </a:blipFill>
        <a:effectLst/>
      </p:bgPr>
    </p:bg>
    <p:spTree>
      <p:nvGrpSpPr>
        <p:cNvPr id="1" name="Shape 103"/>
        <p:cNvGrpSpPr/>
        <p:nvPr/>
      </p:nvGrpSpPr>
      <p:grpSpPr>
        <a:xfrm>
          <a:off x="0" y="0"/>
          <a:ext cx="0" cy="0"/>
          <a:chOff x="0" y="0"/>
          <a:chExt cx="0" cy="0"/>
        </a:xfrm>
      </p:grpSpPr>
      <p:sp>
        <p:nvSpPr>
          <p:cNvPr id="104" name="Google Shape;104;p15"/>
          <p:cNvSpPr txBox="1">
            <a:spLocks noGrp="1"/>
          </p:cNvSpPr>
          <p:nvPr>
            <p:ph type="body" idx="1"/>
          </p:nvPr>
        </p:nvSpPr>
        <p:spPr>
          <a:xfrm>
            <a:off x="609600" y="1795847"/>
            <a:ext cx="6872941" cy="707910"/>
          </a:xfrm>
          <a:prstGeom prst="rect">
            <a:avLst/>
          </a:prstGeom>
          <a:noFill/>
          <a:ln>
            <a:noFill/>
          </a:ln>
        </p:spPr>
        <p:txBody>
          <a:bodyPr spcFirstLastPara="1" wrap="square" lIns="91425" tIns="45700" rIns="91425" bIns="45700" anchor="t" anchorCtr="0">
            <a:spAutoFit/>
          </a:bodyPr>
          <a:lstStyle>
            <a:lvl1pPr marL="609585" lvl="0" indent="-474121" algn="l">
              <a:spcBef>
                <a:spcPts val="1600"/>
              </a:spcBef>
              <a:spcAft>
                <a:spcPts val="0"/>
              </a:spcAft>
              <a:buSzPts val="2000"/>
              <a:buChar char="»"/>
              <a:defRPr sz="2667">
                <a:solidFill>
                  <a:schemeClr val="dk2"/>
                </a:solidFill>
                <a:latin typeface="Arial"/>
                <a:ea typeface="Arial"/>
                <a:cs typeface="Arial"/>
                <a:sym typeface="Arial"/>
              </a:defRPr>
            </a:lvl1pPr>
            <a:lvl2pPr marL="1219170" lvl="1" indent="-457189" algn="l">
              <a:spcBef>
                <a:spcPts val="480"/>
              </a:spcBef>
              <a:spcAft>
                <a:spcPts val="0"/>
              </a:spcAft>
              <a:buSzPts val="1800"/>
              <a:buChar char="–"/>
              <a:defRPr sz="2400">
                <a:solidFill>
                  <a:schemeClr val="dk2"/>
                </a:solidFill>
                <a:latin typeface="Arial"/>
                <a:ea typeface="Arial"/>
                <a:cs typeface="Arial"/>
                <a:sym typeface="Arial"/>
              </a:defRPr>
            </a:lvl2pPr>
            <a:lvl3pPr marL="1828754" lvl="2" indent="-440256" algn="l">
              <a:spcBef>
                <a:spcPts val="427"/>
              </a:spcBef>
              <a:spcAft>
                <a:spcPts val="0"/>
              </a:spcAft>
              <a:buSzPts val="1600"/>
              <a:buChar char="•"/>
              <a:defRPr sz="2133">
                <a:solidFill>
                  <a:schemeClr val="dk2"/>
                </a:solidFill>
                <a:latin typeface="Arial"/>
                <a:ea typeface="Arial"/>
                <a:cs typeface="Arial"/>
                <a:sym typeface="Arial"/>
              </a:defRPr>
            </a:lvl3pPr>
            <a:lvl4pPr marL="2438339" lvl="3" indent="-423323" algn="l">
              <a:spcBef>
                <a:spcPts val="373"/>
              </a:spcBef>
              <a:spcAft>
                <a:spcPts val="0"/>
              </a:spcAft>
              <a:buSzPts val="1400"/>
              <a:buChar char="–"/>
              <a:defRPr sz="1867">
                <a:solidFill>
                  <a:schemeClr val="dk2"/>
                </a:solidFill>
                <a:latin typeface="Arial"/>
                <a:ea typeface="Arial"/>
                <a:cs typeface="Arial"/>
                <a:sym typeface="Arial"/>
              </a:defRPr>
            </a:lvl4pPr>
            <a:lvl5pPr marL="3047924" lvl="4" indent="-423323" algn="l">
              <a:spcBef>
                <a:spcPts val="373"/>
              </a:spcBef>
              <a:spcAft>
                <a:spcPts val="0"/>
              </a:spcAft>
              <a:buSzPts val="1400"/>
              <a:buChar char="»"/>
              <a:defRPr sz="1867">
                <a:solidFill>
                  <a:schemeClr val="dk2"/>
                </a:solidFill>
                <a:latin typeface="Arial"/>
                <a:ea typeface="Arial"/>
                <a:cs typeface="Arial"/>
                <a:sym typeface="Arial"/>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cxnSp>
        <p:nvCxnSpPr>
          <p:cNvPr id="105" name="Google Shape;105;p15"/>
          <p:cNvCxnSpPr/>
          <p:nvPr/>
        </p:nvCxnSpPr>
        <p:spPr>
          <a:xfrm>
            <a:off x="544722" y="6476907"/>
            <a:ext cx="10272889" cy="0"/>
          </a:xfrm>
          <a:prstGeom prst="straightConnector1">
            <a:avLst/>
          </a:prstGeom>
          <a:noFill/>
          <a:ln w="9525" cap="flat" cmpd="sng">
            <a:solidFill>
              <a:schemeClr val="lt2"/>
            </a:solidFill>
            <a:prstDash val="solid"/>
            <a:round/>
            <a:headEnd type="none" w="sm" len="sm"/>
            <a:tailEnd type="none" w="sm" len="sm"/>
          </a:ln>
        </p:spPr>
      </p:cxnSp>
      <p:sp>
        <p:nvSpPr>
          <p:cNvPr id="106" name="Google Shape;106;p15"/>
          <p:cNvSpPr txBox="1">
            <a:spLocks noGrp="1"/>
          </p:cNvSpPr>
          <p:nvPr>
            <p:ph type="sldNum" idx="12"/>
          </p:nvPr>
        </p:nvSpPr>
        <p:spPr>
          <a:xfrm>
            <a:off x="9188217" y="6218236"/>
            <a:ext cx="2844800"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333">
                <a:solidFill>
                  <a:srgbClr val="929090"/>
                </a:solidFill>
                <a:latin typeface="Arial"/>
                <a:ea typeface="Arial"/>
                <a:cs typeface="Arial"/>
                <a:sym typeface="Arial"/>
              </a:defRPr>
            </a:lvl1pPr>
            <a:lvl2pPr marL="0" lvl="1" indent="0" algn="ctr">
              <a:spcBef>
                <a:spcPts val="0"/>
              </a:spcBef>
              <a:buNone/>
              <a:defRPr sz="1333">
                <a:solidFill>
                  <a:srgbClr val="929090"/>
                </a:solidFill>
                <a:latin typeface="Arial"/>
                <a:ea typeface="Arial"/>
                <a:cs typeface="Arial"/>
                <a:sym typeface="Arial"/>
              </a:defRPr>
            </a:lvl2pPr>
            <a:lvl3pPr marL="0" lvl="2" indent="0" algn="ctr">
              <a:spcBef>
                <a:spcPts val="0"/>
              </a:spcBef>
              <a:buNone/>
              <a:defRPr sz="1333">
                <a:solidFill>
                  <a:srgbClr val="929090"/>
                </a:solidFill>
                <a:latin typeface="Arial"/>
                <a:ea typeface="Arial"/>
                <a:cs typeface="Arial"/>
                <a:sym typeface="Arial"/>
              </a:defRPr>
            </a:lvl3pPr>
            <a:lvl4pPr marL="0" lvl="3" indent="0" algn="ctr">
              <a:spcBef>
                <a:spcPts val="0"/>
              </a:spcBef>
              <a:buNone/>
              <a:defRPr sz="1333">
                <a:solidFill>
                  <a:srgbClr val="929090"/>
                </a:solidFill>
                <a:latin typeface="Arial"/>
                <a:ea typeface="Arial"/>
                <a:cs typeface="Arial"/>
                <a:sym typeface="Arial"/>
              </a:defRPr>
            </a:lvl4pPr>
            <a:lvl5pPr marL="0" lvl="4" indent="0" algn="ctr">
              <a:spcBef>
                <a:spcPts val="0"/>
              </a:spcBef>
              <a:buNone/>
              <a:defRPr sz="1333">
                <a:solidFill>
                  <a:srgbClr val="929090"/>
                </a:solidFill>
                <a:latin typeface="Arial"/>
                <a:ea typeface="Arial"/>
                <a:cs typeface="Arial"/>
                <a:sym typeface="Arial"/>
              </a:defRPr>
            </a:lvl5pPr>
            <a:lvl6pPr marL="0" lvl="5" indent="0" algn="ctr">
              <a:spcBef>
                <a:spcPts val="0"/>
              </a:spcBef>
              <a:buNone/>
              <a:defRPr sz="1333">
                <a:solidFill>
                  <a:srgbClr val="929090"/>
                </a:solidFill>
                <a:latin typeface="Arial"/>
                <a:ea typeface="Arial"/>
                <a:cs typeface="Arial"/>
                <a:sym typeface="Arial"/>
              </a:defRPr>
            </a:lvl6pPr>
            <a:lvl7pPr marL="0" lvl="6" indent="0" algn="ctr">
              <a:spcBef>
                <a:spcPts val="0"/>
              </a:spcBef>
              <a:buNone/>
              <a:defRPr sz="1333">
                <a:solidFill>
                  <a:srgbClr val="929090"/>
                </a:solidFill>
                <a:latin typeface="Arial"/>
                <a:ea typeface="Arial"/>
                <a:cs typeface="Arial"/>
                <a:sym typeface="Arial"/>
              </a:defRPr>
            </a:lvl7pPr>
            <a:lvl8pPr marL="0" lvl="7" indent="0" algn="ctr">
              <a:spcBef>
                <a:spcPts val="0"/>
              </a:spcBef>
              <a:buNone/>
              <a:defRPr sz="1333">
                <a:solidFill>
                  <a:srgbClr val="929090"/>
                </a:solidFill>
                <a:latin typeface="Arial"/>
                <a:ea typeface="Arial"/>
                <a:cs typeface="Arial"/>
                <a:sym typeface="Arial"/>
              </a:defRPr>
            </a:lvl8pPr>
            <a:lvl9pPr marL="0" lvl="8" indent="0" algn="ctr">
              <a:spcBef>
                <a:spcPts val="0"/>
              </a:spcBef>
              <a:buNone/>
              <a:defRPr sz="1333">
                <a:solidFill>
                  <a:srgbClr val="929090"/>
                </a:solidFill>
                <a:latin typeface="Arial"/>
                <a:ea typeface="Arial"/>
                <a:cs typeface="Arial"/>
                <a:sym typeface="Arial"/>
              </a:defRPr>
            </a:lvl9pPr>
          </a:lstStyle>
          <a:p>
            <a:fld id="{00000000-1234-1234-1234-123412341234}" type="slidenum">
              <a:rPr lang="en-US" smtClean="0"/>
              <a:pPr/>
              <a:t>‹#›</a:t>
            </a:fld>
            <a:endParaRPr lang="en-US"/>
          </a:p>
        </p:txBody>
      </p:sp>
      <p:sp>
        <p:nvSpPr>
          <p:cNvPr id="107" name="Google Shape;107;p15"/>
          <p:cNvSpPr txBox="1">
            <a:spLocks noGrp="1"/>
          </p:cNvSpPr>
          <p:nvPr>
            <p:ph type="title"/>
          </p:nvPr>
        </p:nvSpPr>
        <p:spPr>
          <a:xfrm>
            <a:off x="2405448" y="274639"/>
            <a:ext cx="9176952"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9E9"/>
              </a:buClr>
              <a:buSzPts val="2800"/>
              <a:buFont typeface="Arial"/>
              <a:buNone/>
              <a:defRPr>
                <a:solidFill>
                  <a:srgbClr val="00B9E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15"/>
          <p:cNvSpPr>
            <a:spLocks noGrp="1"/>
          </p:cNvSpPr>
          <p:nvPr>
            <p:ph type="pic" idx="2"/>
          </p:nvPr>
        </p:nvSpPr>
        <p:spPr>
          <a:xfrm>
            <a:off x="7709647" y="1794934"/>
            <a:ext cx="4160620" cy="4265084"/>
          </a:xfrm>
          <a:prstGeom prst="rect">
            <a:avLst/>
          </a:prstGeom>
          <a:noFill/>
          <a:ln>
            <a:noFill/>
          </a:ln>
        </p:spPr>
      </p:sp>
      <p:sp>
        <p:nvSpPr>
          <p:cNvPr id="109" name="Google Shape;109;p15"/>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722240267"/>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matchingName="23_Trade Title Only" type="titleOnly">
  <p:cSld name="23_Trade Title Only">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16"/>
          <p:cNvSpPr txBox="1">
            <a:spLocks noGrp="1"/>
          </p:cNvSpPr>
          <p:nvPr>
            <p:ph type="title"/>
          </p:nvPr>
        </p:nvSpPr>
        <p:spPr>
          <a:xfrm>
            <a:off x="2207739" y="274639"/>
            <a:ext cx="937466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9E9"/>
              </a:buClr>
              <a:buSzPts val="2800"/>
              <a:buFont typeface="Arial"/>
              <a:buNone/>
              <a:defRPr sz="3733" b="1">
                <a:solidFill>
                  <a:srgbClr val="00B9E9"/>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112" name="Google Shape;112;p16"/>
          <p:cNvCxnSpPr/>
          <p:nvPr/>
        </p:nvCxnSpPr>
        <p:spPr>
          <a:xfrm>
            <a:off x="598313" y="6497004"/>
            <a:ext cx="10272889" cy="0"/>
          </a:xfrm>
          <a:prstGeom prst="straightConnector1">
            <a:avLst/>
          </a:prstGeom>
          <a:noFill/>
          <a:ln w="9525" cap="flat" cmpd="sng">
            <a:solidFill>
              <a:schemeClr val="lt2"/>
            </a:solidFill>
            <a:prstDash val="solid"/>
            <a:round/>
            <a:headEnd type="none" w="sm" len="sm"/>
            <a:tailEnd type="none" w="sm" len="sm"/>
          </a:ln>
        </p:spPr>
      </p:cxnSp>
      <p:sp>
        <p:nvSpPr>
          <p:cNvPr id="113" name="Google Shape;113;p16"/>
          <p:cNvSpPr txBox="1">
            <a:spLocks noGrp="1"/>
          </p:cNvSpPr>
          <p:nvPr>
            <p:ph type="sldNum" idx="12"/>
          </p:nvPr>
        </p:nvSpPr>
        <p:spPr>
          <a:xfrm>
            <a:off x="9248320" y="6218236"/>
            <a:ext cx="2844800"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333">
                <a:solidFill>
                  <a:srgbClr val="929090"/>
                </a:solidFill>
                <a:latin typeface="Arial"/>
                <a:ea typeface="Arial"/>
                <a:cs typeface="Arial"/>
                <a:sym typeface="Arial"/>
              </a:defRPr>
            </a:lvl1pPr>
            <a:lvl2pPr marL="0" lvl="1" indent="0" algn="ctr">
              <a:spcBef>
                <a:spcPts val="0"/>
              </a:spcBef>
              <a:buNone/>
              <a:defRPr sz="1333">
                <a:solidFill>
                  <a:srgbClr val="929090"/>
                </a:solidFill>
                <a:latin typeface="Arial"/>
                <a:ea typeface="Arial"/>
                <a:cs typeface="Arial"/>
                <a:sym typeface="Arial"/>
              </a:defRPr>
            </a:lvl2pPr>
            <a:lvl3pPr marL="0" lvl="2" indent="0" algn="ctr">
              <a:spcBef>
                <a:spcPts val="0"/>
              </a:spcBef>
              <a:buNone/>
              <a:defRPr sz="1333">
                <a:solidFill>
                  <a:srgbClr val="929090"/>
                </a:solidFill>
                <a:latin typeface="Arial"/>
                <a:ea typeface="Arial"/>
                <a:cs typeface="Arial"/>
                <a:sym typeface="Arial"/>
              </a:defRPr>
            </a:lvl3pPr>
            <a:lvl4pPr marL="0" lvl="3" indent="0" algn="ctr">
              <a:spcBef>
                <a:spcPts val="0"/>
              </a:spcBef>
              <a:buNone/>
              <a:defRPr sz="1333">
                <a:solidFill>
                  <a:srgbClr val="929090"/>
                </a:solidFill>
                <a:latin typeface="Arial"/>
                <a:ea typeface="Arial"/>
                <a:cs typeface="Arial"/>
                <a:sym typeface="Arial"/>
              </a:defRPr>
            </a:lvl4pPr>
            <a:lvl5pPr marL="0" lvl="4" indent="0" algn="ctr">
              <a:spcBef>
                <a:spcPts val="0"/>
              </a:spcBef>
              <a:buNone/>
              <a:defRPr sz="1333">
                <a:solidFill>
                  <a:srgbClr val="929090"/>
                </a:solidFill>
                <a:latin typeface="Arial"/>
                <a:ea typeface="Arial"/>
                <a:cs typeface="Arial"/>
                <a:sym typeface="Arial"/>
              </a:defRPr>
            </a:lvl5pPr>
            <a:lvl6pPr marL="0" lvl="5" indent="0" algn="ctr">
              <a:spcBef>
                <a:spcPts val="0"/>
              </a:spcBef>
              <a:buNone/>
              <a:defRPr sz="1333">
                <a:solidFill>
                  <a:srgbClr val="929090"/>
                </a:solidFill>
                <a:latin typeface="Arial"/>
                <a:ea typeface="Arial"/>
                <a:cs typeface="Arial"/>
                <a:sym typeface="Arial"/>
              </a:defRPr>
            </a:lvl6pPr>
            <a:lvl7pPr marL="0" lvl="6" indent="0" algn="ctr">
              <a:spcBef>
                <a:spcPts val="0"/>
              </a:spcBef>
              <a:buNone/>
              <a:defRPr sz="1333">
                <a:solidFill>
                  <a:srgbClr val="929090"/>
                </a:solidFill>
                <a:latin typeface="Arial"/>
                <a:ea typeface="Arial"/>
                <a:cs typeface="Arial"/>
                <a:sym typeface="Arial"/>
              </a:defRPr>
            </a:lvl7pPr>
            <a:lvl8pPr marL="0" lvl="7" indent="0" algn="ctr">
              <a:spcBef>
                <a:spcPts val="0"/>
              </a:spcBef>
              <a:buNone/>
              <a:defRPr sz="1333">
                <a:solidFill>
                  <a:srgbClr val="929090"/>
                </a:solidFill>
                <a:latin typeface="Arial"/>
                <a:ea typeface="Arial"/>
                <a:cs typeface="Arial"/>
                <a:sym typeface="Arial"/>
              </a:defRPr>
            </a:lvl8pPr>
            <a:lvl9pPr marL="0" lvl="8" indent="0" algn="ctr">
              <a:spcBef>
                <a:spcPts val="0"/>
              </a:spcBef>
              <a:buNone/>
              <a:defRPr sz="1333">
                <a:solidFill>
                  <a:srgbClr val="929090"/>
                </a:solidFill>
                <a:latin typeface="Arial"/>
                <a:ea typeface="Arial"/>
                <a:cs typeface="Arial"/>
                <a:sym typeface="Arial"/>
              </a:defRPr>
            </a:lvl9pPr>
          </a:lstStyle>
          <a:p>
            <a:fld id="{00000000-1234-1234-1234-123412341234}" type="slidenum">
              <a:rPr lang="en-US" smtClean="0"/>
              <a:pPr/>
              <a:t>‹#›</a:t>
            </a:fld>
            <a:endParaRPr lang="en-US"/>
          </a:p>
        </p:txBody>
      </p:sp>
      <p:sp>
        <p:nvSpPr>
          <p:cNvPr id="114" name="Google Shape;114;p16"/>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16520419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4952584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5634871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099946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86977191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27986051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64849207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84339784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40917090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709086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1"/>
                </a:solidFill>
              </a:defRPr>
            </a:lvl1pPr>
          </a:lstStyle>
          <a:p>
            <a:r>
              <a:rPr lang="en-US"/>
              <a:t>Click to edit Master title style</a:t>
            </a:r>
            <a:endParaRPr lang="en-GB"/>
          </a:p>
        </p:txBody>
      </p:sp>
      <p:pic>
        <p:nvPicPr>
          <p:cNvPr id="5" name="Picture 4">
            <a:extLst>
              <a:ext uri="{FF2B5EF4-FFF2-40B4-BE49-F238E27FC236}">
                <a16:creationId xmlns:a16="http://schemas.microsoft.com/office/drawing/2014/main" id="{FB70F985-82A2-425E-9E75-CFF4ACB456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6" name="Group 15">
            <a:extLst>
              <a:ext uri="{FF2B5EF4-FFF2-40B4-BE49-F238E27FC236}">
                <a16:creationId xmlns:a16="http://schemas.microsoft.com/office/drawing/2014/main" id="{4B30AC2E-F10A-4EB6-895A-ABD2CFB84D4B}"/>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8F3B07A2-41FE-430B-BD6F-693975B3C401}"/>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06F70521-B590-4876-B907-5CAC111CCE47}"/>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E8B6A08F-0F9C-44D5-B65C-1025CC55637E}"/>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14941EC5-4697-43AE-BDDB-D40C08BFCB1D}"/>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CACD23CB-972A-49E6-BF3C-72DFF2962C29}"/>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1E74424E-D654-40C0-AF2C-1FD2F9B20E2F}"/>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02F5BE6C-9B82-4A54-86E6-11BD64EECDB1}"/>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B139F898-647B-4CB5-82F1-9FA19BC8D534}"/>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6D34A254-5F61-42D3-8808-DCC4795F4B74}"/>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BC5D45EE-A2C4-47A2-9260-83210F42F93E}"/>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F4DF9DC4-9116-4FCA-B0A3-1365A970EB9B}"/>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D370E047-E803-43D7-82A9-F40ADD9366EB}"/>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69C574BE-8A16-4E16-82A4-BE9F91650003}"/>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456EFB23-69B7-4F03-BD64-3281D6758717}"/>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A96DE33B-8F42-4888-AD1D-2E1942503B8F}"/>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85A4AA32-9093-4674-B0EA-A413C2C73DD2}"/>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6D9CF69D-7423-4CB2-B97E-2FB1A4B503A8}"/>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B264C8D6-E358-46C9-BA2C-2BAC5289B6EC}"/>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FD6A999A-0686-4719-BD15-1688C6407751}"/>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0E4BD3DB-2BEC-438D-A3E2-90B349C66A8A}"/>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77359C5D-938B-4C53-9A79-1B55C9CE3BC8}"/>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D1A05513-99B7-499F-AA14-4C931EF88F12}"/>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02BBD3E8-9E3C-4A18-9F49-4FFFDF23E152}"/>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6B2715B0-8AD3-4FBD-AA83-0FC1D8DE8F63}"/>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1149E612-1A42-462F-8AC7-7B7FB62205A3}"/>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324BCEAC-7FDF-48ED-8192-9BEC365730C0}"/>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52120757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6471835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5012141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68254094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Tree>
    <p:extLst>
      <p:ext uri="{BB962C8B-B14F-4D97-AF65-F5344CB8AC3E}">
        <p14:creationId xmlns:p14="http://schemas.microsoft.com/office/powerpoint/2010/main" val="264725497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181881503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406187886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80541221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80097751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08441419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65013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00707A"/>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B863E074-620B-4C54-B361-A24871884B9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5" name="Group 15">
            <a:extLst>
              <a:ext uri="{FF2B5EF4-FFF2-40B4-BE49-F238E27FC236}">
                <a16:creationId xmlns:a16="http://schemas.microsoft.com/office/drawing/2014/main" id="{70B1FB14-BC28-4860-B886-22AA01E32B2D}"/>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A83FED49-5884-4524-81E8-2F65CF324340}"/>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2706DE36-7039-492B-8FAC-061519E9F7F8}"/>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1D32ABF9-6C7B-426D-889D-438B7CF623E9}"/>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57B49201-5B9D-40CE-AC57-1325BEAFEB92}"/>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CA15BE77-3341-44DF-A7FA-9B0ADED55AE2}"/>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FB033539-4B88-4FA8-8A4C-65BA4F4A4311}"/>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F966C448-2C4F-44D8-A63F-078EB7FBC161}"/>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4C28DA3F-FE4C-48A0-B027-1528C705C5AB}"/>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FDC734DB-EF99-495A-9AE5-81B5AA80B8C1}"/>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20BB1576-5EA2-433F-B0DD-B4F711085C7B}"/>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6A7082FF-17F2-41A3-8C33-99BBBAA27F54}"/>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2AE15F0F-62AA-4495-8E9F-DB501261603D}"/>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E879BD69-4737-42A1-A8C6-441653D254BC}"/>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8DCF154F-D8A1-4898-A30A-ECB90FBF44EF}"/>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147CFC4E-A72C-4239-99DC-B2387E853C44}"/>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2EC7C927-8F41-4AEA-BE2C-1724B330B265}"/>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CB29DF0D-4317-4D98-ADB7-BDC35674F4EF}"/>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F883CB1A-3014-450C-9449-B474A41C9A51}"/>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C0719DCE-02E7-4443-B5C0-E02E6F4CD25A}"/>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42C18264-EDB6-4B97-B02E-17DD3E4AF345}"/>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A1F9116C-3532-4D43-BDFB-592F02787E45}"/>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9210B2FB-9427-4F58-B838-30217163EF8D}"/>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5AC1015C-2AD5-44D7-BE98-2C2425450A40}"/>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6AFAE396-B3FC-4AB6-8F44-9279C94AC05F}"/>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52593AA4-8312-4BAD-965A-D9DEDE2EDDCF}"/>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876BEDEF-8CF0-4935-93B1-2694F8994F3B}"/>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26597665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02767167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08001" y="1232672"/>
            <a:ext cx="11121291" cy="4883537"/>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9"/>
          <p:cNvSpPr>
            <a:spLocks noGrp="1"/>
          </p:cNvSpPr>
          <p:nvPr>
            <p:ph type="pic" sz="quarter" idx="11" hasCustomPrompt="1"/>
          </p:nvPr>
        </p:nvSpPr>
        <p:spPr>
          <a:xfrm>
            <a:off x="11543489" y="0"/>
            <a:ext cx="648511" cy="640080"/>
          </a:xfrm>
        </p:spPr>
        <p:txBody>
          <a:bodyPr anchor="ctr" anchorCtr="0">
            <a:normAutofit/>
          </a:bodyPr>
          <a:lstStyle>
            <a:lvl1pPr algn="ctr">
              <a:defRPr sz="800"/>
            </a:lvl1pPr>
          </a:lstStyle>
          <a:p>
            <a:r>
              <a:rPr lang="en-US"/>
              <a:t>Picture (Optional)</a:t>
            </a:r>
          </a:p>
        </p:txBody>
      </p:sp>
      <p:sp>
        <p:nvSpPr>
          <p:cNvPr id="6" name="Text Placeholder 7"/>
          <p:cNvSpPr>
            <a:spLocks noGrp="1"/>
          </p:cNvSpPr>
          <p:nvPr>
            <p:ph type="body" sz="quarter" idx="10" hasCustomPrompt="1"/>
          </p:nvPr>
        </p:nvSpPr>
        <p:spPr>
          <a:xfrm>
            <a:off x="508000" y="42709"/>
            <a:ext cx="7366000" cy="142479"/>
          </a:xfrm>
        </p:spPr>
        <p:txBody>
          <a:bodyPr anchor="t" anchorCtr="0">
            <a:noAutofit/>
          </a:bodyPr>
          <a:lstStyle>
            <a:lvl1pPr marL="0" indent="0" algn="l" defTabSz="914377" rtl="0" eaLnBrk="1" latinLnBrk="0" hangingPunct="1">
              <a:lnSpc>
                <a:spcPct val="100000"/>
              </a:lnSpc>
              <a:spcBef>
                <a:spcPts val="1000"/>
              </a:spcBef>
              <a:buFont typeface="Arial" panose="020B0604020202020204" pitchFamily="34" charset="0"/>
              <a:buNone/>
              <a:defRPr lang="en-US" sz="900" kern="1200" dirty="0">
                <a:solidFill>
                  <a:schemeClr val="tx1"/>
                </a:solidFill>
                <a:latin typeface="Arial" panose="020B0604020202020204" pitchFamily="34" charset="0"/>
                <a:ea typeface="+mn-ea"/>
                <a:cs typeface="Arial" panose="020B0604020202020204" pitchFamily="34" charset="0"/>
              </a:defRPr>
            </a:lvl1pPr>
          </a:lstStyle>
          <a:p>
            <a:pPr lvl="0"/>
            <a:r>
              <a:rPr lang="en-US"/>
              <a:t>Section (optional)</a:t>
            </a:r>
          </a:p>
        </p:txBody>
      </p:sp>
    </p:spTree>
    <p:extLst>
      <p:ext uri="{BB962C8B-B14F-4D97-AF65-F5344CB8AC3E}">
        <p14:creationId xmlns:p14="http://schemas.microsoft.com/office/powerpoint/2010/main" val="337186835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946168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15132255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44003402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84484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80795051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0724348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61917456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516159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bg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43A186C0-EC28-446A-BAB0-6E768C6772D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6"/>
            <a:ext cx="2411272" cy="2103606"/>
          </a:xfrm>
          <a:prstGeom prst="rect">
            <a:avLst/>
          </a:prstGeom>
          <a:noFill/>
        </p:spPr>
      </p:pic>
      <p:grpSp>
        <p:nvGrpSpPr>
          <p:cNvPr id="5" name="Group 15">
            <a:extLst>
              <a:ext uri="{FF2B5EF4-FFF2-40B4-BE49-F238E27FC236}">
                <a16:creationId xmlns:a16="http://schemas.microsoft.com/office/drawing/2014/main" id="{33F2256D-FBB3-42F4-8A1C-D2F2EAC431C8}"/>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40DBA3D2-0580-4866-8C2B-290B7C950BD9}"/>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ED3AE077-1970-43BB-80F3-86B4D362249D}"/>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AB56ABE3-C338-4228-9C8D-B69608B54234}"/>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89382480-0E44-42CE-80A2-DB1A301BAA5D}"/>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CAC42803-2D3E-4C06-86D8-71F6CDAD5587}"/>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C9332426-0777-4AED-B726-1C2DC58448C6}"/>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428DF778-6871-4D61-88DD-9ABF87702C28}"/>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CC881E49-4A17-40F3-A770-94B42AF4E129}"/>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FC9CA581-3FC7-4BBD-B11F-5AE7925150C0}"/>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DDC05CB7-4567-46C0-B9F1-8B9E4F7F3DCF}"/>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01585293-672B-4976-A0FE-CAFF145420E0}"/>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5D54857C-405E-47A8-851C-F065CAF07445}"/>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568E12F4-72A0-46D8-A934-5385BF43F0C0}"/>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9FAA78B7-D6B2-4477-9767-A455B2900816}"/>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92FB8AF0-B612-4173-969E-6456D295891F}"/>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0CCED37E-F749-4942-AE90-59FBBCBB0EBC}"/>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51CCF0CF-07B6-4C4F-BD91-1F575CB6D80C}"/>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2EA7C38B-EB94-45D7-94E1-595AF6F4858D}"/>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3256F540-B073-4480-A88B-A540E65714C2}"/>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1B9A8BCB-3A10-4F7D-9458-0C06FB88D122}"/>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7C639F8F-B8A4-4F57-A592-22B8551FC363}"/>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2710EA5C-79B1-4E61-8FCC-2FF37DF682E2}"/>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3B0D3C36-ECCC-440D-96E1-7070B4F6BBAD}"/>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2374DC56-63B5-46C6-AE65-62CD3D1AA5B2}"/>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C5F54365-1E77-4B41-8A20-18A53F5CD56F}"/>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4BAEE973-FCEE-4D32-8CE6-20E366398E82}"/>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300775326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8124735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1447512" cy="217625"/>
          </a:xfrm>
          <a:prstGeom prst="rect">
            <a:avLst/>
          </a:prstGeom>
        </p:spPr>
        <p:txBody>
          <a:bodyPr/>
          <a:lstStyle/>
          <a:p>
            <a:fld id="{5D1E5300-FC0F-4317-A193-EF6CE9E6F7B5}" type="slidenum">
              <a:rPr lang="en-GB" smtClean="0"/>
              <a:pPr/>
              <a:t>‹#›</a:t>
            </a:fld>
            <a:r>
              <a:rPr lang="en-GB"/>
              <a:t>  |  Creating energy from data</a:t>
            </a:r>
            <a:endParaRPr lang="en-GB" noProof="0"/>
          </a:p>
        </p:txBody>
      </p:sp>
    </p:spTree>
    <p:extLst>
      <p:ext uri="{BB962C8B-B14F-4D97-AF65-F5344CB8AC3E}">
        <p14:creationId xmlns:p14="http://schemas.microsoft.com/office/powerpoint/2010/main" val="346457598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1447512" cy="217625"/>
          </a:xfrm>
          <a:prstGeom prst="rect">
            <a:avLst/>
          </a:prstGeom>
        </p:spPr>
        <p:txBody>
          <a:bodyPr/>
          <a:lstStyle/>
          <a:p>
            <a:fld id="{5D1E5300-FC0F-4317-A193-EF6CE9E6F7B5}" type="slidenum">
              <a:rPr lang="en-GB" smtClean="0"/>
              <a:pPr/>
              <a:t>‹#›</a:t>
            </a:fld>
            <a:r>
              <a:rPr lang="en-GB"/>
              <a:t>  |  Creating energy from data</a:t>
            </a:r>
            <a:endParaRPr lang="en-GB" noProof="0"/>
          </a:p>
        </p:txBody>
      </p:sp>
    </p:spTree>
    <p:extLst>
      <p:ext uri="{BB962C8B-B14F-4D97-AF65-F5344CB8AC3E}">
        <p14:creationId xmlns:p14="http://schemas.microsoft.com/office/powerpoint/2010/main" val="79790427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1447512" cy="217625"/>
          </a:xfrm>
          <a:prstGeom prst="rect">
            <a:avLst/>
          </a:prstGeom>
        </p:spPr>
        <p:txBody>
          <a:bodyPr/>
          <a:lstStyle/>
          <a:p>
            <a:fld id="{5D1E5300-FC0F-4317-A193-EF6CE9E6F7B5}" type="slidenum">
              <a:rPr lang="en-GB" smtClean="0"/>
              <a:pPr/>
              <a:t>‹#›</a:t>
            </a:fld>
            <a:r>
              <a:rPr lang="en-GB"/>
              <a:t>  |  Creating energy from data</a:t>
            </a:r>
            <a:endParaRPr lang="en-GB" noProof="0"/>
          </a:p>
        </p:txBody>
      </p:sp>
    </p:spTree>
    <p:extLst>
      <p:ext uri="{BB962C8B-B14F-4D97-AF65-F5344CB8AC3E}">
        <p14:creationId xmlns:p14="http://schemas.microsoft.com/office/powerpoint/2010/main" val="3655878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1447512" cy="217625"/>
          </a:xfrm>
          <a:prstGeom prst="rect">
            <a:avLst/>
          </a:prstGeom>
        </p:spPr>
        <p:txBody>
          <a:bodyPr/>
          <a:lstStyle/>
          <a:p>
            <a:fld id="{5D1E5300-FC0F-4317-A193-EF6CE9E6F7B5}" type="slidenum">
              <a:rPr lang="en-GB" smtClean="0"/>
              <a:pPr/>
              <a:t>‹#›</a:t>
            </a:fld>
            <a:r>
              <a:rPr lang="en-GB"/>
              <a:t>  |  Creating energy from data</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Tree>
    <p:extLst>
      <p:ext uri="{BB962C8B-B14F-4D97-AF65-F5344CB8AC3E}">
        <p14:creationId xmlns:p14="http://schemas.microsoft.com/office/powerpoint/2010/main" val="293469603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1447512" cy="217625"/>
          </a:xfrm>
          <a:prstGeom prst="rect">
            <a:avLst/>
          </a:prstGeom>
        </p:spPr>
        <p:txBody>
          <a:bodyPr/>
          <a:lstStyle/>
          <a:p>
            <a:fld id="{5D1E5300-FC0F-4317-A193-EF6CE9E6F7B5}" type="slidenum">
              <a:rPr lang="en-GB" smtClean="0"/>
              <a:pPr/>
              <a:t>‹#›</a:t>
            </a:fld>
            <a:r>
              <a:rPr lang="en-GB"/>
              <a:t>  |  Creating energy from data</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33547911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1447512" cy="217625"/>
          </a:xfrm>
          <a:prstGeom prst="rect">
            <a:avLst/>
          </a:prstGeom>
        </p:spPr>
        <p:txBody>
          <a:bodyPr/>
          <a:lstStyle/>
          <a:p>
            <a:fld id="{5D1E5300-FC0F-4317-A193-EF6CE9E6F7B5}" type="slidenum">
              <a:rPr lang="en-GB" smtClean="0"/>
              <a:pPr/>
              <a:t>‹#›</a:t>
            </a:fld>
            <a:r>
              <a:rPr lang="en-GB"/>
              <a:t>  |  Creating energy from data</a:t>
            </a:r>
            <a:endParaRPr lang="en-GB" noProof="0"/>
          </a:p>
        </p:txBody>
      </p:sp>
    </p:spTree>
    <p:extLst>
      <p:ext uri="{BB962C8B-B14F-4D97-AF65-F5344CB8AC3E}">
        <p14:creationId xmlns:p14="http://schemas.microsoft.com/office/powerpoint/2010/main" val="354295616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1447512" cy="217625"/>
          </a:xfrm>
          <a:prstGeom prst="rect">
            <a:avLst/>
          </a:prstGeom>
        </p:spPr>
        <p:txBody>
          <a:bodyPr/>
          <a:lstStyle/>
          <a:p>
            <a:fld id="{5D1E5300-FC0F-4317-A193-EF6CE9E6F7B5}" type="slidenum">
              <a:rPr lang="en-GB" smtClean="0"/>
              <a:pPr/>
              <a:t>‹#›</a:t>
            </a:fld>
            <a:r>
              <a:rPr lang="en-GB"/>
              <a:t>  |  Creating energy from data</a:t>
            </a:r>
            <a:endParaRPr lang="en-GB" noProof="0"/>
          </a:p>
        </p:txBody>
      </p:sp>
    </p:spTree>
    <p:extLst>
      <p:ext uri="{BB962C8B-B14F-4D97-AF65-F5344CB8AC3E}">
        <p14:creationId xmlns:p14="http://schemas.microsoft.com/office/powerpoint/2010/main" val="18966022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1447512" cy="217625"/>
          </a:xfrm>
          <a:prstGeom prst="rect">
            <a:avLst/>
          </a:prstGeom>
        </p:spPr>
        <p:txBody>
          <a:bodyPr/>
          <a:lstStyle/>
          <a:p>
            <a:fld id="{5D1E5300-FC0F-4317-A193-EF6CE9E6F7B5}" type="slidenum">
              <a:rPr lang="en-GB" smtClean="0"/>
              <a:pPr/>
              <a:t>‹#›</a:t>
            </a:fld>
            <a:r>
              <a:rPr lang="en-GB"/>
              <a:t>  |  Creating energy from data</a:t>
            </a:r>
            <a:endParaRPr lang="en-GB" noProof="0"/>
          </a:p>
        </p:txBody>
      </p:sp>
    </p:spTree>
    <p:extLst>
      <p:ext uri="{BB962C8B-B14F-4D97-AF65-F5344CB8AC3E}">
        <p14:creationId xmlns:p14="http://schemas.microsoft.com/office/powerpoint/2010/main" val="66997142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1447512" cy="217625"/>
          </a:xfrm>
          <a:prstGeom prst="rect">
            <a:avLst/>
          </a:prstGeom>
        </p:spPr>
        <p:txBody>
          <a:bodyPr/>
          <a:lstStyle/>
          <a:p>
            <a:fld id="{5D1E5300-FC0F-4317-A193-EF6CE9E6F7B5}" type="slidenum">
              <a:rPr lang="en-GB" smtClean="0"/>
              <a:pPr/>
              <a:t>‹#›</a:t>
            </a:fld>
            <a:r>
              <a:rPr lang="en-GB"/>
              <a:t>  |  Creating energy from data</a:t>
            </a:r>
            <a:endParaRPr lang="en-GB" noProof="0"/>
          </a:p>
        </p:txBody>
      </p:sp>
    </p:spTree>
    <p:extLst>
      <p:ext uri="{BB962C8B-B14F-4D97-AF65-F5344CB8AC3E}">
        <p14:creationId xmlns:p14="http://schemas.microsoft.com/office/powerpoint/2010/main" val="2423391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73B1B6"/>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CBCCDAA2-6E90-41EB-AD0F-B01BA21FA7F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6"/>
            <a:ext cx="2411272" cy="2103606"/>
          </a:xfrm>
          <a:prstGeom prst="rect">
            <a:avLst/>
          </a:prstGeom>
          <a:noFill/>
        </p:spPr>
      </p:pic>
      <p:grpSp>
        <p:nvGrpSpPr>
          <p:cNvPr id="5" name="Group 15">
            <a:extLst>
              <a:ext uri="{FF2B5EF4-FFF2-40B4-BE49-F238E27FC236}">
                <a16:creationId xmlns:a16="http://schemas.microsoft.com/office/drawing/2014/main" id="{3E6BB097-4423-4B47-AD85-8EF2A43ADE75}"/>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092DED28-7398-4384-98E3-E41B937665E6}"/>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F432B988-83EC-4453-BFD2-CE79FB087D3A}"/>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9DE8DC64-3582-4277-80C6-755CA01686FC}"/>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9E697100-9D41-4577-A2A3-C8D2680BA7FA}"/>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EA1C3366-7F4F-4BE8-BA00-268D942A8E23}"/>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8A8BB4D2-C0D1-4156-BCD7-EE02CD037FC3}"/>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23226431-5F28-41C7-9511-FB4332C4821D}"/>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9AF0356D-8341-4312-8E27-626AA3BA19C4}"/>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12D65BB1-47B6-4054-BBAC-07EC5BB51CE8}"/>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E8115F98-D434-4BEE-A36D-6CA9CF63BFF8}"/>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1C5AC4C7-8C4E-4F0E-B1A5-6A1019BE8DE0}"/>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11BA3428-2589-44BF-8AFE-764BAE8C950A}"/>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DE825B6F-DBB3-43C2-9EE1-FDE365386607}"/>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6AEE172D-73DB-46D1-AB32-B27F1EDF3CF7}"/>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17F37334-6EB7-47AF-AEA4-D521D8740B41}"/>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96075C2F-0323-4A03-849C-88248EA65F73}"/>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0630AFE3-0A22-4CAA-A47C-C968E6F1370C}"/>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1656AFE7-8663-44BE-88AF-57606FC94D77}"/>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6260DEAC-E115-4C12-BB00-695FF3BC8F42}"/>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4DD8873D-A801-4CAA-BD84-FD80D96CB992}"/>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0C4B41F0-8F01-4E37-8A41-64FF7438A195}"/>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81A516F0-9FD1-4E18-BA65-759B307AE051}"/>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84AD3C48-9825-4717-AFE7-0A94E0728CAB}"/>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4511F55B-6167-481E-B9CF-23B22ECB6F90}"/>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E5365188-0072-4303-9D50-F6E725567A06}"/>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81C81048-00A2-418F-8743-E9DBDFD3C5DF}"/>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7C8F98"/>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373397749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1447512" cy="217625"/>
          </a:xfrm>
          <a:prstGeom prst="rect">
            <a:avLst/>
          </a:prstGeom>
        </p:spPr>
        <p:txBody>
          <a:bodyPr/>
          <a:lstStyle/>
          <a:p>
            <a:fld id="{5D1E5300-FC0F-4317-A193-EF6CE9E6F7B5}" type="slidenum">
              <a:rPr lang="en-GB" smtClean="0"/>
              <a:pPr/>
              <a:t>‹#›</a:t>
            </a:fld>
            <a:r>
              <a:rPr lang="en-GB"/>
              <a:t>  |  Creating energy from data</a:t>
            </a:r>
            <a:endParaRPr lang="en-GB" noProof="0"/>
          </a:p>
        </p:txBody>
      </p:sp>
    </p:spTree>
    <p:extLst>
      <p:ext uri="{BB962C8B-B14F-4D97-AF65-F5344CB8AC3E}">
        <p14:creationId xmlns:p14="http://schemas.microsoft.com/office/powerpoint/2010/main" val="155637132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endParaRPr kumimoji="0" lang="en-GB" sz="1000" b="0" i="0" u="none" strike="noStrike" kern="1200" cap="none" spc="0" normalizeH="0" baseline="0" noProof="0">
              <a:ln>
                <a:noFill/>
              </a:ln>
              <a:solidFill>
                <a:schemeClr val="accent1"/>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a:ln>
                <a:noFill/>
              </a:ln>
              <a:solidFill>
                <a:srgbClr val="333333"/>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5EE97569-7AAE-4F5E-A297-4CACC5BAA06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8D519266-1B1C-4659-AEC5-EDA3DECED6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BF3BF40D-54F5-41E5-BFE7-5E761CD14D7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7420AA68-386C-4A06-B329-2C289E5A596C}"/>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A6F1349D-9CA0-4F52-A1B2-0648A014D46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A5766B26-2BFE-4375-B7D1-36493B0116F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75A7788-5DE8-424D-AF7E-6BA2219C66F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9E02174F-4D0C-40F6-929D-C1A98901D81D}"/>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C50B7BD-087F-438C-8E6D-D7B0076CBCA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4CC2446-F339-48DA-97BF-BA9FD4F3C13B}"/>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061F2274-FE8C-4637-8CD6-D5E320DA6E2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E05F0F12-1507-4519-995E-D53F9890CD4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A7A657F-3B53-4C37-A5B5-5FB3A892970E}"/>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FE7C42B6-0A2E-4D69-9805-C8C834FAF45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ACC0F9B7-58E4-4780-ADD8-FB0D7294FB89}"/>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D91E642C-E592-4F90-B637-8CBFCB2CDFD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EEC855A-7670-434B-855F-4721B7345C48}"/>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427B0FA5-77F5-4BA9-B187-2FA74EE5A55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B98A930-A384-45FC-97E1-49EB0FC223BD}"/>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F7296EC2-5E0F-4841-9965-FAC03907568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F814D736-A490-4BEA-827D-3378EEBAA74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5ACFBCC7-9726-4C28-8040-00C6B7E89729}"/>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8C7C61BE-E8E5-4EA3-AF03-5EE94C6865E9}"/>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4DAD64AB-A4EB-4A93-A716-081A367D80E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28D69451-72D0-464D-AEBE-93DB4EB0EBB3}"/>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3C333EB1-72FC-4BB7-B043-41373270F69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95FE8E44-1908-4C90-991D-7FAB1E6ADE8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E9F6E1CC-21B6-4197-8780-FFF46FC554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63470D81-5B6B-4578-98D0-96FB1CFD3F1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F2A785F4-4C5C-4589-9D60-8ECF83413986}"/>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05DD23CC-26CD-4DD0-B4F5-81760B404EBD}"/>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917E9F0-891B-4061-A8EB-D228B5785AD5}"/>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9FDDB00E-99B3-4B72-A21E-2FFED5D66363}"/>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411B142B-DF51-4E1C-8850-630474006E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08EA9EA-9051-4F1D-AA20-905943CB2B86}"/>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2F134BD-32F3-42D7-95FA-9A15A56011C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538438C-EF2C-4DF9-B3E3-9AEC7F0113E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43A30FD4-40A9-4CEA-AD8C-59657995EA7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spTree>
    <p:extLst>
      <p:ext uri="{BB962C8B-B14F-4D97-AF65-F5344CB8AC3E}">
        <p14:creationId xmlns:p14="http://schemas.microsoft.com/office/powerpoint/2010/main" val="2041841815"/>
      </p:ext>
    </p:extLst>
  </p:cSld>
  <p:clrMapOvr>
    <a:masterClrMapping/>
  </p:clrMapOvr>
  <p:extLst>
    <p:ext uri="{DCECCB84-F9BA-43D5-87BE-67443E8EF086}">
      <p15:sldGuideLst xmlns:p15="http://schemas.microsoft.com/office/powerpoint/2012/main"/>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71432821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cSld name="Three content with 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da-DK"/>
          </a:p>
        </p:txBody>
      </p:sp>
      <p:sp>
        <p:nvSpPr>
          <p:cNvPr id="4" name="Content Placeholder 6"/>
          <p:cNvSpPr>
            <a:spLocks noGrp="1"/>
          </p:cNvSpPr>
          <p:nvPr>
            <p:ph sz="quarter" idx="16"/>
          </p:nvPr>
        </p:nvSpPr>
        <p:spPr>
          <a:xfrm>
            <a:off x="334433" y="1566863"/>
            <a:ext cx="3739200" cy="4321176"/>
          </a:xfrm>
        </p:spPr>
        <p:txBody>
          <a:bodyPr/>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p:txBody>
      </p:sp>
      <p:sp>
        <p:nvSpPr>
          <p:cNvPr id="5" name="Content Placeholder 6"/>
          <p:cNvSpPr>
            <a:spLocks noGrp="1"/>
          </p:cNvSpPr>
          <p:nvPr>
            <p:ph sz="quarter" idx="17"/>
          </p:nvPr>
        </p:nvSpPr>
        <p:spPr>
          <a:xfrm>
            <a:off x="4220633" y="1566863"/>
            <a:ext cx="3739200" cy="4321176"/>
          </a:xfrm>
        </p:spPr>
        <p:txBody>
          <a:bodyPr/>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p:txBody>
      </p:sp>
      <p:sp>
        <p:nvSpPr>
          <p:cNvPr id="6" name="Content Placeholder 6"/>
          <p:cNvSpPr>
            <a:spLocks noGrp="1"/>
          </p:cNvSpPr>
          <p:nvPr>
            <p:ph sz="quarter" idx="18"/>
          </p:nvPr>
        </p:nvSpPr>
        <p:spPr>
          <a:xfrm>
            <a:off x="8113184" y="1566863"/>
            <a:ext cx="3739200" cy="4321176"/>
          </a:xfrm>
        </p:spPr>
        <p:txBody>
          <a:bodyPr/>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p:txBody>
      </p:sp>
      <p:sp>
        <p:nvSpPr>
          <p:cNvPr id="3" name="TxtClassification"/>
          <p:cNvSpPr>
            <a:spLocks noGrp="1"/>
          </p:cNvSpPr>
          <p:nvPr>
            <p:ph type="dt" sz="quarter" idx="19"/>
          </p:nvPr>
        </p:nvSpPr>
        <p:spPr bwMode="gray">
          <a:xfrm>
            <a:off x="2455333" y="6542024"/>
            <a:ext cx="2370667" cy="184150"/>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gn="l">
              <a:lnSpc>
                <a:spcPct val="110000"/>
              </a:lnSpc>
              <a:spcBef>
                <a:spcPct val="50000"/>
              </a:spcBef>
              <a:spcAft>
                <a:spcPts val="0"/>
              </a:spcAft>
              <a:defRPr sz="800" b="0">
                <a:solidFill>
                  <a:srgbClr val="999999"/>
                </a:solidFill>
                <a:latin typeface="Arial" panose="020B0604020202020204" pitchFamily="34" charset="0"/>
              </a:defRPr>
            </a:lvl1pPr>
          </a:lstStyle>
          <a:p>
            <a:fld id="{CF9802C3-3B9E-449A-A218-6965C73D8F22}" type="datetimeFigureOut">
              <a:rPr lang="nb-NO" smtClean="0"/>
              <a:t>19.05.2023</a:t>
            </a:fld>
            <a:endParaRPr lang="nb-NO"/>
          </a:p>
        </p:txBody>
      </p:sp>
      <p:sp>
        <p:nvSpPr>
          <p:cNvPr id="7" name="TxtPageNumber"/>
          <p:cNvSpPr>
            <a:spLocks noGrp="1"/>
          </p:cNvSpPr>
          <p:nvPr>
            <p:ph type="sldNum" sz="quarter" idx="20"/>
          </p:nvPr>
        </p:nvSpPr>
        <p:spPr bwMode="gray">
          <a:xfrm>
            <a:off x="334434" y="6542024"/>
            <a:ext cx="476165" cy="196850"/>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800" b="0">
                <a:solidFill>
                  <a:srgbClr val="999999"/>
                </a:solidFill>
                <a:latin typeface="Arial" panose="020B0604020202020204" pitchFamily="34" charset="0"/>
              </a:defRPr>
            </a:lvl1pPr>
          </a:lstStyle>
          <a:p>
            <a:fld id="{C9E4304B-3774-40F6-B220-806A7542261A}" type="slidenum">
              <a:rPr lang="nb-NO" smtClean="0"/>
              <a:t>‹#›</a:t>
            </a:fld>
            <a:endParaRPr lang="nb-NO"/>
          </a:p>
        </p:txBody>
      </p:sp>
      <p:sp>
        <p:nvSpPr>
          <p:cNvPr id="8" name="TxtFooter"/>
          <p:cNvSpPr>
            <a:spLocks noGrp="1"/>
          </p:cNvSpPr>
          <p:nvPr>
            <p:ph type="ftr" sz="quarter" idx="21"/>
          </p:nvPr>
        </p:nvSpPr>
        <p:spPr>
          <a:xfrm>
            <a:off x="690033" y="6542024"/>
            <a:ext cx="5928699" cy="184150"/>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800" b="0">
                <a:solidFill>
                  <a:srgbClr val="999999"/>
                </a:solidFill>
                <a:latin typeface="Arial" panose="020B0604020202020204" pitchFamily="34" charset="0"/>
              </a:defRPr>
            </a:lvl1pPr>
          </a:lstStyle>
          <a:p>
            <a:endParaRPr lang="nb-NO"/>
          </a:p>
        </p:txBody>
      </p:sp>
    </p:spTree>
    <p:extLst>
      <p:ext uri="{BB962C8B-B14F-4D97-AF65-F5344CB8AC3E}">
        <p14:creationId xmlns:p14="http://schemas.microsoft.com/office/powerpoint/2010/main" val="47776959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98684098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Tree>
    <p:extLst>
      <p:ext uri="{BB962C8B-B14F-4D97-AF65-F5344CB8AC3E}">
        <p14:creationId xmlns:p14="http://schemas.microsoft.com/office/powerpoint/2010/main" val="373486998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3270363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52449993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E824A-F7DA-AF46-AEF4-D0D3E5EAF6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B6DF073-31BF-F349-B102-F3A06E9772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8715AC8-2225-2C4F-A738-4F84F3D39959}"/>
              </a:ext>
            </a:extLst>
          </p:cNvPr>
          <p:cNvSpPr>
            <a:spLocks noGrp="1"/>
          </p:cNvSpPr>
          <p:nvPr>
            <p:ph type="dt" sz="half" idx="10"/>
          </p:nvPr>
        </p:nvSpPr>
        <p:spPr/>
        <p:txBody>
          <a:bodyPr/>
          <a:lstStyle/>
          <a:p>
            <a:fld id="{D7ABF713-8D24-5640-83BB-3E2B5124B6A7}" type="datetimeFigureOut">
              <a:rPr lang="en-US" smtClean="0"/>
              <a:t>5/19/23</a:t>
            </a:fld>
            <a:endParaRPr lang="en-US"/>
          </a:p>
        </p:txBody>
      </p:sp>
      <p:sp>
        <p:nvSpPr>
          <p:cNvPr id="5" name="Footer Placeholder 4">
            <a:extLst>
              <a:ext uri="{FF2B5EF4-FFF2-40B4-BE49-F238E27FC236}">
                <a16:creationId xmlns:a16="http://schemas.microsoft.com/office/drawing/2014/main" id="{056F4E23-756C-A447-AA4D-A225F88F4A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383E0A-98C2-4548-BE6B-DEF1C47D6345}"/>
              </a:ext>
            </a:extLst>
          </p:cNvPr>
          <p:cNvSpPr>
            <a:spLocks noGrp="1"/>
          </p:cNvSpPr>
          <p:nvPr>
            <p:ph type="sldNum" sz="quarter" idx="12"/>
          </p:nvPr>
        </p:nvSpPr>
        <p:spPr/>
        <p:txBody>
          <a:bodyPr/>
          <a:lstStyle/>
          <a:p>
            <a:fld id="{F359510A-2B2E-EC4D-AEA6-DA4A16CD53B6}" type="slidenum">
              <a:rPr lang="en-US" smtClean="0"/>
              <a:t>‹#›</a:t>
            </a:fld>
            <a:endParaRPr lang="en-US"/>
          </a:p>
        </p:txBody>
      </p:sp>
    </p:spTree>
    <p:extLst>
      <p:ext uri="{BB962C8B-B14F-4D97-AF65-F5344CB8AC3E}">
        <p14:creationId xmlns:p14="http://schemas.microsoft.com/office/powerpoint/2010/main" val="286450258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1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20801"/>
            <a:ext cx="10801350" cy="592073"/>
          </a:xfrm>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a:xfrm>
            <a:off x="698360" y="1800000"/>
            <a:ext cx="10789317" cy="4355904"/>
          </a:xfrm>
        </p:spPr>
        <p:txBody>
          <a:bodyPr/>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043138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2621"/>
          </a:xfrm>
        </p:spPr>
        <p:txBody>
          <a:bodyPr tIns="0" bIns="0" anchor="b"/>
          <a:lstStyle>
            <a:lvl1pPr algn="l">
              <a:lnSpc>
                <a:spcPct val="100000"/>
              </a:lnSpc>
              <a:defRPr sz="3200">
                <a:solidFill>
                  <a:schemeClr val="bg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2FB31E61-CBDC-44CC-BAF8-B21860843A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6"/>
            <a:ext cx="2411272" cy="2103606"/>
          </a:xfrm>
          <a:prstGeom prst="rect">
            <a:avLst/>
          </a:prstGeom>
          <a:noFill/>
        </p:spPr>
      </p:pic>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7" name="Group 15">
            <a:extLst>
              <a:ext uri="{FF2B5EF4-FFF2-40B4-BE49-F238E27FC236}">
                <a16:creationId xmlns:a16="http://schemas.microsoft.com/office/drawing/2014/main" id="{899B2306-C2CF-4024-A63D-C96369A784CB}"/>
              </a:ext>
            </a:extLst>
          </p:cNvPr>
          <p:cNvGrpSpPr/>
          <p:nvPr userDrawn="1"/>
        </p:nvGrpSpPr>
        <p:grpSpPr>
          <a:xfrm>
            <a:off x="12302034" y="1"/>
            <a:ext cx="155539" cy="4038600"/>
            <a:chOff x="12302034" y="0"/>
            <a:chExt cx="201733" cy="5238043"/>
          </a:xfrm>
        </p:grpSpPr>
        <p:grpSp>
          <p:nvGrpSpPr>
            <p:cNvPr id="8" name="Group 12">
              <a:extLst>
                <a:ext uri="{FF2B5EF4-FFF2-40B4-BE49-F238E27FC236}">
                  <a16:creationId xmlns:a16="http://schemas.microsoft.com/office/drawing/2014/main" id="{8BF17CDC-1ECA-41FC-8550-320CABA328CA}"/>
                </a:ext>
              </a:extLst>
            </p:cNvPr>
            <p:cNvGrpSpPr/>
            <p:nvPr userDrawn="1"/>
          </p:nvGrpSpPr>
          <p:grpSpPr>
            <a:xfrm>
              <a:off x="12302034" y="4577510"/>
              <a:ext cx="201733" cy="660533"/>
              <a:chOff x="12270137" y="3967908"/>
              <a:chExt cx="223553" cy="660533"/>
            </a:xfrm>
          </p:grpSpPr>
          <p:sp>
            <p:nvSpPr>
              <p:cNvPr id="32" name="Rectangle 156">
                <a:extLst>
                  <a:ext uri="{FF2B5EF4-FFF2-40B4-BE49-F238E27FC236}">
                    <a16:creationId xmlns:a16="http://schemas.microsoft.com/office/drawing/2014/main" id="{2F8E14B1-7BD3-447D-86AA-69B84F61B485}"/>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57">
                <a:extLst>
                  <a:ext uri="{FF2B5EF4-FFF2-40B4-BE49-F238E27FC236}">
                    <a16:creationId xmlns:a16="http://schemas.microsoft.com/office/drawing/2014/main" id="{766A9D27-FFBE-4E38-8552-90FCB746F024}"/>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158">
                <a:extLst>
                  <a:ext uri="{FF2B5EF4-FFF2-40B4-BE49-F238E27FC236}">
                    <a16:creationId xmlns:a16="http://schemas.microsoft.com/office/drawing/2014/main" id="{A66C5BCB-25F8-4B30-A421-BFBB7BC10422}"/>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1">
              <a:extLst>
                <a:ext uri="{FF2B5EF4-FFF2-40B4-BE49-F238E27FC236}">
                  <a16:creationId xmlns:a16="http://schemas.microsoft.com/office/drawing/2014/main" id="{1B6D446A-9743-4148-AFA6-0AFE223647DA}"/>
                </a:ext>
              </a:extLst>
            </p:cNvPr>
            <p:cNvGrpSpPr/>
            <p:nvPr userDrawn="1"/>
          </p:nvGrpSpPr>
          <p:grpSpPr>
            <a:xfrm>
              <a:off x="12302034" y="3317287"/>
              <a:ext cx="201733" cy="1125185"/>
              <a:chOff x="12270137" y="2809458"/>
              <a:chExt cx="223553" cy="1125185"/>
            </a:xfrm>
          </p:grpSpPr>
          <p:sp>
            <p:nvSpPr>
              <p:cNvPr id="27" name="Rectangle 173">
                <a:extLst>
                  <a:ext uri="{FF2B5EF4-FFF2-40B4-BE49-F238E27FC236}">
                    <a16:creationId xmlns:a16="http://schemas.microsoft.com/office/drawing/2014/main" id="{C0B7FCFA-7E23-497F-8C74-B833E750F83E}"/>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4">
                <a:extLst>
                  <a:ext uri="{FF2B5EF4-FFF2-40B4-BE49-F238E27FC236}">
                    <a16:creationId xmlns:a16="http://schemas.microsoft.com/office/drawing/2014/main" id="{B8BCB58A-CC6C-4169-A639-72FAC43548B9}"/>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5">
                <a:extLst>
                  <a:ext uri="{FF2B5EF4-FFF2-40B4-BE49-F238E27FC236}">
                    <a16:creationId xmlns:a16="http://schemas.microsoft.com/office/drawing/2014/main" id="{DA6BEEDB-E43E-43CF-B242-CE57D81F9CC5}"/>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6">
                <a:extLst>
                  <a:ext uri="{FF2B5EF4-FFF2-40B4-BE49-F238E27FC236}">
                    <a16:creationId xmlns:a16="http://schemas.microsoft.com/office/drawing/2014/main" id="{B67B3CC7-31A2-4324-93FA-7596694822CC}"/>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7">
                <a:extLst>
                  <a:ext uri="{FF2B5EF4-FFF2-40B4-BE49-F238E27FC236}">
                    <a16:creationId xmlns:a16="http://schemas.microsoft.com/office/drawing/2014/main" id="{37B65368-EFE4-427F-92C7-4F78A5055C89}"/>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10">
              <a:extLst>
                <a:ext uri="{FF2B5EF4-FFF2-40B4-BE49-F238E27FC236}">
                  <a16:creationId xmlns:a16="http://schemas.microsoft.com/office/drawing/2014/main" id="{773BC460-EFDD-404A-B125-A13EA48D075C}"/>
                </a:ext>
              </a:extLst>
            </p:cNvPr>
            <p:cNvGrpSpPr/>
            <p:nvPr userDrawn="1"/>
          </p:nvGrpSpPr>
          <p:grpSpPr>
            <a:xfrm>
              <a:off x="12302034" y="2057064"/>
              <a:ext cx="201733" cy="1125185"/>
              <a:chOff x="12270137" y="1651008"/>
              <a:chExt cx="223553" cy="1125185"/>
            </a:xfrm>
          </p:grpSpPr>
          <p:sp>
            <p:nvSpPr>
              <p:cNvPr id="22" name="Rectangle 183">
                <a:extLst>
                  <a:ext uri="{FF2B5EF4-FFF2-40B4-BE49-F238E27FC236}">
                    <a16:creationId xmlns:a16="http://schemas.microsoft.com/office/drawing/2014/main" id="{8DE94877-7392-4406-929F-B764BDF112F8}"/>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4">
                <a:extLst>
                  <a:ext uri="{FF2B5EF4-FFF2-40B4-BE49-F238E27FC236}">
                    <a16:creationId xmlns:a16="http://schemas.microsoft.com/office/drawing/2014/main" id="{FDBDBDC7-D1CD-4EC4-ACEE-132F7EA131CF}"/>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5">
                <a:extLst>
                  <a:ext uri="{FF2B5EF4-FFF2-40B4-BE49-F238E27FC236}">
                    <a16:creationId xmlns:a16="http://schemas.microsoft.com/office/drawing/2014/main" id="{1655612F-AD44-456A-9497-7074AE6FA255}"/>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6">
                <a:extLst>
                  <a:ext uri="{FF2B5EF4-FFF2-40B4-BE49-F238E27FC236}">
                    <a16:creationId xmlns:a16="http://schemas.microsoft.com/office/drawing/2014/main" id="{F53524A9-B221-4015-AE08-F6785A6ED487}"/>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7">
                <a:extLst>
                  <a:ext uri="{FF2B5EF4-FFF2-40B4-BE49-F238E27FC236}">
                    <a16:creationId xmlns:a16="http://schemas.microsoft.com/office/drawing/2014/main" id="{1F758217-D52E-4B40-A5BC-03C5E1E384DC}"/>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9">
              <a:extLst>
                <a:ext uri="{FF2B5EF4-FFF2-40B4-BE49-F238E27FC236}">
                  <a16:creationId xmlns:a16="http://schemas.microsoft.com/office/drawing/2014/main" id="{F2F2329D-2F1D-4D2B-985B-AC6897A9B025}"/>
                </a:ext>
              </a:extLst>
            </p:cNvPr>
            <p:cNvGrpSpPr/>
            <p:nvPr userDrawn="1"/>
          </p:nvGrpSpPr>
          <p:grpSpPr>
            <a:xfrm>
              <a:off x="12302034" y="796842"/>
              <a:ext cx="201733" cy="1125185"/>
              <a:chOff x="12270137" y="492558"/>
              <a:chExt cx="223553" cy="1125185"/>
            </a:xfrm>
          </p:grpSpPr>
          <p:sp>
            <p:nvSpPr>
              <p:cNvPr id="16" name="Rectangle 188">
                <a:extLst>
                  <a:ext uri="{FF2B5EF4-FFF2-40B4-BE49-F238E27FC236}">
                    <a16:creationId xmlns:a16="http://schemas.microsoft.com/office/drawing/2014/main" id="{85DB43FF-9DB0-4556-9A05-5B2ABFB050EA}"/>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89">
                <a:extLst>
                  <a:ext uri="{FF2B5EF4-FFF2-40B4-BE49-F238E27FC236}">
                    <a16:creationId xmlns:a16="http://schemas.microsoft.com/office/drawing/2014/main" id="{2FE022CE-DD2A-4EFC-9534-B8D208EBB69D}"/>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0">
                <a:extLst>
                  <a:ext uri="{FF2B5EF4-FFF2-40B4-BE49-F238E27FC236}">
                    <a16:creationId xmlns:a16="http://schemas.microsoft.com/office/drawing/2014/main" id="{C85739C5-516F-43C7-A3CA-5BF9B8FDFDFE}"/>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1">
                <a:extLst>
                  <a:ext uri="{FF2B5EF4-FFF2-40B4-BE49-F238E27FC236}">
                    <a16:creationId xmlns:a16="http://schemas.microsoft.com/office/drawing/2014/main" id="{6C4F101E-1708-41AE-ACB3-02B2A9B27173}"/>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2">
                <a:extLst>
                  <a:ext uri="{FF2B5EF4-FFF2-40B4-BE49-F238E27FC236}">
                    <a16:creationId xmlns:a16="http://schemas.microsoft.com/office/drawing/2014/main" id="{0948D655-C735-4370-8294-447D4708FF2A}"/>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13">
              <a:extLst>
                <a:ext uri="{FF2B5EF4-FFF2-40B4-BE49-F238E27FC236}">
                  <a16:creationId xmlns:a16="http://schemas.microsoft.com/office/drawing/2014/main" id="{284C6AF5-3D92-485E-A13D-C2AD89D6383E}"/>
                </a:ext>
              </a:extLst>
            </p:cNvPr>
            <p:cNvGrpSpPr/>
            <p:nvPr userDrawn="1"/>
          </p:nvGrpSpPr>
          <p:grpSpPr>
            <a:xfrm>
              <a:off x="12302034" y="0"/>
              <a:ext cx="201733" cy="661805"/>
              <a:chOff x="12270137" y="-434202"/>
              <a:chExt cx="223553" cy="661805"/>
            </a:xfrm>
          </p:grpSpPr>
          <p:sp>
            <p:nvSpPr>
              <p:cNvPr id="13" name="Rectangle 200">
                <a:extLst>
                  <a:ext uri="{FF2B5EF4-FFF2-40B4-BE49-F238E27FC236}">
                    <a16:creationId xmlns:a16="http://schemas.microsoft.com/office/drawing/2014/main" id="{46DCEB8A-CC4B-4043-95BF-4BC79CEB595F}"/>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1">
                <a:extLst>
                  <a:ext uri="{FF2B5EF4-FFF2-40B4-BE49-F238E27FC236}">
                    <a16:creationId xmlns:a16="http://schemas.microsoft.com/office/drawing/2014/main" id="{70FAF477-4B73-403C-8A1E-9FE6C8EEC7E7}"/>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33">
                <a:extLst>
                  <a:ext uri="{FF2B5EF4-FFF2-40B4-BE49-F238E27FC236}">
                    <a16:creationId xmlns:a16="http://schemas.microsoft.com/office/drawing/2014/main" id="{8D85CCF9-E886-4C53-8F4D-71C8EA5C1338}"/>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381970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2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hasCustomPrompt="1"/>
          </p:nvPr>
        </p:nvSpPr>
        <p:spPr>
          <a:xfrm>
            <a:off x="695325" y="1800000"/>
            <a:ext cx="5400675" cy="4337043"/>
          </a:xfrm>
        </p:spPr>
        <p:txBody>
          <a:bodyPr rIns="28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hasCustomPrompt="1"/>
          </p:nvPr>
        </p:nvSpPr>
        <p:spPr>
          <a:xfrm>
            <a:off x="6104232" y="1800000"/>
            <a:ext cx="5400673" cy="4337043"/>
          </a:xfrm>
        </p:spPr>
        <p:txBody>
          <a:bodyPr lIns="28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7" name="Straight Connector 6">
            <a:extLst>
              <a:ext uri="{FF2B5EF4-FFF2-40B4-BE49-F238E27FC236}">
                <a16:creationId xmlns:a16="http://schemas.microsoft.com/office/drawing/2014/main" id="{F9DEAF68-2D99-47D6-AD8C-1328027DAF1D}"/>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927984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hasCustomPrompt="1"/>
          </p:nvPr>
        </p:nvSpPr>
        <p:spPr>
          <a:xfrm>
            <a:off x="695325" y="1800533"/>
            <a:ext cx="3600450" cy="4365317"/>
          </a:xfrm>
        </p:spPr>
        <p:txBody>
          <a:bodyPr rIns="216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hasCustomPrompt="1"/>
          </p:nvPr>
        </p:nvSpPr>
        <p:spPr>
          <a:xfrm>
            <a:off x="7896225" y="1800533"/>
            <a:ext cx="3600449" cy="4365317"/>
          </a:xfrm>
        </p:spPr>
        <p:txBody>
          <a:bodyPr lIns="216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hasCustomPrompt="1"/>
          </p:nvPr>
        </p:nvSpPr>
        <p:spPr>
          <a:xfrm>
            <a:off x="4321175" y="1800533"/>
            <a:ext cx="3575050" cy="4365317"/>
          </a:xfrm>
        </p:spPr>
        <p:txBody>
          <a:bodyPr lIns="108000" rIns="10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8" name="Straight Connector 7">
            <a:extLst>
              <a:ext uri="{FF2B5EF4-FFF2-40B4-BE49-F238E27FC236}">
                <a16:creationId xmlns:a16="http://schemas.microsoft.com/office/drawing/2014/main" id="{37EF2A27-AEDA-479E-BB70-B2E0DBAFB51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968050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Column-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lvl1pPr>
              <a:defRPr>
                <a:solidFill>
                  <a:srgbClr val="243746"/>
                </a:solidFill>
              </a:defRPr>
            </a:lvl1p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hasCustomPrompt="1"/>
          </p:nvPr>
        </p:nvSpPr>
        <p:spPr>
          <a:xfrm>
            <a:off x="695324" y="2600326"/>
            <a:ext cx="3599703" cy="3565523"/>
          </a:xfrm>
        </p:spPr>
        <p:txBody>
          <a:bodyPr tIns="108000" rIns="21600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hasCustomPrompt="1"/>
          </p:nvPr>
        </p:nvSpPr>
        <p:spPr>
          <a:xfrm>
            <a:off x="4295402" y="2600326"/>
            <a:ext cx="3575424" cy="3565520"/>
          </a:xfrm>
        </p:spPr>
        <p:txBody>
          <a:bodyPr lIns="108000" tIns="108000" rIns="10800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hasCustomPrompt="1"/>
          </p:nvPr>
        </p:nvSpPr>
        <p:spPr>
          <a:xfrm>
            <a:off x="7896225" y="2600326"/>
            <a:ext cx="3600449" cy="3565520"/>
          </a:xfrm>
        </p:spPr>
        <p:txBody>
          <a:bodyPr lIns="216000" tIns="108000" rIns="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hasCustomPrompt="1"/>
          </p:nvPr>
        </p:nvSpPr>
        <p:spPr>
          <a:xfrm>
            <a:off x="695325" y="2005318"/>
            <a:ext cx="3600450" cy="595007"/>
          </a:xfrm>
        </p:spPr>
        <p:txBody>
          <a:bodyPr rIns="216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hasCustomPrompt="1"/>
          </p:nvPr>
        </p:nvSpPr>
        <p:spPr>
          <a:xfrm>
            <a:off x="4295775" y="2005318"/>
            <a:ext cx="3600450" cy="595007"/>
          </a:xfrm>
        </p:spPr>
        <p:txBody>
          <a:bodyPr lIns="108000" rIns="108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hasCustomPrompt="1"/>
          </p:nvPr>
        </p:nvSpPr>
        <p:spPr>
          <a:xfrm>
            <a:off x="7896225" y="2005318"/>
            <a:ext cx="3600824" cy="595007"/>
          </a:xfrm>
        </p:spPr>
        <p:txBody>
          <a:bodyPr lIns="216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cxnSp>
        <p:nvCxnSpPr>
          <p:cNvPr id="11" name="Straight Connector 10">
            <a:extLst>
              <a:ext uri="{FF2B5EF4-FFF2-40B4-BE49-F238E27FC236}">
                <a16:creationId xmlns:a16="http://schemas.microsoft.com/office/drawing/2014/main" id="{0322214E-3AB3-4C24-A524-2CE8418A11BD}"/>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559165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4Column-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lvl1pPr>
              <a:defRPr>
                <a:solidFill>
                  <a:srgbClr val="243746"/>
                </a:solidFill>
              </a:defRPr>
            </a:lvl1p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hasCustomPrompt="1"/>
          </p:nvPr>
        </p:nvSpPr>
        <p:spPr>
          <a:xfrm>
            <a:off x="695324" y="2600326"/>
            <a:ext cx="2700000" cy="3565523"/>
          </a:xfrm>
        </p:spPr>
        <p:txBody>
          <a:bodyPr tIns="108000" rIns="216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hasCustomPrompt="1"/>
          </p:nvPr>
        </p:nvSpPr>
        <p:spPr>
          <a:xfrm>
            <a:off x="3399856" y="2600326"/>
            <a:ext cx="2700000" cy="3565520"/>
          </a:xfrm>
        </p:spPr>
        <p:txBody>
          <a:bodyPr lIns="108000" tIns="108000" rIns="108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hasCustomPrompt="1"/>
          </p:nvPr>
        </p:nvSpPr>
        <p:spPr>
          <a:xfrm>
            <a:off x="8796338" y="2600326"/>
            <a:ext cx="2700000" cy="3565520"/>
          </a:xfrm>
        </p:spPr>
        <p:txBody>
          <a:bodyPr lIns="216000" tIns="108000" rIns="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hasCustomPrompt="1"/>
          </p:nvPr>
        </p:nvSpPr>
        <p:spPr>
          <a:xfrm>
            <a:off x="695325" y="2005318"/>
            <a:ext cx="2700000" cy="595007"/>
          </a:xfrm>
        </p:spPr>
        <p:txBody>
          <a:bodyPr rIns="216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hasCustomPrompt="1"/>
          </p:nvPr>
        </p:nvSpPr>
        <p:spPr>
          <a:xfrm>
            <a:off x="3400229" y="2005318"/>
            <a:ext cx="2700000" cy="595007"/>
          </a:xfrm>
        </p:spPr>
        <p:txBody>
          <a:bodyPr lIns="108000" rIns="108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hasCustomPrompt="1"/>
          </p:nvPr>
        </p:nvSpPr>
        <p:spPr>
          <a:xfrm>
            <a:off x="8796431" y="2005318"/>
            <a:ext cx="2700000" cy="595007"/>
          </a:xfrm>
        </p:spPr>
        <p:txBody>
          <a:bodyPr lIns="216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1" name="Plassholder for tekst 8">
            <a:extLst>
              <a:ext uri="{FF2B5EF4-FFF2-40B4-BE49-F238E27FC236}">
                <a16:creationId xmlns:a16="http://schemas.microsoft.com/office/drawing/2014/main" id="{F41B8369-23C3-4F16-BCF6-293D6FF66C20}"/>
              </a:ext>
            </a:extLst>
          </p:cNvPr>
          <p:cNvSpPr>
            <a:spLocks noGrp="1"/>
          </p:cNvSpPr>
          <p:nvPr>
            <p:ph type="body" sz="quarter" idx="23" hasCustomPrompt="1"/>
          </p:nvPr>
        </p:nvSpPr>
        <p:spPr>
          <a:xfrm>
            <a:off x="6105349" y="2600326"/>
            <a:ext cx="2700000" cy="3565520"/>
          </a:xfrm>
        </p:spPr>
        <p:txBody>
          <a:bodyPr lIns="108000" tIns="108000" rIns="108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2" name="Plassholder for tekst 18">
            <a:extLst>
              <a:ext uri="{FF2B5EF4-FFF2-40B4-BE49-F238E27FC236}">
                <a16:creationId xmlns:a16="http://schemas.microsoft.com/office/drawing/2014/main" id="{DBA1DC41-ABAE-4F03-A70D-362A4D4B5903}"/>
              </a:ext>
            </a:extLst>
          </p:cNvPr>
          <p:cNvSpPr>
            <a:spLocks noGrp="1"/>
          </p:cNvSpPr>
          <p:nvPr>
            <p:ph type="body" sz="quarter" idx="24" hasCustomPrompt="1"/>
          </p:nvPr>
        </p:nvSpPr>
        <p:spPr>
          <a:xfrm>
            <a:off x="6105722" y="2005318"/>
            <a:ext cx="2700000" cy="595007"/>
          </a:xfrm>
        </p:spPr>
        <p:txBody>
          <a:bodyPr lIns="108000" rIns="108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cxnSp>
        <p:nvCxnSpPr>
          <p:cNvPr id="15" name="Straight Connector 14">
            <a:extLst>
              <a:ext uri="{FF2B5EF4-FFF2-40B4-BE49-F238E27FC236}">
                <a16:creationId xmlns:a16="http://schemas.microsoft.com/office/drawing/2014/main" id="{9B208F9B-63CE-4FCD-BE60-F49AE7373A67}"/>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155324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Column-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704752"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9015"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53277"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704752"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704752"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9015"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9015"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53277"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53277"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4" name="Straight Connector 13">
            <a:extLst>
              <a:ext uri="{FF2B5EF4-FFF2-40B4-BE49-F238E27FC236}">
                <a16:creationId xmlns:a16="http://schemas.microsoft.com/office/drawing/2014/main" id="{8A977C04-1C2D-410B-BAA7-8E5E4634B2A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256881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4Column-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704751"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3420059"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6135367"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704752"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702528"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3420060"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3417836"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6135368"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6133144"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14" name="Picture Placeholder 10">
            <a:extLst>
              <a:ext uri="{FF2B5EF4-FFF2-40B4-BE49-F238E27FC236}">
                <a16:creationId xmlns:a16="http://schemas.microsoft.com/office/drawing/2014/main" id="{DD9B2730-1633-40E2-8BC2-F1C840471316}"/>
              </a:ext>
            </a:extLst>
          </p:cNvPr>
          <p:cNvSpPr>
            <a:spLocks noGrp="1"/>
          </p:cNvSpPr>
          <p:nvPr>
            <p:ph type="pic" sz="quarter" idx="22"/>
          </p:nvPr>
        </p:nvSpPr>
        <p:spPr>
          <a:xfrm>
            <a:off x="8850675"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20" name="Text Placeholder 12">
            <a:extLst>
              <a:ext uri="{FF2B5EF4-FFF2-40B4-BE49-F238E27FC236}">
                <a16:creationId xmlns:a16="http://schemas.microsoft.com/office/drawing/2014/main" id="{3116D8BC-B55B-42AC-B449-0078EDE9394A}"/>
              </a:ext>
            </a:extLst>
          </p:cNvPr>
          <p:cNvSpPr>
            <a:spLocks noGrp="1"/>
          </p:cNvSpPr>
          <p:nvPr>
            <p:ph type="body" sz="quarter" idx="23"/>
          </p:nvPr>
        </p:nvSpPr>
        <p:spPr>
          <a:xfrm>
            <a:off x="8850675"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Text Placeholder 14">
            <a:extLst>
              <a:ext uri="{FF2B5EF4-FFF2-40B4-BE49-F238E27FC236}">
                <a16:creationId xmlns:a16="http://schemas.microsoft.com/office/drawing/2014/main" id="{5222868D-42E6-4FED-B90F-0A7F1DC09DD9}"/>
              </a:ext>
            </a:extLst>
          </p:cNvPr>
          <p:cNvSpPr>
            <a:spLocks noGrp="1"/>
          </p:cNvSpPr>
          <p:nvPr>
            <p:ph type="body" sz="quarter" idx="24"/>
          </p:nvPr>
        </p:nvSpPr>
        <p:spPr>
          <a:xfrm>
            <a:off x="8848451"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4" name="Straight Connector 23">
            <a:extLst>
              <a:ext uri="{FF2B5EF4-FFF2-40B4-BE49-F238E27FC236}">
                <a16:creationId xmlns:a16="http://schemas.microsoft.com/office/drawing/2014/main" id="{5B43F209-D9B1-4C1D-BEEB-45BEA693935C}"/>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615504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olored left column-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0" y="0"/>
            <a:ext cx="3395663" cy="68580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2700338" cy="3752586"/>
          </a:xfrm>
        </p:spPr>
        <p:txBody>
          <a:bodyPr rIns="216000"/>
          <a:lstStyle>
            <a:lvl1pPr marL="0" indent="0">
              <a:buNone/>
              <a:defRPr>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28576"/>
            <a:ext cx="2700338"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090987" y="819150"/>
            <a:ext cx="7405688" cy="5346700"/>
          </a:xfrm>
          <a:prstGeom prst="rect">
            <a:avLst/>
          </a:prstGeom>
        </p:spPr>
        <p:txBody>
          <a:bodyPr lIns="180000" tIns="0" rIns="0" bIns="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10" name="Straight Connector 9">
            <a:extLst>
              <a:ext uri="{FF2B5EF4-FFF2-40B4-BE49-F238E27FC236}">
                <a16:creationId xmlns:a16="http://schemas.microsoft.com/office/drawing/2014/main" id="{1DD5A502-4272-4E22-9389-C48A9C4367CC}"/>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571250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olored left column-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0" y="0"/>
            <a:ext cx="4295775" cy="68580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3600451" cy="3752586"/>
          </a:xfrm>
        </p:spPr>
        <p:txBody>
          <a:bodyPr rIns="216000"/>
          <a:lstStyle>
            <a:lvl1pPr marL="0" indent="0">
              <a:buNone/>
              <a:defRPr sz="1600">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4" y="828576"/>
            <a:ext cx="3600451"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991099" y="819150"/>
            <a:ext cx="6505575" cy="5346700"/>
          </a:xfrm>
          <a:prstGeom prst="rect">
            <a:avLst/>
          </a:prstGeom>
        </p:spPr>
        <p:txBody>
          <a:bodyPr lIns="180000" tIns="0" rIns="0" bIns="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10" name="Straight Connector 9">
            <a:extLst>
              <a:ext uri="{FF2B5EF4-FFF2-40B4-BE49-F238E27FC236}">
                <a16:creationId xmlns:a16="http://schemas.microsoft.com/office/drawing/2014/main" id="{49358CCD-89E7-4827-909B-DB170742C6F2}"/>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89152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olored right column">
    <p:bg>
      <p:bgPr>
        <a:solidFill>
          <a:srgbClr val="DFF5FF"/>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1" y="0"/>
            <a:ext cx="339566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2700338" cy="3752586"/>
          </a:xfrm>
        </p:spPr>
        <p:txBody>
          <a:bodyPr rIns="216000"/>
          <a:lstStyle>
            <a:lvl1pPr marL="0" indent="0">
              <a:buNone/>
              <a:defRPr>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28576"/>
            <a:ext cx="2700338"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090987" y="819150"/>
            <a:ext cx="7405688" cy="5346700"/>
          </a:xfrm>
          <a:prstGeom prst="rect">
            <a:avLst/>
          </a:prstGeom>
        </p:spPr>
        <p:txBody>
          <a:bodyPr lIns="180000" tIns="0" rIns="0" bIns="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pic>
        <p:nvPicPr>
          <p:cNvPr id="10" name="Graphic 9">
            <a:extLst>
              <a:ext uri="{FF2B5EF4-FFF2-40B4-BE49-F238E27FC236}">
                <a16:creationId xmlns:a16="http://schemas.microsoft.com/office/drawing/2014/main" id="{74A353F3-1233-4B1E-8AA8-841E825EC40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430219" y="175144"/>
            <a:ext cx="1078648" cy="427693"/>
          </a:xfrm>
          <a:prstGeom prst="rect">
            <a:avLst/>
          </a:prstGeom>
        </p:spPr>
      </p:pic>
      <p:cxnSp>
        <p:nvCxnSpPr>
          <p:cNvPr id="11" name="Straight Connector 10">
            <a:extLst>
              <a:ext uri="{FF2B5EF4-FFF2-40B4-BE49-F238E27FC236}">
                <a16:creationId xmlns:a16="http://schemas.microsoft.com/office/drawing/2014/main" id="{63150CF0-D237-49B5-A659-C72EB2C01CA2}"/>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760190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picTx" preserve="1">
  <p:cSld name="Colored top row">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0" y="0"/>
            <a:ext cx="12192000" cy="3787807"/>
          </a:xfrm>
          <a:solidFill>
            <a:srgbClr val="DFF5FF"/>
          </a:solidFill>
        </p:spPr>
        <p:txBody>
          <a:bodyPr anchor="ctr">
            <a:normAutofit/>
          </a:bodyPr>
          <a:lstStyle>
            <a:lvl1pPr marL="0" indent="0" algn="ctr">
              <a:buNone/>
              <a:defRPr sz="1400">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912125"/>
            <a:ext cx="2858580" cy="2253726"/>
          </a:xfrm>
        </p:spPr>
        <p:txBody>
          <a:bodyPr tIns="180000" rIns="0" anchor="t"/>
          <a:lstStyle>
            <a:lvl1pPr>
              <a:lnSpc>
                <a:spcPct val="100000"/>
              </a:lnSpc>
              <a:defRPr sz="2400">
                <a:solidFill>
                  <a:srgbClr val="243746"/>
                </a:solidFill>
              </a:defRPr>
            </a:lvl1pPr>
          </a:lstStyle>
          <a:p>
            <a:r>
              <a:rPr lang="en-US" noProof="0"/>
              <a:t>Click to edit Master title style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hasCustomPrompt="1"/>
          </p:nvPr>
        </p:nvSpPr>
        <p:spPr>
          <a:xfrm>
            <a:off x="4295775" y="3902697"/>
            <a:ext cx="7200900" cy="2263153"/>
          </a:xfrm>
        </p:spPr>
        <p:txBody>
          <a:bodyPr lIns="0" tIns="288000" rIns="0"/>
          <a:lstStyle>
            <a:lvl1pPr marL="0" indent="0">
              <a:buNone/>
              <a:defRPr sz="1600">
                <a:solidFill>
                  <a:srgbClr val="243746"/>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7" name="Straight Connector 6">
            <a:extLst>
              <a:ext uri="{FF2B5EF4-FFF2-40B4-BE49-F238E27FC236}">
                <a16:creationId xmlns:a16="http://schemas.microsoft.com/office/drawing/2014/main" id="{5DB742E2-033B-481C-8301-4B9B3ABC0779}"/>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9189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20600"/>
          </a:xfrm>
        </p:spPr>
        <p:txBody>
          <a:bodyPr tIns="0" bIns="0" anchor="b"/>
          <a:lstStyle>
            <a:lvl1pPr algn="l">
              <a:lnSpc>
                <a:spcPct val="100000"/>
              </a:lnSpc>
              <a:defRPr sz="3200">
                <a:solidFill>
                  <a:srgbClr val="FF0942"/>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7DA1B1ED-7542-4B77-8B38-B1B169FD1D1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8" name="Group 15">
            <a:extLst>
              <a:ext uri="{FF2B5EF4-FFF2-40B4-BE49-F238E27FC236}">
                <a16:creationId xmlns:a16="http://schemas.microsoft.com/office/drawing/2014/main" id="{705BA340-6C73-459D-B706-1E0E258A0F80}"/>
              </a:ext>
            </a:extLst>
          </p:cNvPr>
          <p:cNvGrpSpPr/>
          <p:nvPr userDrawn="1"/>
        </p:nvGrpSpPr>
        <p:grpSpPr>
          <a:xfrm>
            <a:off x="12302034" y="1"/>
            <a:ext cx="155539" cy="4038600"/>
            <a:chOff x="12302034" y="0"/>
            <a:chExt cx="201733" cy="5238043"/>
          </a:xfrm>
        </p:grpSpPr>
        <p:grpSp>
          <p:nvGrpSpPr>
            <p:cNvPr id="9" name="Group 12">
              <a:extLst>
                <a:ext uri="{FF2B5EF4-FFF2-40B4-BE49-F238E27FC236}">
                  <a16:creationId xmlns:a16="http://schemas.microsoft.com/office/drawing/2014/main" id="{72C50E47-743F-4E8F-B91A-0B0DD5CB084A}"/>
                </a:ext>
              </a:extLst>
            </p:cNvPr>
            <p:cNvGrpSpPr/>
            <p:nvPr userDrawn="1"/>
          </p:nvGrpSpPr>
          <p:grpSpPr>
            <a:xfrm>
              <a:off x="12302034" y="4577510"/>
              <a:ext cx="201733" cy="660533"/>
              <a:chOff x="12270137" y="3967908"/>
              <a:chExt cx="223553" cy="660533"/>
            </a:xfrm>
          </p:grpSpPr>
          <p:sp>
            <p:nvSpPr>
              <p:cNvPr id="32" name="Rectangle 156">
                <a:extLst>
                  <a:ext uri="{FF2B5EF4-FFF2-40B4-BE49-F238E27FC236}">
                    <a16:creationId xmlns:a16="http://schemas.microsoft.com/office/drawing/2014/main" id="{7B175998-A6FF-4E77-9AC9-31EE6DC23FD1}"/>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57">
                <a:extLst>
                  <a:ext uri="{FF2B5EF4-FFF2-40B4-BE49-F238E27FC236}">
                    <a16:creationId xmlns:a16="http://schemas.microsoft.com/office/drawing/2014/main" id="{B5A684CB-EC34-4F5F-B637-729017EA4FD8}"/>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158">
                <a:extLst>
                  <a:ext uri="{FF2B5EF4-FFF2-40B4-BE49-F238E27FC236}">
                    <a16:creationId xmlns:a16="http://schemas.microsoft.com/office/drawing/2014/main" id="{CE90F388-4902-4899-897F-050ED41EB34C}"/>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11">
              <a:extLst>
                <a:ext uri="{FF2B5EF4-FFF2-40B4-BE49-F238E27FC236}">
                  <a16:creationId xmlns:a16="http://schemas.microsoft.com/office/drawing/2014/main" id="{BC778ADD-D4E5-43C4-8BF2-08D831DA8BF8}"/>
                </a:ext>
              </a:extLst>
            </p:cNvPr>
            <p:cNvGrpSpPr/>
            <p:nvPr userDrawn="1"/>
          </p:nvGrpSpPr>
          <p:grpSpPr>
            <a:xfrm>
              <a:off x="12302034" y="3317287"/>
              <a:ext cx="201733" cy="1125185"/>
              <a:chOff x="12270137" y="2809458"/>
              <a:chExt cx="223553" cy="1125185"/>
            </a:xfrm>
          </p:grpSpPr>
          <p:sp>
            <p:nvSpPr>
              <p:cNvPr id="27" name="Rectangle 173">
                <a:extLst>
                  <a:ext uri="{FF2B5EF4-FFF2-40B4-BE49-F238E27FC236}">
                    <a16:creationId xmlns:a16="http://schemas.microsoft.com/office/drawing/2014/main" id="{6F89A9A4-0054-49F4-AD07-83CD59AAF08E}"/>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4">
                <a:extLst>
                  <a:ext uri="{FF2B5EF4-FFF2-40B4-BE49-F238E27FC236}">
                    <a16:creationId xmlns:a16="http://schemas.microsoft.com/office/drawing/2014/main" id="{8D7E9797-B89C-4D0F-A325-605A64A01BDF}"/>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5">
                <a:extLst>
                  <a:ext uri="{FF2B5EF4-FFF2-40B4-BE49-F238E27FC236}">
                    <a16:creationId xmlns:a16="http://schemas.microsoft.com/office/drawing/2014/main" id="{98A5C43A-E62C-483E-881F-9D670AC9C452}"/>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6">
                <a:extLst>
                  <a:ext uri="{FF2B5EF4-FFF2-40B4-BE49-F238E27FC236}">
                    <a16:creationId xmlns:a16="http://schemas.microsoft.com/office/drawing/2014/main" id="{AD120471-9385-491F-94D8-EA5B7F903B66}"/>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7">
                <a:extLst>
                  <a:ext uri="{FF2B5EF4-FFF2-40B4-BE49-F238E27FC236}">
                    <a16:creationId xmlns:a16="http://schemas.microsoft.com/office/drawing/2014/main" id="{ADFF75D7-D020-4FC7-B25D-48CFE837361A}"/>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231CBCAE-56CA-4874-9290-DCB9674C1A2D}"/>
                </a:ext>
              </a:extLst>
            </p:cNvPr>
            <p:cNvGrpSpPr/>
            <p:nvPr userDrawn="1"/>
          </p:nvGrpSpPr>
          <p:grpSpPr>
            <a:xfrm>
              <a:off x="12302034" y="2057064"/>
              <a:ext cx="201733" cy="1125185"/>
              <a:chOff x="12270137" y="1651008"/>
              <a:chExt cx="223553" cy="1125185"/>
            </a:xfrm>
          </p:grpSpPr>
          <p:sp>
            <p:nvSpPr>
              <p:cNvPr id="22" name="Rectangle 183">
                <a:extLst>
                  <a:ext uri="{FF2B5EF4-FFF2-40B4-BE49-F238E27FC236}">
                    <a16:creationId xmlns:a16="http://schemas.microsoft.com/office/drawing/2014/main" id="{B40B28CA-F9A6-4EE3-99BD-E1B2A1C148E5}"/>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4">
                <a:extLst>
                  <a:ext uri="{FF2B5EF4-FFF2-40B4-BE49-F238E27FC236}">
                    <a16:creationId xmlns:a16="http://schemas.microsoft.com/office/drawing/2014/main" id="{430F967D-A4FC-4BE6-99F3-314AB9F932F8}"/>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5">
                <a:extLst>
                  <a:ext uri="{FF2B5EF4-FFF2-40B4-BE49-F238E27FC236}">
                    <a16:creationId xmlns:a16="http://schemas.microsoft.com/office/drawing/2014/main" id="{71E7BA5F-CC77-458E-8BCA-58E46BC96B1A}"/>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6">
                <a:extLst>
                  <a:ext uri="{FF2B5EF4-FFF2-40B4-BE49-F238E27FC236}">
                    <a16:creationId xmlns:a16="http://schemas.microsoft.com/office/drawing/2014/main" id="{15E8485E-6749-4EB1-B00C-B06F7454952A}"/>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7">
                <a:extLst>
                  <a:ext uri="{FF2B5EF4-FFF2-40B4-BE49-F238E27FC236}">
                    <a16:creationId xmlns:a16="http://schemas.microsoft.com/office/drawing/2014/main" id="{D3D336C4-F9C6-4ABD-A330-B7A1B72F4B2A}"/>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9">
              <a:extLst>
                <a:ext uri="{FF2B5EF4-FFF2-40B4-BE49-F238E27FC236}">
                  <a16:creationId xmlns:a16="http://schemas.microsoft.com/office/drawing/2014/main" id="{033466A8-FE8A-4C92-8479-A169C6BC933E}"/>
                </a:ext>
              </a:extLst>
            </p:cNvPr>
            <p:cNvGrpSpPr/>
            <p:nvPr userDrawn="1"/>
          </p:nvGrpSpPr>
          <p:grpSpPr>
            <a:xfrm>
              <a:off x="12302034" y="796842"/>
              <a:ext cx="201733" cy="1125185"/>
              <a:chOff x="12270137" y="492558"/>
              <a:chExt cx="223553" cy="1125185"/>
            </a:xfrm>
          </p:grpSpPr>
          <p:sp>
            <p:nvSpPr>
              <p:cNvPr id="17" name="Rectangle 188">
                <a:extLst>
                  <a:ext uri="{FF2B5EF4-FFF2-40B4-BE49-F238E27FC236}">
                    <a16:creationId xmlns:a16="http://schemas.microsoft.com/office/drawing/2014/main" id="{BAD7AD6E-AF7F-47C1-BD13-BE827F1B00B9}"/>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89">
                <a:extLst>
                  <a:ext uri="{FF2B5EF4-FFF2-40B4-BE49-F238E27FC236}">
                    <a16:creationId xmlns:a16="http://schemas.microsoft.com/office/drawing/2014/main" id="{F963141A-1E41-4BB1-A717-6F97850E9C7A}"/>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0">
                <a:extLst>
                  <a:ext uri="{FF2B5EF4-FFF2-40B4-BE49-F238E27FC236}">
                    <a16:creationId xmlns:a16="http://schemas.microsoft.com/office/drawing/2014/main" id="{BB153BD3-E3A4-4A9D-96EC-DDF674CF6AF4}"/>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1">
                <a:extLst>
                  <a:ext uri="{FF2B5EF4-FFF2-40B4-BE49-F238E27FC236}">
                    <a16:creationId xmlns:a16="http://schemas.microsoft.com/office/drawing/2014/main" id="{81C34445-6FFE-4A6B-85D0-0D39FE0AEC2D}"/>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2">
                <a:extLst>
                  <a:ext uri="{FF2B5EF4-FFF2-40B4-BE49-F238E27FC236}">
                    <a16:creationId xmlns:a16="http://schemas.microsoft.com/office/drawing/2014/main" id="{BD2A29DC-C7AB-48D7-9196-57988F5EFC9F}"/>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3">
              <a:extLst>
                <a:ext uri="{FF2B5EF4-FFF2-40B4-BE49-F238E27FC236}">
                  <a16:creationId xmlns:a16="http://schemas.microsoft.com/office/drawing/2014/main" id="{51B4054F-1E0C-4D6C-8606-CE6E2DD9919A}"/>
                </a:ext>
              </a:extLst>
            </p:cNvPr>
            <p:cNvGrpSpPr/>
            <p:nvPr userDrawn="1"/>
          </p:nvGrpSpPr>
          <p:grpSpPr>
            <a:xfrm>
              <a:off x="12302034" y="0"/>
              <a:ext cx="201733" cy="661805"/>
              <a:chOff x="12270137" y="-434202"/>
              <a:chExt cx="223553" cy="661805"/>
            </a:xfrm>
          </p:grpSpPr>
          <p:sp>
            <p:nvSpPr>
              <p:cNvPr id="14" name="Rectangle 200">
                <a:extLst>
                  <a:ext uri="{FF2B5EF4-FFF2-40B4-BE49-F238E27FC236}">
                    <a16:creationId xmlns:a16="http://schemas.microsoft.com/office/drawing/2014/main" id="{78D647C3-661E-4D00-A046-F281DBC66D1B}"/>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31">
                <a:extLst>
                  <a:ext uri="{FF2B5EF4-FFF2-40B4-BE49-F238E27FC236}">
                    <a16:creationId xmlns:a16="http://schemas.microsoft.com/office/drawing/2014/main" id="{9F85933A-F6FC-48CC-AF68-EBDCB0FFF713}"/>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33">
                <a:extLst>
                  <a:ext uri="{FF2B5EF4-FFF2-40B4-BE49-F238E27FC236}">
                    <a16:creationId xmlns:a16="http://schemas.microsoft.com/office/drawing/2014/main" id="{FAFD8EBB-F331-4565-BEC6-C9FAAB83C047}"/>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255624197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8"/>
            <a:ext cx="10801350" cy="601648"/>
          </a:xfrm>
        </p:spPr>
        <p:txBody>
          <a:bodyPr anchor="t"/>
          <a:lstStyle>
            <a:lvl1pPr>
              <a:defRPr>
                <a:solidFill>
                  <a:srgbClr val="243746"/>
                </a:solidFill>
              </a:defRPr>
            </a:lvl1pPr>
          </a:lstStyle>
          <a:p>
            <a:r>
              <a:rPr lang="en-US" noProof="0"/>
              <a:t>Click to edit Master title style</a:t>
            </a:r>
            <a:endParaRPr lang="en-GB" noProof="0"/>
          </a:p>
        </p:txBody>
      </p: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5" name="Straight Connector 4">
            <a:extLst>
              <a:ext uri="{FF2B5EF4-FFF2-40B4-BE49-F238E27FC236}">
                <a16:creationId xmlns:a16="http://schemas.microsoft.com/office/drawing/2014/main" id="{2A5E7FB3-59C8-493D-9C0D-12767F4C145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680579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blank" preserve="1">
  <p:cSld name="Blanc">
    <p:spTree>
      <p:nvGrpSpPr>
        <p:cNvPr id="1" name=""/>
        <p:cNvGrpSpPr/>
        <p:nvPr/>
      </p:nvGrpSpPr>
      <p:grpSpPr>
        <a:xfrm>
          <a:off x="0" y="0"/>
          <a:ext cx="0" cy="0"/>
          <a:chOff x="0" y="0"/>
          <a:chExt cx="0" cy="0"/>
        </a:xfrm>
      </p:grpSpPr>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4" name="Straight Connector 3">
            <a:extLst>
              <a:ext uri="{FF2B5EF4-FFF2-40B4-BE49-F238E27FC236}">
                <a16:creationId xmlns:a16="http://schemas.microsoft.com/office/drawing/2014/main" id="{4773E22F-5139-4E5C-BC7D-709F34D35089}"/>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920709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Title slide-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081712E7-49E5-4927-88C5-A629CBED4624}"/>
              </a:ext>
            </a:extLst>
          </p:cNvPr>
          <p:cNvGraphicFramePr>
            <a:graphicFrameLocks noGrp="1"/>
          </p:cNvGraphicFramePr>
          <p:nvPr userDrawn="1">
            <p:extLst>
              <p:ext uri="{D42A27DB-BD31-4B8C-83A1-F6EECF244321}">
                <p14:modId xmlns:p14="http://schemas.microsoft.com/office/powerpoint/2010/main" val="1808111648"/>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817518404"/>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Title slide-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62" name="Table 17">
            <a:extLst>
              <a:ext uri="{FF2B5EF4-FFF2-40B4-BE49-F238E27FC236}">
                <a16:creationId xmlns:a16="http://schemas.microsoft.com/office/drawing/2014/main" id="{14BF827C-2382-4C32-80BA-940873E234CE}"/>
              </a:ext>
            </a:extLst>
          </p:cNvPr>
          <p:cNvGraphicFramePr>
            <a:graphicFrameLocks noGrp="1"/>
          </p:cNvGraphicFramePr>
          <p:nvPr userDrawn="1">
            <p:extLst>
              <p:ext uri="{D42A27DB-BD31-4B8C-83A1-F6EECF244321}">
                <p14:modId xmlns:p14="http://schemas.microsoft.com/office/powerpoint/2010/main" val="56202036"/>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FF5FF"/>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07057430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Title slide-green">
    <p:bg>
      <p:bgPr>
        <a:solidFill>
          <a:srgbClr val="E6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0AADEAF4-61F4-4ED9-94FB-F38E66E3C74C}"/>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61489871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Title slide-wood">
    <p:bg>
      <p:bgPr>
        <a:solidFill>
          <a:srgbClr val="FFE7D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34FFBDAD-EBA9-4934-B0BE-55B6892BDFE3}"/>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2276906770"/>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Title slide-slate">
    <p:bg>
      <p:bgPr>
        <a:solidFill>
          <a:srgbClr val="24374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5795FEB2-A6E1-46A4-87A1-E595F61F75B1}"/>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413512954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2621"/>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F4E15BC6-9E3C-4D7C-95C3-FC5C3D554439}"/>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47648758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20600"/>
          </a:xfrm>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1D7DACB7-2B7C-4558-9721-A3D7E89BCFF9}"/>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110949379"/>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799751"/>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rgbClr val="243746"/>
                </a:solidFill>
                <a:effectLst/>
                <a:uLnTx/>
                <a:uFillTx/>
                <a:latin typeface="+mj-lt"/>
                <a:ea typeface="+mn-ea"/>
                <a:cs typeface="Arial" charset="0"/>
              </a:rPr>
              <a:t>© Equinor ASA</a:t>
            </a:r>
            <a:endParaRPr kumimoji="0" lang="en-GB" sz="1000" b="0" i="0" u="none" strike="noStrike" kern="1200" cap="none" spc="0" normalizeH="0" baseline="0" noProof="0">
              <a:ln>
                <a:noFill/>
              </a:ln>
              <a:solidFill>
                <a:srgbClr val="243746"/>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243746"/>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a:ln>
                <a:noFill/>
              </a:ln>
              <a:solidFill>
                <a:srgbClr val="243746"/>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4988640"/>
            <a:ext cx="10801350" cy="409785"/>
          </a:xfrm>
        </p:spPr>
        <p:txBody>
          <a:bodyPr lIns="0" tIns="36000" rIns="0">
            <a:noAutofit/>
          </a:bodyPr>
          <a:lstStyle>
            <a:lvl1pPr marL="0" indent="0">
              <a:spcBef>
                <a:spcPts val="0"/>
              </a:spcBef>
              <a:spcAft>
                <a:spcPts val="0"/>
              </a:spcAft>
              <a:buNone/>
              <a:defRPr sz="1400">
                <a:solidFill>
                  <a:srgbClr val="243746"/>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5" y="4371233"/>
            <a:ext cx="10801349" cy="609337"/>
          </a:xfrm>
        </p:spPr>
        <p:txBody>
          <a:bodyPr lIns="0" tIns="0" rIns="0" bIns="36000" anchor="b"/>
          <a:lstStyle>
            <a:lvl1pPr>
              <a:defRPr sz="2000">
                <a:solidFill>
                  <a:srgbClr val="FF1243"/>
                </a:solidFill>
                <a:latin typeface="+mj-lt"/>
              </a:defRPr>
            </a:lvl1pPr>
          </a:lstStyle>
          <a:p>
            <a:r>
              <a:rPr lang="en-GB" noProof="0"/>
              <a:t>Click to add presentation title</a:t>
            </a:r>
          </a:p>
        </p:txBody>
      </p:sp>
      <p:graphicFrame>
        <p:nvGraphicFramePr>
          <p:cNvPr id="44" name="Table 17">
            <a:extLst>
              <a:ext uri="{FF2B5EF4-FFF2-40B4-BE49-F238E27FC236}">
                <a16:creationId xmlns:a16="http://schemas.microsoft.com/office/drawing/2014/main" id="{B1C126F3-60B7-4260-905E-E573A78D8CAD}"/>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479766267"/>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8315"/>
          </a:xfrm>
        </p:spPr>
        <p:txBody>
          <a:bodyPr tIns="0" bIns="0" anchor="b"/>
          <a:lstStyle>
            <a:lvl1pPr algn="l">
              <a:lnSpc>
                <a:spcPct val="100000"/>
              </a:lnSpc>
              <a:defRPr sz="3200">
                <a:solidFill>
                  <a:schemeClr val="bg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123A03DF-2DEE-4810-B5FD-6E0978C35A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8" name="Group 15">
            <a:extLst>
              <a:ext uri="{FF2B5EF4-FFF2-40B4-BE49-F238E27FC236}">
                <a16:creationId xmlns:a16="http://schemas.microsoft.com/office/drawing/2014/main" id="{DC3D0744-8DAC-41CA-BB97-8BBAAC546585}"/>
              </a:ext>
            </a:extLst>
          </p:cNvPr>
          <p:cNvGrpSpPr/>
          <p:nvPr userDrawn="1"/>
        </p:nvGrpSpPr>
        <p:grpSpPr>
          <a:xfrm>
            <a:off x="12302034" y="1"/>
            <a:ext cx="155539" cy="4038600"/>
            <a:chOff x="12302034" y="0"/>
            <a:chExt cx="201733" cy="5238043"/>
          </a:xfrm>
        </p:grpSpPr>
        <p:grpSp>
          <p:nvGrpSpPr>
            <p:cNvPr id="9" name="Group 12">
              <a:extLst>
                <a:ext uri="{FF2B5EF4-FFF2-40B4-BE49-F238E27FC236}">
                  <a16:creationId xmlns:a16="http://schemas.microsoft.com/office/drawing/2014/main" id="{B3717003-DB66-41E2-83DD-E7BAF1C2B956}"/>
                </a:ext>
              </a:extLst>
            </p:cNvPr>
            <p:cNvGrpSpPr/>
            <p:nvPr userDrawn="1"/>
          </p:nvGrpSpPr>
          <p:grpSpPr>
            <a:xfrm>
              <a:off x="12302034" y="4577510"/>
              <a:ext cx="201733" cy="660533"/>
              <a:chOff x="12270137" y="3967908"/>
              <a:chExt cx="223553" cy="660533"/>
            </a:xfrm>
          </p:grpSpPr>
          <p:sp>
            <p:nvSpPr>
              <p:cNvPr id="32" name="Rectangle 156">
                <a:extLst>
                  <a:ext uri="{FF2B5EF4-FFF2-40B4-BE49-F238E27FC236}">
                    <a16:creationId xmlns:a16="http://schemas.microsoft.com/office/drawing/2014/main" id="{C665E8A4-5DBD-4A34-BFAD-048EBB284962}"/>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57">
                <a:extLst>
                  <a:ext uri="{FF2B5EF4-FFF2-40B4-BE49-F238E27FC236}">
                    <a16:creationId xmlns:a16="http://schemas.microsoft.com/office/drawing/2014/main" id="{F8F11DA6-F4B8-44A6-AD03-076E0E7FECE8}"/>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158">
                <a:extLst>
                  <a:ext uri="{FF2B5EF4-FFF2-40B4-BE49-F238E27FC236}">
                    <a16:creationId xmlns:a16="http://schemas.microsoft.com/office/drawing/2014/main" id="{B4A7CD8C-4A8F-4C99-82C5-B593734E2B85}"/>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11">
              <a:extLst>
                <a:ext uri="{FF2B5EF4-FFF2-40B4-BE49-F238E27FC236}">
                  <a16:creationId xmlns:a16="http://schemas.microsoft.com/office/drawing/2014/main" id="{3A6340A3-5A51-426A-9A60-16A033612E2B}"/>
                </a:ext>
              </a:extLst>
            </p:cNvPr>
            <p:cNvGrpSpPr/>
            <p:nvPr userDrawn="1"/>
          </p:nvGrpSpPr>
          <p:grpSpPr>
            <a:xfrm>
              <a:off x="12302034" y="3317287"/>
              <a:ext cx="201733" cy="1125185"/>
              <a:chOff x="12270137" y="2809458"/>
              <a:chExt cx="223553" cy="1125185"/>
            </a:xfrm>
          </p:grpSpPr>
          <p:sp>
            <p:nvSpPr>
              <p:cNvPr id="27" name="Rectangle 173">
                <a:extLst>
                  <a:ext uri="{FF2B5EF4-FFF2-40B4-BE49-F238E27FC236}">
                    <a16:creationId xmlns:a16="http://schemas.microsoft.com/office/drawing/2014/main" id="{82A394E6-811C-4AE4-9315-7642ED102058}"/>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4">
                <a:extLst>
                  <a:ext uri="{FF2B5EF4-FFF2-40B4-BE49-F238E27FC236}">
                    <a16:creationId xmlns:a16="http://schemas.microsoft.com/office/drawing/2014/main" id="{A3E5AAA5-2589-4E2F-9E70-3E3D5F16852F}"/>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5">
                <a:extLst>
                  <a:ext uri="{FF2B5EF4-FFF2-40B4-BE49-F238E27FC236}">
                    <a16:creationId xmlns:a16="http://schemas.microsoft.com/office/drawing/2014/main" id="{904A2F7C-B106-469B-89A3-3CA32F69552C}"/>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6">
                <a:extLst>
                  <a:ext uri="{FF2B5EF4-FFF2-40B4-BE49-F238E27FC236}">
                    <a16:creationId xmlns:a16="http://schemas.microsoft.com/office/drawing/2014/main" id="{287F7B82-8130-4120-8380-035E0DA7234B}"/>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7">
                <a:extLst>
                  <a:ext uri="{FF2B5EF4-FFF2-40B4-BE49-F238E27FC236}">
                    <a16:creationId xmlns:a16="http://schemas.microsoft.com/office/drawing/2014/main" id="{307E5939-6856-4ABC-B977-616137C7846B}"/>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9F3EDA0C-116E-43FF-BE62-9BED7F38439E}"/>
                </a:ext>
              </a:extLst>
            </p:cNvPr>
            <p:cNvGrpSpPr/>
            <p:nvPr userDrawn="1"/>
          </p:nvGrpSpPr>
          <p:grpSpPr>
            <a:xfrm>
              <a:off x="12302034" y="2057064"/>
              <a:ext cx="201733" cy="1125185"/>
              <a:chOff x="12270137" y="1651008"/>
              <a:chExt cx="223553" cy="1125185"/>
            </a:xfrm>
          </p:grpSpPr>
          <p:sp>
            <p:nvSpPr>
              <p:cNvPr id="22" name="Rectangle 183">
                <a:extLst>
                  <a:ext uri="{FF2B5EF4-FFF2-40B4-BE49-F238E27FC236}">
                    <a16:creationId xmlns:a16="http://schemas.microsoft.com/office/drawing/2014/main" id="{331EB230-8F6D-4B23-A2EF-A8011261511F}"/>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4">
                <a:extLst>
                  <a:ext uri="{FF2B5EF4-FFF2-40B4-BE49-F238E27FC236}">
                    <a16:creationId xmlns:a16="http://schemas.microsoft.com/office/drawing/2014/main" id="{944165DF-3BBE-4FDE-9381-D65219E47E1B}"/>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5">
                <a:extLst>
                  <a:ext uri="{FF2B5EF4-FFF2-40B4-BE49-F238E27FC236}">
                    <a16:creationId xmlns:a16="http://schemas.microsoft.com/office/drawing/2014/main" id="{CC71E11A-1E8C-425B-A2C9-133ED49600B7}"/>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6">
                <a:extLst>
                  <a:ext uri="{FF2B5EF4-FFF2-40B4-BE49-F238E27FC236}">
                    <a16:creationId xmlns:a16="http://schemas.microsoft.com/office/drawing/2014/main" id="{045C7377-25C5-4462-83E2-D112EA016F21}"/>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7">
                <a:extLst>
                  <a:ext uri="{FF2B5EF4-FFF2-40B4-BE49-F238E27FC236}">
                    <a16:creationId xmlns:a16="http://schemas.microsoft.com/office/drawing/2014/main" id="{3CFF55BC-5FA9-441F-B2C3-FA91DD36FCE3}"/>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9">
              <a:extLst>
                <a:ext uri="{FF2B5EF4-FFF2-40B4-BE49-F238E27FC236}">
                  <a16:creationId xmlns:a16="http://schemas.microsoft.com/office/drawing/2014/main" id="{4E2A6DD9-18A3-41DA-8332-303C6A26083A}"/>
                </a:ext>
              </a:extLst>
            </p:cNvPr>
            <p:cNvGrpSpPr/>
            <p:nvPr userDrawn="1"/>
          </p:nvGrpSpPr>
          <p:grpSpPr>
            <a:xfrm>
              <a:off x="12302034" y="796842"/>
              <a:ext cx="201733" cy="1125185"/>
              <a:chOff x="12270137" y="492558"/>
              <a:chExt cx="223553" cy="1125185"/>
            </a:xfrm>
          </p:grpSpPr>
          <p:sp>
            <p:nvSpPr>
              <p:cNvPr id="17" name="Rectangle 188">
                <a:extLst>
                  <a:ext uri="{FF2B5EF4-FFF2-40B4-BE49-F238E27FC236}">
                    <a16:creationId xmlns:a16="http://schemas.microsoft.com/office/drawing/2014/main" id="{41DFC901-D50E-45DE-93A7-C6992C834422}"/>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89">
                <a:extLst>
                  <a:ext uri="{FF2B5EF4-FFF2-40B4-BE49-F238E27FC236}">
                    <a16:creationId xmlns:a16="http://schemas.microsoft.com/office/drawing/2014/main" id="{9C773841-EAB3-4A12-B4C2-4FFE4311A4C7}"/>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0">
                <a:extLst>
                  <a:ext uri="{FF2B5EF4-FFF2-40B4-BE49-F238E27FC236}">
                    <a16:creationId xmlns:a16="http://schemas.microsoft.com/office/drawing/2014/main" id="{9AA7BC8C-0FE4-4F04-A505-D967602D2A24}"/>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1">
                <a:extLst>
                  <a:ext uri="{FF2B5EF4-FFF2-40B4-BE49-F238E27FC236}">
                    <a16:creationId xmlns:a16="http://schemas.microsoft.com/office/drawing/2014/main" id="{6D761061-2D4D-4839-B675-4B59815EA425}"/>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2">
                <a:extLst>
                  <a:ext uri="{FF2B5EF4-FFF2-40B4-BE49-F238E27FC236}">
                    <a16:creationId xmlns:a16="http://schemas.microsoft.com/office/drawing/2014/main" id="{92B5B925-ABDC-4FC6-8C7B-64AF2C1281CB}"/>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3">
              <a:extLst>
                <a:ext uri="{FF2B5EF4-FFF2-40B4-BE49-F238E27FC236}">
                  <a16:creationId xmlns:a16="http://schemas.microsoft.com/office/drawing/2014/main" id="{D79F1F36-95DD-4B18-B822-3B1705C884D7}"/>
                </a:ext>
              </a:extLst>
            </p:cNvPr>
            <p:cNvGrpSpPr/>
            <p:nvPr userDrawn="1"/>
          </p:nvGrpSpPr>
          <p:grpSpPr>
            <a:xfrm>
              <a:off x="12302034" y="0"/>
              <a:ext cx="201733" cy="661805"/>
              <a:chOff x="12270137" y="-434202"/>
              <a:chExt cx="223553" cy="661805"/>
            </a:xfrm>
          </p:grpSpPr>
          <p:sp>
            <p:nvSpPr>
              <p:cNvPr id="14" name="Rectangle 200">
                <a:extLst>
                  <a:ext uri="{FF2B5EF4-FFF2-40B4-BE49-F238E27FC236}">
                    <a16:creationId xmlns:a16="http://schemas.microsoft.com/office/drawing/2014/main" id="{A617B74D-D343-433A-9E09-54DD0E96B0B9}"/>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31">
                <a:extLst>
                  <a:ext uri="{FF2B5EF4-FFF2-40B4-BE49-F238E27FC236}">
                    <a16:creationId xmlns:a16="http://schemas.microsoft.com/office/drawing/2014/main" id="{B755549D-AB0A-4651-83DE-24E341FFEA11}"/>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33">
                <a:extLst>
                  <a:ext uri="{FF2B5EF4-FFF2-40B4-BE49-F238E27FC236}">
                    <a16:creationId xmlns:a16="http://schemas.microsoft.com/office/drawing/2014/main" id="{155C44E5-7684-4217-BC53-7062C621942B}"/>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1413225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rgbClr val="243746"/>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243746"/>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243746"/>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243746"/>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rgbClr val="243746"/>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rgbClr val="FF1243"/>
                </a:solidFill>
                <a:latin typeface="+mj-lt"/>
              </a:defRPr>
            </a:lvl1pPr>
          </a:lstStyle>
          <a:p>
            <a:r>
              <a:rPr lang="en-GB" noProof="0"/>
              <a:t>Click to add presentation title</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049282DD-8F6B-47AB-B6F5-8BA1ABE3F1EC}"/>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401117040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023091548"/>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414693451"/>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2638316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27839649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690429011"/>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423351873"/>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7714278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71917746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9317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202.xml"/><Relationship Id="rId13" Type="http://schemas.openxmlformats.org/officeDocument/2006/relationships/image" Target="../media/image17.png"/><Relationship Id="rId3" Type="http://schemas.openxmlformats.org/officeDocument/2006/relationships/slideLayout" Target="../slideLayouts/slideLayout197.xml"/><Relationship Id="rId7" Type="http://schemas.openxmlformats.org/officeDocument/2006/relationships/slideLayout" Target="../slideLayouts/slideLayout201.xml"/><Relationship Id="rId12" Type="http://schemas.openxmlformats.org/officeDocument/2006/relationships/theme" Target="../theme/theme10.xml"/><Relationship Id="rId2" Type="http://schemas.openxmlformats.org/officeDocument/2006/relationships/slideLayout" Target="../slideLayouts/slideLayout196.xml"/><Relationship Id="rId1" Type="http://schemas.openxmlformats.org/officeDocument/2006/relationships/slideLayout" Target="../slideLayouts/slideLayout195.xml"/><Relationship Id="rId6" Type="http://schemas.openxmlformats.org/officeDocument/2006/relationships/slideLayout" Target="../slideLayouts/slideLayout200.xml"/><Relationship Id="rId11" Type="http://schemas.openxmlformats.org/officeDocument/2006/relationships/slideLayout" Target="../slideLayouts/slideLayout205.xml"/><Relationship Id="rId5" Type="http://schemas.openxmlformats.org/officeDocument/2006/relationships/slideLayout" Target="../slideLayouts/slideLayout199.xml"/><Relationship Id="rId10" Type="http://schemas.openxmlformats.org/officeDocument/2006/relationships/slideLayout" Target="../slideLayouts/slideLayout204.xml"/><Relationship Id="rId4" Type="http://schemas.openxmlformats.org/officeDocument/2006/relationships/slideLayout" Target="../slideLayouts/slideLayout198.xml"/><Relationship Id="rId9" Type="http://schemas.openxmlformats.org/officeDocument/2006/relationships/slideLayout" Target="../slideLayouts/slideLayout20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image" Target="../media/image6.svg"/><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image" Target="../media/image5.png"/><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26" Type="http://schemas.openxmlformats.org/officeDocument/2006/relationships/slideLayout" Target="../slideLayouts/slideLayout67.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5" Type="http://schemas.openxmlformats.org/officeDocument/2006/relationships/slideLayout" Target="../slideLayouts/slideLayout66.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29" Type="http://schemas.openxmlformats.org/officeDocument/2006/relationships/image" Target="../media/image5.png"/><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24" Type="http://schemas.openxmlformats.org/officeDocument/2006/relationships/slideLayout" Target="../slideLayouts/slideLayout65.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23" Type="http://schemas.openxmlformats.org/officeDocument/2006/relationships/slideLayout" Target="../slideLayouts/slideLayout64.xml"/><Relationship Id="rId28" Type="http://schemas.openxmlformats.org/officeDocument/2006/relationships/theme" Target="../theme/theme3.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slideLayout" Target="../slideLayouts/slideLayout63.xml"/><Relationship Id="rId27" Type="http://schemas.openxmlformats.org/officeDocument/2006/relationships/slideLayout" Target="../slideLayouts/slideLayout68.xml"/><Relationship Id="rId30" Type="http://schemas.openxmlformats.org/officeDocument/2006/relationships/image" Target="../media/image6.sv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slideLayout" Target="../slideLayouts/slideLayout81.xml"/><Relationship Id="rId18" Type="http://schemas.openxmlformats.org/officeDocument/2006/relationships/slideLayout" Target="../slideLayouts/slideLayout86.xml"/><Relationship Id="rId3" Type="http://schemas.openxmlformats.org/officeDocument/2006/relationships/slideLayout" Target="../slideLayouts/slideLayout71.xml"/><Relationship Id="rId21" Type="http://schemas.openxmlformats.org/officeDocument/2006/relationships/slideLayout" Target="../slideLayouts/slideLayout89.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5" Type="http://schemas.openxmlformats.org/officeDocument/2006/relationships/image" Target="../media/image6.svg"/><Relationship Id="rId2" Type="http://schemas.openxmlformats.org/officeDocument/2006/relationships/slideLayout" Target="../slideLayouts/slideLayout70.xml"/><Relationship Id="rId16" Type="http://schemas.openxmlformats.org/officeDocument/2006/relationships/slideLayout" Target="../slideLayouts/slideLayout84.xml"/><Relationship Id="rId20" Type="http://schemas.openxmlformats.org/officeDocument/2006/relationships/slideLayout" Target="../slideLayouts/slideLayout88.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24" Type="http://schemas.openxmlformats.org/officeDocument/2006/relationships/image" Target="../media/image5.png"/><Relationship Id="rId5" Type="http://schemas.openxmlformats.org/officeDocument/2006/relationships/slideLayout" Target="../slideLayouts/slideLayout73.xml"/><Relationship Id="rId15" Type="http://schemas.openxmlformats.org/officeDocument/2006/relationships/slideLayout" Target="../slideLayouts/slideLayout83.xml"/><Relationship Id="rId23" Type="http://schemas.openxmlformats.org/officeDocument/2006/relationships/theme" Target="../theme/theme4.xml"/><Relationship Id="rId10" Type="http://schemas.openxmlformats.org/officeDocument/2006/relationships/slideLayout" Target="../slideLayouts/slideLayout78.xml"/><Relationship Id="rId19" Type="http://schemas.openxmlformats.org/officeDocument/2006/relationships/slideLayout" Target="../slideLayouts/slideLayout87.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 Id="rId22" Type="http://schemas.openxmlformats.org/officeDocument/2006/relationships/slideLayout" Target="../slideLayouts/slideLayout9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8.xml"/><Relationship Id="rId13" Type="http://schemas.openxmlformats.org/officeDocument/2006/relationships/slideLayout" Target="../slideLayouts/slideLayout103.xml"/><Relationship Id="rId18" Type="http://schemas.openxmlformats.org/officeDocument/2006/relationships/slideLayout" Target="../slideLayouts/slideLayout108.xml"/><Relationship Id="rId3" Type="http://schemas.openxmlformats.org/officeDocument/2006/relationships/slideLayout" Target="../slideLayouts/slideLayout93.xml"/><Relationship Id="rId21" Type="http://schemas.openxmlformats.org/officeDocument/2006/relationships/slideLayout" Target="../slideLayouts/slideLayout111.xml"/><Relationship Id="rId7" Type="http://schemas.openxmlformats.org/officeDocument/2006/relationships/slideLayout" Target="../slideLayouts/slideLayout97.xml"/><Relationship Id="rId12" Type="http://schemas.openxmlformats.org/officeDocument/2006/relationships/slideLayout" Target="../slideLayouts/slideLayout102.xml"/><Relationship Id="rId17" Type="http://schemas.openxmlformats.org/officeDocument/2006/relationships/slideLayout" Target="../slideLayouts/slideLayout107.xml"/><Relationship Id="rId25" Type="http://schemas.openxmlformats.org/officeDocument/2006/relationships/image" Target="../media/image15.svg"/><Relationship Id="rId2" Type="http://schemas.openxmlformats.org/officeDocument/2006/relationships/slideLayout" Target="../slideLayouts/slideLayout92.xml"/><Relationship Id="rId16" Type="http://schemas.openxmlformats.org/officeDocument/2006/relationships/slideLayout" Target="../slideLayouts/slideLayout106.xml"/><Relationship Id="rId20" Type="http://schemas.openxmlformats.org/officeDocument/2006/relationships/slideLayout" Target="../slideLayouts/slideLayout110.xml"/><Relationship Id="rId1" Type="http://schemas.openxmlformats.org/officeDocument/2006/relationships/slideLayout" Target="../slideLayouts/slideLayout91.xml"/><Relationship Id="rId6" Type="http://schemas.openxmlformats.org/officeDocument/2006/relationships/slideLayout" Target="../slideLayouts/slideLayout96.xml"/><Relationship Id="rId11" Type="http://schemas.openxmlformats.org/officeDocument/2006/relationships/slideLayout" Target="../slideLayouts/slideLayout101.xml"/><Relationship Id="rId24" Type="http://schemas.openxmlformats.org/officeDocument/2006/relationships/image" Target="../media/image5.png"/><Relationship Id="rId5" Type="http://schemas.openxmlformats.org/officeDocument/2006/relationships/slideLayout" Target="../slideLayouts/slideLayout95.xml"/><Relationship Id="rId15" Type="http://schemas.openxmlformats.org/officeDocument/2006/relationships/slideLayout" Target="../slideLayouts/slideLayout105.xml"/><Relationship Id="rId23" Type="http://schemas.openxmlformats.org/officeDocument/2006/relationships/theme" Target="../theme/theme5.xml"/><Relationship Id="rId10" Type="http://schemas.openxmlformats.org/officeDocument/2006/relationships/slideLayout" Target="../slideLayouts/slideLayout100.xml"/><Relationship Id="rId19" Type="http://schemas.openxmlformats.org/officeDocument/2006/relationships/slideLayout" Target="../slideLayouts/slideLayout109.xml"/><Relationship Id="rId4" Type="http://schemas.openxmlformats.org/officeDocument/2006/relationships/slideLayout" Target="../slideLayouts/slideLayout94.xml"/><Relationship Id="rId9" Type="http://schemas.openxmlformats.org/officeDocument/2006/relationships/slideLayout" Target="../slideLayouts/slideLayout99.xml"/><Relationship Id="rId14" Type="http://schemas.openxmlformats.org/officeDocument/2006/relationships/slideLayout" Target="../slideLayouts/slideLayout104.xml"/><Relationship Id="rId22" Type="http://schemas.openxmlformats.org/officeDocument/2006/relationships/slideLayout" Target="../slideLayouts/slideLayout112.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0.xml"/><Relationship Id="rId13" Type="http://schemas.openxmlformats.org/officeDocument/2006/relationships/slideLayout" Target="../slideLayouts/slideLayout125.xml"/><Relationship Id="rId18" Type="http://schemas.openxmlformats.org/officeDocument/2006/relationships/slideLayout" Target="../slideLayouts/slideLayout130.xml"/><Relationship Id="rId3" Type="http://schemas.openxmlformats.org/officeDocument/2006/relationships/slideLayout" Target="../slideLayouts/slideLayout115.xml"/><Relationship Id="rId21" Type="http://schemas.openxmlformats.org/officeDocument/2006/relationships/theme" Target="../theme/theme6.xml"/><Relationship Id="rId7" Type="http://schemas.openxmlformats.org/officeDocument/2006/relationships/slideLayout" Target="../slideLayouts/slideLayout119.xml"/><Relationship Id="rId12" Type="http://schemas.openxmlformats.org/officeDocument/2006/relationships/slideLayout" Target="../slideLayouts/slideLayout124.xml"/><Relationship Id="rId17" Type="http://schemas.openxmlformats.org/officeDocument/2006/relationships/slideLayout" Target="../slideLayouts/slideLayout129.xml"/><Relationship Id="rId2" Type="http://schemas.openxmlformats.org/officeDocument/2006/relationships/slideLayout" Target="../slideLayouts/slideLayout114.xml"/><Relationship Id="rId16" Type="http://schemas.openxmlformats.org/officeDocument/2006/relationships/slideLayout" Target="../slideLayouts/slideLayout128.xml"/><Relationship Id="rId20" Type="http://schemas.openxmlformats.org/officeDocument/2006/relationships/slideLayout" Target="../slideLayouts/slideLayout132.xml"/><Relationship Id="rId1" Type="http://schemas.openxmlformats.org/officeDocument/2006/relationships/slideLayout" Target="../slideLayouts/slideLayout113.xml"/><Relationship Id="rId6" Type="http://schemas.openxmlformats.org/officeDocument/2006/relationships/slideLayout" Target="../slideLayouts/slideLayout118.xml"/><Relationship Id="rId11" Type="http://schemas.openxmlformats.org/officeDocument/2006/relationships/slideLayout" Target="../slideLayouts/slideLayout123.xml"/><Relationship Id="rId5" Type="http://schemas.openxmlformats.org/officeDocument/2006/relationships/slideLayout" Target="../slideLayouts/slideLayout117.xml"/><Relationship Id="rId15" Type="http://schemas.openxmlformats.org/officeDocument/2006/relationships/slideLayout" Target="../slideLayouts/slideLayout127.xml"/><Relationship Id="rId23" Type="http://schemas.openxmlformats.org/officeDocument/2006/relationships/image" Target="../media/image16.svg"/><Relationship Id="rId10" Type="http://schemas.openxmlformats.org/officeDocument/2006/relationships/slideLayout" Target="../slideLayouts/slideLayout122.xml"/><Relationship Id="rId19" Type="http://schemas.openxmlformats.org/officeDocument/2006/relationships/slideLayout" Target="../slideLayouts/slideLayout131.xml"/><Relationship Id="rId4" Type="http://schemas.openxmlformats.org/officeDocument/2006/relationships/slideLayout" Target="../slideLayouts/slideLayout116.xml"/><Relationship Id="rId9" Type="http://schemas.openxmlformats.org/officeDocument/2006/relationships/slideLayout" Target="../slideLayouts/slideLayout121.xml"/><Relationship Id="rId14" Type="http://schemas.openxmlformats.org/officeDocument/2006/relationships/slideLayout" Target="../slideLayouts/slideLayout126.xml"/><Relationship Id="rId22" Type="http://schemas.openxmlformats.org/officeDocument/2006/relationships/image" Target="../media/image5.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40.xml"/><Relationship Id="rId13" Type="http://schemas.openxmlformats.org/officeDocument/2006/relationships/slideLayout" Target="../slideLayouts/slideLayout145.xml"/><Relationship Id="rId18" Type="http://schemas.openxmlformats.org/officeDocument/2006/relationships/slideLayout" Target="../slideLayouts/slideLayout150.xml"/><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slideLayout" Target="../slideLayouts/slideLayout144.xml"/><Relationship Id="rId17" Type="http://schemas.openxmlformats.org/officeDocument/2006/relationships/slideLayout" Target="../slideLayouts/slideLayout149.xml"/><Relationship Id="rId2" Type="http://schemas.openxmlformats.org/officeDocument/2006/relationships/slideLayout" Target="../slideLayouts/slideLayout134.xml"/><Relationship Id="rId16" Type="http://schemas.openxmlformats.org/officeDocument/2006/relationships/slideLayout" Target="../slideLayouts/slideLayout148.xml"/><Relationship Id="rId20" Type="http://schemas.openxmlformats.org/officeDocument/2006/relationships/image" Target="../media/image17.png"/><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5" Type="http://schemas.openxmlformats.org/officeDocument/2006/relationships/slideLayout" Target="../slideLayouts/slideLayout147.xml"/><Relationship Id="rId10" Type="http://schemas.openxmlformats.org/officeDocument/2006/relationships/slideLayout" Target="../slideLayouts/slideLayout142.xml"/><Relationship Id="rId19" Type="http://schemas.openxmlformats.org/officeDocument/2006/relationships/theme" Target="../theme/theme7.xml"/><Relationship Id="rId4" Type="http://schemas.openxmlformats.org/officeDocument/2006/relationships/slideLayout" Target="../slideLayouts/slideLayout136.xml"/><Relationship Id="rId9" Type="http://schemas.openxmlformats.org/officeDocument/2006/relationships/slideLayout" Target="../slideLayouts/slideLayout141.xml"/><Relationship Id="rId14" Type="http://schemas.openxmlformats.org/officeDocument/2006/relationships/slideLayout" Target="../slideLayouts/slideLayout14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58.xml"/><Relationship Id="rId13" Type="http://schemas.openxmlformats.org/officeDocument/2006/relationships/slideLayout" Target="../slideLayouts/slideLayout163.xml"/><Relationship Id="rId18" Type="http://schemas.openxmlformats.org/officeDocument/2006/relationships/slideLayout" Target="../slideLayouts/slideLayout168.xml"/><Relationship Id="rId3" Type="http://schemas.openxmlformats.org/officeDocument/2006/relationships/slideLayout" Target="../slideLayouts/slideLayout153.xml"/><Relationship Id="rId21" Type="http://schemas.openxmlformats.org/officeDocument/2006/relationships/slideLayout" Target="../slideLayouts/slideLayout171.xml"/><Relationship Id="rId7" Type="http://schemas.openxmlformats.org/officeDocument/2006/relationships/slideLayout" Target="../slideLayouts/slideLayout157.xml"/><Relationship Id="rId12" Type="http://schemas.openxmlformats.org/officeDocument/2006/relationships/slideLayout" Target="../slideLayouts/slideLayout162.xml"/><Relationship Id="rId17" Type="http://schemas.openxmlformats.org/officeDocument/2006/relationships/slideLayout" Target="../slideLayouts/slideLayout167.xml"/><Relationship Id="rId25" Type="http://schemas.openxmlformats.org/officeDocument/2006/relationships/image" Target="../media/image6.svg"/><Relationship Id="rId2" Type="http://schemas.openxmlformats.org/officeDocument/2006/relationships/slideLayout" Target="../slideLayouts/slideLayout152.xml"/><Relationship Id="rId16" Type="http://schemas.openxmlformats.org/officeDocument/2006/relationships/slideLayout" Target="../slideLayouts/slideLayout166.xml"/><Relationship Id="rId20" Type="http://schemas.openxmlformats.org/officeDocument/2006/relationships/slideLayout" Target="../slideLayouts/slideLayout170.xml"/><Relationship Id="rId1" Type="http://schemas.openxmlformats.org/officeDocument/2006/relationships/slideLayout" Target="../slideLayouts/slideLayout151.xml"/><Relationship Id="rId6" Type="http://schemas.openxmlformats.org/officeDocument/2006/relationships/slideLayout" Target="../slideLayouts/slideLayout156.xml"/><Relationship Id="rId11" Type="http://schemas.openxmlformats.org/officeDocument/2006/relationships/slideLayout" Target="../slideLayouts/slideLayout161.xml"/><Relationship Id="rId24" Type="http://schemas.openxmlformats.org/officeDocument/2006/relationships/image" Target="../media/image5.png"/><Relationship Id="rId5" Type="http://schemas.openxmlformats.org/officeDocument/2006/relationships/slideLayout" Target="../slideLayouts/slideLayout155.xml"/><Relationship Id="rId15" Type="http://schemas.openxmlformats.org/officeDocument/2006/relationships/slideLayout" Target="../slideLayouts/slideLayout165.xml"/><Relationship Id="rId23" Type="http://schemas.openxmlformats.org/officeDocument/2006/relationships/theme" Target="../theme/theme8.xml"/><Relationship Id="rId10" Type="http://schemas.openxmlformats.org/officeDocument/2006/relationships/slideLayout" Target="../slideLayouts/slideLayout160.xml"/><Relationship Id="rId19" Type="http://schemas.openxmlformats.org/officeDocument/2006/relationships/slideLayout" Target="../slideLayouts/slideLayout169.xml"/><Relationship Id="rId4" Type="http://schemas.openxmlformats.org/officeDocument/2006/relationships/slideLayout" Target="../slideLayouts/slideLayout154.xml"/><Relationship Id="rId9" Type="http://schemas.openxmlformats.org/officeDocument/2006/relationships/slideLayout" Target="../slideLayouts/slideLayout159.xml"/><Relationship Id="rId14" Type="http://schemas.openxmlformats.org/officeDocument/2006/relationships/slideLayout" Target="../slideLayouts/slideLayout164.xml"/><Relationship Id="rId22" Type="http://schemas.openxmlformats.org/officeDocument/2006/relationships/slideLayout" Target="../slideLayouts/slideLayout172.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80.xml"/><Relationship Id="rId13" Type="http://schemas.openxmlformats.org/officeDocument/2006/relationships/slideLayout" Target="../slideLayouts/slideLayout185.xml"/><Relationship Id="rId18" Type="http://schemas.openxmlformats.org/officeDocument/2006/relationships/slideLayout" Target="../slideLayouts/slideLayout190.xml"/><Relationship Id="rId3" Type="http://schemas.openxmlformats.org/officeDocument/2006/relationships/slideLayout" Target="../slideLayouts/slideLayout175.xml"/><Relationship Id="rId21" Type="http://schemas.openxmlformats.org/officeDocument/2006/relationships/slideLayout" Target="../slideLayouts/slideLayout193.xml"/><Relationship Id="rId7" Type="http://schemas.openxmlformats.org/officeDocument/2006/relationships/slideLayout" Target="../slideLayouts/slideLayout179.xml"/><Relationship Id="rId12" Type="http://schemas.openxmlformats.org/officeDocument/2006/relationships/slideLayout" Target="../slideLayouts/slideLayout184.xml"/><Relationship Id="rId17" Type="http://schemas.openxmlformats.org/officeDocument/2006/relationships/slideLayout" Target="../slideLayouts/slideLayout189.xml"/><Relationship Id="rId25" Type="http://schemas.openxmlformats.org/officeDocument/2006/relationships/image" Target="../media/image6.svg"/><Relationship Id="rId2" Type="http://schemas.openxmlformats.org/officeDocument/2006/relationships/slideLayout" Target="../slideLayouts/slideLayout174.xml"/><Relationship Id="rId16" Type="http://schemas.openxmlformats.org/officeDocument/2006/relationships/slideLayout" Target="../slideLayouts/slideLayout188.xml"/><Relationship Id="rId20" Type="http://schemas.openxmlformats.org/officeDocument/2006/relationships/slideLayout" Target="../slideLayouts/slideLayout192.xml"/><Relationship Id="rId1" Type="http://schemas.openxmlformats.org/officeDocument/2006/relationships/slideLayout" Target="../slideLayouts/slideLayout173.xml"/><Relationship Id="rId6" Type="http://schemas.openxmlformats.org/officeDocument/2006/relationships/slideLayout" Target="../slideLayouts/slideLayout178.xml"/><Relationship Id="rId11" Type="http://schemas.openxmlformats.org/officeDocument/2006/relationships/slideLayout" Target="../slideLayouts/slideLayout183.xml"/><Relationship Id="rId24" Type="http://schemas.openxmlformats.org/officeDocument/2006/relationships/image" Target="../media/image5.png"/><Relationship Id="rId5" Type="http://schemas.openxmlformats.org/officeDocument/2006/relationships/slideLayout" Target="../slideLayouts/slideLayout177.xml"/><Relationship Id="rId15" Type="http://schemas.openxmlformats.org/officeDocument/2006/relationships/slideLayout" Target="../slideLayouts/slideLayout187.xml"/><Relationship Id="rId23" Type="http://schemas.openxmlformats.org/officeDocument/2006/relationships/theme" Target="../theme/theme9.xml"/><Relationship Id="rId10" Type="http://schemas.openxmlformats.org/officeDocument/2006/relationships/slideLayout" Target="../slideLayouts/slideLayout182.xml"/><Relationship Id="rId19" Type="http://schemas.openxmlformats.org/officeDocument/2006/relationships/slideLayout" Target="../slideLayouts/slideLayout191.xml"/><Relationship Id="rId4" Type="http://schemas.openxmlformats.org/officeDocument/2006/relationships/slideLayout" Target="../slideLayouts/slideLayout176.xml"/><Relationship Id="rId9" Type="http://schemas.openxmlformats.org/officeDocument/2006/relationships/slideLayout" Target="../slideLayouts/slideLayout181.xml"/><Relationship Id="rId14" Type="http://schemas.openxmlformats.org/officeDocument/2006/relationships/slideLayout" Target="../slideLayouts/slideLayout186.xml"/><Relationship Id="rId22" Type="http://schemas.openxmlformats.org/officeDocument/2006/relationships/slideLayout" Target="../slideLayouts/slideLayout19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52000" rIns="0" bIns="144000" rtlCol="0" anchor="b">
            <a:noAutofit/>
          </a:bodyPr>
          <a:lstStyle/>
          <a:p>
            <a:r>
              <a:rPr lang="nb-NO"/>
              <a:t>Klikk for å redigere tittelstil</a:t>
            </a:r>
            <a:endParaRPr lang="en-GB"/>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16" name="Group 15">
            <a:extLst>
              <a:ext uri="{FF2B5EF4-FFF2-40B4-BE49-F238E27FC236}">
                <a16:creationId xmlns:a16="http://schemas.microsoft.com/office/drawing/2014/main" id="{91E95393-295A-40BE-B9F0-0DCBBE8BC416}"/>
              </a:ext>
            </a:extLst>
          </p:cNvPr>
          <p:cNvGrpSpPr/>
          <p:nvPr userDrawn="1"/>
        </p:nvGrpSpPr>
        <p:grpSpPr>
          <a:xfrm>
            <a:off x="12302034" y="1"/>
            <a:ext cx="155539" cy="4038600"/>
            <a:chOff x="12302034" y="0"/>
            <a:chExt cx="201733" cy="5238043"/>
          </a:xfrm>
        </p:grpSpPr>
        <p:grpSp>
          <p:nvGrpSpPr>
            <p:cNvPr id="13" name="Group 12">
              <a:extLst>
                <a:ext uri="{FF2B5EF4-FFF2-40B4-BE49-F238E27FC236}">
                  <a16:creationId xmlns:a16="http://schemas.microsoft.com/office/drawing/2014/main" id="{9670DE78-8D27-4A3A-8837-0F44397AE5A1}"/>
                </a:ext>
              </a:extLst>
            </p:cNvPr>
            <p:cNvGrpSpPr/>
            <p:nvPr userDrawn="1"/>
          </p:nvGrpSpPr>
          <p:grpSpPr>
            <a:xfrm>
              <a:off x="12302034" y="4577510"/>
              <a:ext cx="201733" cy="660533"/>
              <a:chOff x="12270137" y="3967908"/>
              <a:chExt cx="223553" cy="660533"/>
            </a:xfrm>
          </p:grpSpPr>
          <p:sp>
            <p:nvSpPr>
              <p:cNvPr id="157" name="Rectangle 156">
                <a:extLst>
                  <a:ext uri="{FF2B5EF4-FFF2-40B4-BE49-F238E27FC236}">
                    <a16:creationId xmlns:a16="http://schemas.microsoft.com/office/drawing/2014/main" id="{A3AC9CBE-149A-4BD1-9E77-B34BEF4602E7}"/>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8" name="Rectangle 157">
                <a:extLst>
                  <a:ext uri="{FF2B5EF4-FFF2-40B4-BE49-F238E27FC236}">
                    <a16:creationId xmlns:a16="http://schemas.microsoft.com/office/drawing/2014/main" id="{9BF718D7-EB42-4A37-BA38-DE76944A9FB5}"/>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9" name="Rectangle 158">
                <a:extLst>
                  <a:ext uri="{FF2B5EF4-FFF2-40B4-BE49-F238E27FC236}">
                    <a16:creationId xmlns:a16="http://schemas.microsoft.com/office/drawing/2014/main" id="{DEBC2B5C-A6CB-490B-B097-DE621236CB1A}"/>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11">
              <a:extLst>
                <a:ext uri="{FF2B5EF4-FFF2-40B4-BE49-F238E27FC236}">
                  <a16:creationId xmlns:a16="http://schemas.microsoft.com/office/drawing/2014/main" id="{396E4856-4BDE-4772-93A6-C4BE90AF235B}"/>
                </a:ext>
              </a:extLst>
            </p:cNvPr>
            <p:cNvGrpSpPr/>
            <p:nvPr userDrawn="1"/>
          </p:nvGrpSpPr>
          <p:grpSpPr>
            <a:xfrm>
              <a:off x="12302034" y="3317287"/>
              <a:ext cx="201733" cy="1125185"/>
              <a:chOff x="12270137" y="2809458"/>
              <a:chExt cx="223553" cy="1125185"/>
            </a:xfrm>
          </p:grpSpPr>
          <p:sp>
            <p:nvSpPr>
              <p:cNvPr id="174" name="Rectangle 173">
                <a:extLst>
                  <a:ext uri="{FF2B5EF4-FFF2-40B4-BE49-F238E27FC236}">
                    <a16:creationId xmlns:a16="http://schemas.microsoft.com/office/drawing/2014/main" id="{9C4A9B46-DFD5-4F8D-AAD3-3220CA7157CF}"/>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5" name="Rectangle 174">
                <a:extLst>
                  <a:ext uri="{FF2B5EF4-FFF2-40B4-BE49-F238E27FC236}">
                    <a16:creationId xmlns:a16="http://schemas.microsoft.com/office/drawing/2014/main" id="{E615E6C3-99CA-4F3D-81E7-58DEAD9619C3}"/>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6" name="Rectangle 175">
                <a:extLst>
                  <a:ext uri="{FF2B5EF4-FFF2-40B4-BE49-F238E27FC236}">
                    <a16:creationId xmlns:a16="http://schemas.microsoft.com/office/drawing/2014/main" id="{90BB7CFA-4172-42A5-B561-6996478259E6}"/>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7" name="Rectangle 176">
                <a:extLst>
                  <a:ext uri="{FF2B5EF4-FFF2-40B4-BE49-F238E27FC236}">
                    <a16:creationId xmlns:a16="http://schemas.microsoft.com/office/drawing/2014/main" id="{82FC8E0E-A6B0-4E1F-B320-4DD4DC139C90}"/>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8" name="Rectangle 177">
                <a:extLst>
                  <a:ext uri="{FF2B5EF4-FFF2-40B4-BE49-F238E27FC236}">
                    <a16:creationId xmlns:a16="http://schemas.microsoft.com/office/drawing/2014/main" id="{F0357F97-D557-4E2C-86D4-13047A6CF31C}"/>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DE468EA1-E16F-46EF-8D61-27A63E8C787E}"/>
                </a:ext>
              </a:extLst>
            </p:cNvPr>
            <p:cNvGrpSpPr/>
            <p:nvPr userDrawn="1"/>
          </p:nvGrpSpPr>
          <p:grpSpPr>
            <a:xfrm>
              <a:off x="12302034" y="2057064"/>
              <a:ext cx="201733" cy="1125185"/>
              <a:chOff x="12270137" y="1651008"/>
              <a:chExt cx="223553" cy="1125185"/>
            </a:xfrm>
          </p:grpSpPr>
          <p:sp>
            <p:nvSpPr>
              <p:cNvPr id="184" name="Rectangle 183">
                <a:extLst>
                  <a:ext uri="{FF2B5EF4-FFF2-40B4-BE49-F238E27FC236}">
                    <a16:creationId xmlns:a16="http://schemas.microsoft.com/office/drawing/2014/main" id="{0F8E089F-FA94-485C-9D02-EB43E00B13AA}"/>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a:extLst>
                  <a:ext uri="{FF2B5EF4-FFF2-40B4-BE49-F238E27FC236}">
                    <a16:creationId xmlns:a16="http://schemas.microsoft.com/office/drawing/2014/main" id="{BC0B35B9-1236-4C0B-9971-2D46F1F49B31}"/>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6" name="Rectangle 185">
                <a:extLst>
                  <a:ext uri="{FF2B5EF4-FFF2-40B4-BE49-F238E27FC236}">
                    <a16:creationId xmlns:a16="http://schemas.microsoft.com/office/drawing/2014/main" id="{260DD2C5-D8FC-4E27-A15B-12F15C74910F}"/>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a:extLst>
                  <a:ext uri="{FF2B5EF4-FFF2-40B4-BE49-F238E27FC236}">
                    <a16:creationId xmlns:a16="http://schemas.microsoft.com/office/drawing/2014/main" id="{294D4C8B-006A-4A3D-89EE-CB14C73D8221}"/>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a:extLst>
                  <a:ext uri="{FF2B5EF4-FFF2-40B4-BE49-F238E27FC236}">
                    <a16:creationId xmlns:a16="http://schemas.microsoft.com/office/drawing/2014/main" id="{68C470B3-BE34-4BEB-978F-DF9E8777FD28}"/>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2840178C-AD56-4300-9920-4F9040F3F2CB}"/>
                </a:ext>
              </a:extLst>
            </p:cNvPr>
            <p:cNvGrpSpPr/>
            <p:nvPr userDrawn="1"/>
          </p:nvGrpSpPr>
          <p:grpSpPr>
            <a:xfrm>
              <a:off x="12302034" y="796842"/>
              <a:ext cx="201733" cy="1125185"/>
              <a:chOff x="12270137" y="492558"/>
              <a:chExt cx="223553" cy="1125185"/>
            </a:xfrm>
          </p:grpSpPr>
          <p:sp>
            <p:nvSpPr>
              <p:cNvPr id="189" name="Rectangle 188">
                <a:extLst>
                  <a:ext uri="{FF2B5EF4-FFF2-40B4-BE49-F238E27FC236}">
                    <a16:creationId xmlns:a16="http://schemas.microsoft.com/office/drawing/2014/main" id="{862887EA-AF7B-4BA6-A3A3-608FE0FF2F1F}"/>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a:extLst>
                  <a:ext uri="{FF2B5EF4-FFF2-40B4-BE49-F238E27FC236}">
                    <a16:creationId xmlns:a16="http://schemas.microsoft.com/office/drawing/2014/main" id="{BE2F4FEF-A3B9-48F1-97B3-B0099589894C}"/>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a:extLst>
                  <a:ext uri="{FF2B5EF4-FFF2-40B4-BE49-F238E27FC236}">
                    <a16:creationId xmlns:a16="http://schemas.microsoft.com/office/drawing/2014/main" id="{11702A21-5109-4345-A6BB-AE6D2A6A2215}"/>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2" name="Rectangle 191">
                <a:extLst>
                  <a:ext uri="{FF2B5EF4-FFF2-40B4-BE49-F238E27FC236}">
                    <a16:creationId xmlns:a16="http://schemas.microsoft.com/office/drawing/2014/main" id="{10E03525-CD1E-4FF3-AED6-2E247D1ACD28}"/>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3" name="Rectangle 192">
                <a:extLst>
                  <a:ext uri="{FF2B5EF4-FFF2-40B4-BE49-F238E27FC236}">
                    <a16:creationId xmlns:a16="http://schemas.microsoft.com/office/drawing/2014/main" id="{AFA3CCCB-912E-4894-B690-1E10B15EB2D5}"/>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 name="Group 13">
              <a:extLst>
                <a:ext uri="{FF2B5EF4-FFF2-40B4-BE49-F238E27FC236}">
                  <a16:creationId xmlns:a16="http://schemas.microsoft.com/office/drawing/2014/main" id="{12E117BF-4C32-485B-B375-80AD35BEE36B}"/>
                </a:ext>
              </a:extLst>
            </p:cNvPr>
            <p:cNvGrpSpPr/>
            <p:nvPr userDrawn="1"/>
          </p:nvGrpSpPr>
          <p:grpSpPr>
            <a:xfrm>
              <a:off x="12302034" y="0"/>
              <a:ext cx="201733" cy="661805"/>
              <a:chOff x="12270137" y="-434202"/>
              <a:chExt cx="223553" cy="661805"/>
            </a:xfrm>
          </p:grpSpPr>
          <p:sp>
            <p:nvSpPr>
              <p:cNvPr id="201" name="Rectangle 200">
                <a:extLst>
                  <a:ext uri="{FF2B5EF4-FFF2-40B4-BE49-F238E27FC236}">
                    <a16:creationId xmlns:a16="http://schemas.microsoft.com/office/drawing/2014/main" id="{4104D03C-7F6B-4567-99A2-BE11507DD64E}"/>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id="{53FB4327-91F7-4B4B-B1C1-4DC6FF20EB10}"/>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C9186121-F8E0-41B4-B472-F02A792E75A5}"/>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pic>
        <p:nvPicPr>
          <p:cNvPr id="35" name="Content Placeholder 2">
            <a:extLst>
              <a:ext uri="{FF2B5EF4-FFF2-40B4-BE49-F238E27FC236}">
                <a16:creationId xmlns:a16="http://schemas.microsoft.com/office/drawing/2014/main" id="{2CC012FA-0D18-4E0C-BD3E-3511279915B3}"/>
              </a:ext>
            </a:extLst>
          </p:cNvPr>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a:off x="10295792" y="39615"/>
            <a:ext cx="1351208" cy="702603"/>
          </a:xfrm>
          <a:prstGeom prst="rect">
            <a:avLst/>
          </a:prstGeom>
        </p:spPr>
      </p:pic>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639599"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Doctitle2</a:t>
            </a:r>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7848981"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nb-NO">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nb-NO">
                <a:latin typeface="+mn-lt"/>
              </a:rPr>
              <a:t>12.09.2022</a:t>
            </a: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Tree>
    <p:extLst>
      <p:ext uri="{BB962C8B-B14F-4D97-AF65-F5344CB8AC3E}">
        <p14:creationId xmlns:p14="http://schemas.microsoft.com/office/powerpoint/2010/main" val="116136005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3" r:id="rId3"/>
    <p:sldLayoutId id="2147483664" r:id="rId4"/>
    <p:sldLayoutId id="2147483666" r:id="rId5"/>
    <p:sldLayoutId id="2147483667" r:id="rId6"/>
    <p:sldLayoutId id="2147483660" r:id="rId7"/>
    <p:sldLayoutId id="2147483661" r:id="rId8"/>
    <p:sldLayoutId id="2147483662" r:id="rId9"/>
    <p:sldLayoutId id="2147483650" r:id="rId10"/>
    <p:sldLayoutId id="2147483652" r:id="rId11"/>
    <p:sldLayoutId id="2147483668" r:id="rId12"/>
    <p:sldLayoutId id="2147483673" r:id="rId13"/>
    <p:sldLayoutId id="2147483656" r:id="rId14"/>
    <p:sldLayoutId id="2147483657" r:id="rId15"/>
    <p:sldLayoutId id="2147483672" r:id="rId16"/>
    <p:sldLayoutId id="2147483669" r:id="rId17"/>
    <p:sldLayoutId id="2147483654" r:id="rId18"/>
    <p:sldLayoutId id="2147483655" r:id="rId19"/>
    <p:sldLayoutId id="2147483671" r:id="rId20"/>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228600" indent="-180000" algn="l" defTabSz="914400" rtl="0" eaLnBrk="1" latinLnBrk="0" hangingPunct="1">
        <a:lnSpc>
          <a:spcPct val="100000"/>
        </a:lnSpc>
        <a:spcBef>
          <a:spcPts val="10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1pPr>
      <a:lvl2pPr marL="6858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2pPr>
      <a:lvl3pPr marL="11430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3pPr>
      <a:lvl4pPr marL="16002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4pPr>
      <a:lvl5pPr marL="20574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userDrawn="1">
          <p15:clr>
            <a:srgbClr val="F26B43"/>
          </p15:clr>
        </p15:guide>
        <p15:guide id="2" pos="7242" userDrawn="1">
          <p15:clr>
            <a:srgbClr val="F26B43"/>
          </p15:clr>
        </p15:guide>
        <p15:guide id="3" orient="horz" pos="4127" userDrawn="1">
          <p15:clr>
            <a:srgbClr val="F26B43"/>
          </p15:clr>
        </p15:guide>
        <p15:guide id="4" orient="horz" pos="504" userDrawn="1">
          <p15:clr>
            <a:srgbClr val="F26B43"/>
          </p15:clr>
        </p15:guide>
        <p15:guide id="5" orient="horz" pos="822" userDrawn="1">
          <p15:clr>
            <a:srgbClr val="F26B43"/>
          </p15:clr>
        </p15:guide>
        <p15:guide id="6" orient="horz" pos="890" userDrawn="1">
          <p15:clr>
            <a:srgbClr val="F26B43"/>
          </p15:clr>
        </p15:guide>
        <p15:guide id="7" orient="horz" pos="1230" userDrawn="1">
          <p15:clr>
            <a:srgbClr val="F26B43"/>
          </p15:clr>
        </p15:guide>
        <p15:guide id="8" orient="horz" pos="1275" userDrawn="1">
          <p15:clr>
            <a:srgbClr val="F26B43"/>
          </p15:clr>
        </p15:guide>
        <p15:guide id="9" orient="horz" pos="1616" userDrawn="1">
          <p15:clr>
            <a:srgbClr val="F26B43"/>
          </p15:clr>
        </p15:guide>
        <p15:guide id="10" orient="horz" pos="1661" userDrawn="1">
          <p15:clr>
            <a:srgbClr val="F26B43"/>
          </p15:clr>
        </p15:guide>
        <p15:guide id="11" orient="horz" pos="2001" userDrawn="1">
          <p15:clr>
            <a:srgbClr val="F26B43"/>
          </p15:clr>
        </p15:guide>
        <p15:guide id="12" orient="horz" pos="2387" userDrawn="1">
          <p15:clr>
            <a:srgbClr val="F26B43"/>
          </p15:clr>
        </p15:guide>
        <p15:guide id="13" orient="horz" pos="2047" userDrawn="1">
          <p15:clr>
            <a:srgbClr val="F26B43"/>
          </p15:clr>
        </p15:guide>
        <p15:guide id="14" orient="horz" pos="2432" userDrawn="1">
          <p15:clr>
            <a:srgbClr val="F26B43"/>
          </p15:clr>
        </p15:guide>
        <p15:guide id="15" orient="horz" pos="2818" userDrawn="1">
          <p15:clr>
            <a:srgbClr val="F26B43"/>
          </p15:clr>
        </p15:guide>
        <p15:guide id="16" orient="horz" pos="2772" userDrawn="1">
          <p15:clr>
            <a:srgbClr val="F26B43"/>
          </p15:clr>
        </p15:guide>
        <p15:guide id="17" orient="horz" pos="3158" userDrawn="1">
          <p15:clr>
            <a:srgbClr val="F26B43"/>
          </p15:clr>
        </p15:guide>
        <p15:guide id="18" orient="horz" pos="3181" userDrawn="1">
          <p15:clr>
            <a:srgbClr val="F26B43"/>
          </p15:clr>
        </p15:guide>
        <p15:guide id="19" orient="horz" pos="3543" userDrawn="1">
          <p15:clr>
            <a:srgbClr val="F26B43"/>
          </p15:clr>
        </p15:guide>
        <p15:guide id="20" orient="horz" pos="3589" userDrawn="1">
          <p15:clr>
            <a:srgbClr val="F26B43"/>
          </p15:clr>
        </p15:guide>
        <p15:guide id="21" orient="horz" pos="3929" userDrawn="1">
          <p15:clr>
            <a:srgbClr val="F26B43"/>
          </p15:clr>
        </p15:guide>
        <p15:guide id="22" pos="6715" userDrawn="1">
          <p15:clr>
            <a:srgbClr val="F26B43"/>
          </p15:clr>
        </p15:guide>
        <p15:guide id="23" pos="6670" userDrawn="1">
          <p15:clr>
            <a:srgbClr val="F26B43"/>
          </p15:clr>
        </p15:guide>
        <p15:guide id="24" pos="6144" userDrawn="1">
          <p15:clr>
            <a:srgbClr val="F26B43"/>
          </p15:clr>
        </p15:guide>
        <p15:guide id="25" pos="6100" userDrawn="1">
          <p15:clr>
            <a:srgbClr val="F26B43"/>
          </p15:clr>
        </p15:guide>
        <p15:guide id="26" pos="5574" userDrawn="1">
          <p15:clr>
            <a:srgbClr val="F26B43"/>
          </p15:clr>
        </p15:guide>
        <p15:guide id="27" pos="5528" userDrawn="1">
          <p15:clr>
            <a:srgbClr val="F26B43"/>
          </p15:clr>
        </p15:guide>
        <p15:guide id="28" pos="5004" userDrawn="1">
          <p15:clr>
            <a:srgbClr val="F26B43"/>
          </p15:clr>
        </p15:guide>
        <p15:guide id="29" pos="4958" userDrawn="1">
          <p15:clr>
            <a:srgbClr val="F26B43"/>
          </p15:clr>
        </p15:guide>
        <p15:guide id="30" pos="4433" userDrawn="1">
          <p15:clr>
            <a:srgbClr val="F26B43"/>
          </p15:clr>
        </p15:guide>
        <p15:guide id="31" pos="4388" userDrawn="1">
          <p15:clr>
            <a:srgbClr val="F26B43"/>
          </p15:clr>
        </p15:guide>
        <p15:guide id="32" pos="3863" userDrawn="1">
          <p15:clr>
            <a:srgbClr val="F26B43"/>
          </p15:clr>
        </p15:guide>
        <p15:guide id="33" pos="3817" userDrawn="1">
          <p15:clr>
            <a:srgbClr val="F26B43"/>
          </p15:clr>
        </p15:guide>
        <p15:guide id="34" pos="3292" userDrawn="1">
          <p15:clr>
            <a:srgbClr val="F26B43"/>
          </p15:clr>
        </p15:guide>
        <p15:guide id="35" pos="3246" userDrawn="1">
          <p15:clr>
            <a:srgbClr val="F26B43"/>
          </p15:clr>
        </p15:guide>
        <p15:guide id="36" pos="2722" userDrawn="1">
          <p15:clr>
            <a:srgbClr val="F26B43"/>
          </p15:clr>
        </p15:guide>
        <p15:guide id="37" pos="2676" userDrawn="1">
          <p15:clr>
            <a:srgbClr val="F26B43"/>
          </p15:clr>
        </p15:guide>
        <p15:guide id="38" pos="2150" userDrawn="1">
          <p15:clr>
            <a:srgbClr val="F26B43"/>
          </p15:clr>
        </p15:guide>
        <p15:guide id="39" pos="2105" userDrawn="1">
          <p15:clr>
            <a:srgbClr val="F26B43"/>
          </p15:clr>
        </p15:guide>
        <p15:guide id="40" pos="1578" userDrawn="1">
          <p15:clr>
            <a:srgbClr val="F26B43"/>
          </p15:clr>
        </p15:guide>
        <p15:guide id="41" pos="1534" userDrawn="1">
          <p15:clr>
            <a:srgbClr val="F26B43"/>
          </p15:clr>
        </p15:guide>
        <p15:guide id="42" pos="1009" userDrawn="1">
          <p15:clr>
            <a:srgbClr val="F26B43"/>
          </p15:clr>
        </p15:guide>
        <p15:guide id="43" pos="964" userDrawn="1">
          <p15:clr>
            <a:srgbClr val="F26B43"/>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accent1"/>
              </a:buClr>
              <a:buSzPts val="2800"/>
              <a:buFont typeface="Arial"/>
              <a:buNone/>
              <a:defRPr sz="2800" b="1" i="0" u="none" strike="noStrike" cap="none">
                <a:solidFill>
                  <a:schemeClr val="accen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Autofit/>
          </a:bodyPr>
          <a:lstStyle>
            <a:lvl1pPr marL="457200" marR="0" lvl="0" indent="-355600" algn="l" rtl="0">
              <a:spcBef>
                <a:spcPts val="1200"/>
              </a:spcBef>
              <a:spcAft>
                <a:spcPts val="0"/>
              </a:spcAft>
              <a:buClr>
                <a:schemeClr val="accent1"/>
              </a:buClr>
              <a:buSzPts val="2000"/>
              <a:buFont typeface="Arial"/>
              <a:buChar char="»"/>
              <a:defRPr sz="2000" b="0" i="0" u="none" strike="noStrike" cap="none">
                <a:solidFill>
                  <a:schemeClr val="dk2"/>
                </a:solidFill>
                <a:latin typeface="Arial"/>
                <a:ea typeface="Arial"/>
                <a:cs typeface="Arial"/>
                <a:sym typeface="Arial"/>
              </a:defRPr>
            </a:lvl1pPr>
            <a:lvl2pPr marL="914400" marR="0" lvl="1" indent="-342900" algn="l" rtl="0">
              <a:spcBef>
                <a:spcPts val="360"/>
              </a:spcBef>
              <a:spcAft>
                <a:spcPts val="0"/>
              </a:spcAft>
              <a:buClr>
                <a:schemeClr val="accent1"/>
              </a:buClr>
              <a:buSzPts val="1800"/>
              <a:buFont typeface="Arial"/>
              <a:buChar char="–"/>
              <a:defRPr sz="1800" b="0" i="0" u="none" strike="noStrike" cap="none">
                <a:solidFill>
                  <a:schemeClr val="dk2"/>
                </a:solidFill>
                <a:latin typeface="Arial"/>
                <a:ea typeface="Arial"/>
                <a:cs typeface="Arial"/>
                <a:sym typeface="Arial"/>
              </a:defRPr>
            </a:lvl2pPr>
            <a:lvl3pPr marL="1371600" marR="0" lvl="2" indent="-330200" algn="l" rtl="0">
              <a:spcBef>
                <a:spcPts val="320"/>
              </a:spcBef>
              <a:spcAft>
                <a:spcPts val="0"/>
              </a:spcAft>
              <a:buClr>
                <a:schemeClr val="accent1"/>
              </a:buClr>
              <a:buSzPts val="1600"/>
              <a:buFont typeface="Arial"/>
              <a:buChar char="•"/>
              <a:defRPr sz="1600" b="0" i="0" u="none" strike="noStrike" cap="none">
                <a:solidFill>
                  <a:schemeClr val="dk2"/>
                </a:solidFill>
                <a:latin typeface="Arial"/>
                <a:ea typeface="Arial"/>
                <a:cs typeface="Arial"/>
                <a:sym typeface="Arial"/>
              </a:defRPr>
            </a:lvl3pPr>
            <a:lvl4pPr marL="1828800" marR="0" lvl="3" indent="-317500" algn="l" rtl="0">
              <a:spcBef>
                <a:spcPts val="280"/>
              </a:spcBef>
              <a:spcAft>
                <a:spcPts val="0"/>
              </a:spcAft>
              <a:buClr>
                <a:schemeClr val="accent1"/>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spcBef>
                <a:spcPts val="280"/>
              </a:spcBef>
              <a:spcAft>
                <a:spcPts val="0"/>
              </a:spcAft>
              <a:buClr>
                <a:schemeClr val="accent1"/>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marR="0" lvl="0" indent="0" algn="ctr" rtl="0">
              <a:spcBef>
                <a:spcPts val="0"/>
              </a:spcBef>
              <a:buNone/>
              <a:defRPr sz="1333" b="0" i="0" u="none" strike="noStrike" cap="none">
                <a:solidFill>
                  <a:srgbClr val="929090"/>
                </a:solidFill>
                <a:latin typeface="Arial"/>
                <a:ea typeface="Arial"/>
                <a:cs typeface="Arial"/>
                <a:sym typeface="Arial"/>
              </a:defRPr>
            </a:lvl1pPr>
            <a:lvl2pPr marL="0" marR="0" lvl="1" indent="0" algn="ctr" rtl="0">
              <a:spcBef>
                <a:spcPts val="0"/>
              </a:spcBef>
              <a:buNone/>
              <a:defRPr sz="1333" b="0" i="0" u="none" strike="noStrike" cap="none">
                <a:solidFill>
                  <a:srgbClr val="929090"/>
                </a:solidFill>
                <a:latin typeface="Arial"/>
                <a:ea typeface="Arial"/>
                <a:cs typeface="Arial"/>
                <a:sym typeface="Arial"/>
              </a:defRPr>
            </a:lvl2pPr>
            <a:lvl3pPr marL="0" marR="0" lvl="2" indent="0" algn="ctr" rtl="0">
              <a:spcBef>
                <a:spcPts val="0"/>
              </a:spcBef>
              <a:buNone/>
              <a:defRPr sz="1333" b="0" i="0" u="none" strike="noStrike" cap="none">
                <a:solidFill>
                  <a:srgbClr val="929090"/>
                </a:solidFill>
                <a:latin typeface="Arial"/>
                <a:ea typeface="Arial"/>
                <a:cs typeface="Arial"/>
                <a:sym typeface="Arial"/>
              </a:defRPr>
            </a:lvl3pPr>
            <a:lvl4pPr marL="0" marR="0" lvl="3" indent="0" algn="ctr" rtl="0">
              <a:spcBef>
                <a:spcPts val="0"/>
              </a:spcBef>
              <a:buNone/>
              <a:defRPr sz="1333" b="0" i="0" u="none" strike="noStrike" cap="none">
                <a:solidFill>
                  <a:srgbClr val="929090"/>
                </a:solidFill>
                <a:latin typeface="Arial"/>
                <a:ea typeface="Arial"/>
                <a:cs typeface="Arial"/>
                <a:sym typeface="Arial"/>
              </a:defRPr>
            </a:lvl4pPr>
            <a:lvl5pPr marL="0" marR="0" lvl="4" indent="0" algn="ctr" rtl="0">
              <a:spcBef>
                <a:spcPts val="0"/>
              </a:spcBef>
              <a:buNone/>
              <a:defRPr sz="1333" b="0" i="0" u="none" strike="noStrike" cap="none">
                <a:solidFill>
                  <a:srgbClr val="929090"/>
                </a:solidFill>
                <a:latin typeface="Arial"/>
                <a:ea typeface="Arial"/>
                <a:cs typeface="Arial"/>
                <a:sym typeface="Arial"/>
              </a:defRPr>
            </a:lvl5pPr>
            <a:lvl6pPr marL="0" marR="0" lvl="5" indent="0" algn="ctr" rtl="0">
              <a:spcBef>
                <a:spcPts val="0"/>
              </a:spcBef>
              <a:buNone/>
              <a:defRPr sz="1333" b="0" i="0" u="none" strike="noStrike" cap="none">
                <a:solidFill>
                  <a:srgbClr val="929090"/>
                </a:solidFill>
                <a:latin typeface="Arial"/>
                <a:ea typeface="Arial"/>
                <a:cs typeface="Arial"/>
                <a:sym typeface="Arial"/>
              </a:defRPr>
            </a:lvl6pPr>
            <a:lvl7pPr marL="0" marR="0" lvl="6" indent="0" algn="ctr" rtl="0">
              <a:spcBef>
                <a:spcPts val="0"/>
              </a:spcBef>
              <a:buNone/>
              <a:defRPr sz="1333" b="0" i="0" u="none" strike="noStrike" cap="none">
                <a:solidFill>
                  <a:srgbClr val="929090"/>
                </a:solidFill>
                <a:latin typeface="Arial"/>
                <a:ea typeface="Arial"/>
                <a:cs typeface="Arial"/>
                <a:sym typeface="Arial"/>
              </a:defRPr>
            </a:lvl7pPr>
            <a:lvl8pPr marL="0" marR="0" lvl="7" indent="0" algn="ctr" rtl="0">
              <a:spcBef>
                <a:spcPts val="0"/>
              </a:spcBef>
              <a:buNone/>
              <a:defRPr sz="1333" b="0" i="0" u="none" strike="noStrike" cap="none">
                <a:solidFill>
                  <a:srgbClr val="929090"/>
                </a:solidFill>
                <a:latin typeface="Arial"/>
                <a:ea typeface="Arial"/>
                <a:cs typeface="Arial"/>
                <a:sym typeface="Arial"/>
              </a:defRPr>
            </a:lvl8pPr>
            <a:lvl9pPr marL="0" marR="0" lvl="8" indent="0" algn="ctr" rtl="0">
              <a:spcBef>
                <a:spcPts val="0"/>
              </a:spcBef>
              <a:buNone/>
              <a:defRPr sz="1333" b="0" i="0" u="none" strike="noStrike" cap="none">
                <a:solidFill>
                  <a:srgbClr val="929090"/>
                </a:solidFill>
                <a:latin typeface="Arial"/>
                <a:ea typeface="Arial"/>
                <a:cs typeface="Arial"/>
                <a:sym typeface="Arial"/>
              </a:defRPr>
            </a:lvl9pPr>
          </a:lstStyle>
          <a:p>
            <a:fld id="{00000000-1234-1234-1234-123412341234}" type="slidenum">
              <a:rPr lang="en-US" smtClean="0"/>
              <a:pPr/>
              <a:t>‹#›</a:t>
            </a:fld>
            <a:endParaRPr lang="en-US"/>
          </a:p>
        </p:txBody>
      </p:sp>
      <p:pic>
        <p:nvPicPr>
          <p:cNvPr id="13" name="Google Shape;13;p1"/>
          <p:cNvPicPr preferRelativeResize="0"/>
          <p:nvPr/>
        </p:nvPicPr>
        <p:blipFill rotWithShape="1">
          <a:blip r:embed="rId13">
            <a:alphaModFix/>
          </a:blip>
          <a:srcRect/>
          <a:stretch/>
        </p:blipFill>
        <p:spPr>
          <a:xfrm>
            <a:off x="10865333" y="6248677"/>
            <a:ext cx="1219200" cy="485225"/>
          </a:xfrm>
          <a:prstGeom prst="rect">
            <a:avLst/>
          </a:prstGeom>
          <a:noFill/>
          <a:ln>
            <a:noFill/>
          </a:ln>
        </p:spPr>
      </p:pic>
      <p:sp>
        <p:nvSpPr>
          <p:cNvPr id="14" name="Google Shape;14;p1"/>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067"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cxnSp>
        <p:nvCxnSpPr>
          <p:cNvPr id="15" name="Google Shape;15;p1"/>
          <p:cNvCxnSpPr/>
          <p:nvPr/>
        </p:nvCxnSpPr>
        <p:spPr>
          <a:xfrm>
            <a:off x="544722" y="6486956"/>
            <a:ext cx="10272889" cy="0"/>
          </a:xfrm>
          <a:prstGeom prst="straightConnector1">
            <a:avLst/>
          </a:prstGeom>
          <a:noFill/>
          <a:ln w="9525" cap="flat" cmpd="sng">
            <a:solidFill>
              <a:schemeClr val="lt2"/>
            </a:solidFill>
            <a:prstDash val="solid"/>
            <a:round/>
            <a:headEnd type="none" w="sm" len="sm"/>
            <a:tailEnd type="none" w="sm" len="sm"/>
          </a:ln>
        </p:spPr>
      </p:cxnSp>
    </p:spTree>
    <p:extLst>
      <p:ext uri="{BB962C8B-B14F-4D97-AF65-F5344CB8AC3E}">
        <p14:creationId xmlns:p14="http://schemas.microsoft.com/office/powerpoint/2010/main" val="483793892"/>
      </p:ext>
    </p:extLst>
  </p:cSld>
  <p:clrMap bg1="lt1" tx1="dk1" bg2="dk2" tx2="lt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4088">
          <p15:clr>
            <a:srgbClr val="F26B43"/>
          </p15:clr>
        </p15:guide>
        <p15:guide id="2" pos="288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3">
            <a:extLst>
              <a:ext uri="{96DAC541-7B7A-43D3-8B79-37D633B846F1}">
                <asvg:svgBlip xmlns:asvg="http://schemas.microsoft.com/office/drawing/2016/SVG/main" r:embed="rId24"/>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396130564"/>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45">
          <p15:clr>
            <a:srgbClr val="F26B43"/>
          </p15:clr>
        </p15:guide>
        <p15:guide id="6" orient="horz" pos="890">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698">
          <p15:clr>
            <a:srgbClr val="F26B43"/>
          </p15:clr>
        </p15:guide>
        <p15:guide id="23" pos="6652">
          <p15:clr>
            <a:srgbClr val="F26B43"/>
          </p15:clr>
        </p15:guide>
        <p15:guide id="24" pos="6131">
          <p15:clr>
            <a:srgbClr val="F26B43"/>
          </p15:clr>
        </p15:guide>
        <p15:guide id="25" pos="6085">
          <p15:clr>
            <a:srgbClr val="F26B43"/>
          </p15:clr>
        </p15:guide>
        <p15:guide id="26" pos="5564">
          <p15:clr>
            <a:srgbClr val="F26B43"/>
          </p15:clr>
        </p15:guide>
        <p15:guide id="27" pos="5518">
          <p15:clr>
            <a:srgbClr val="F26B43"/>
          </p15:clr>
        </p15:guide>
        <p15:guide id="28" pos="4997">
          <p15:clr>
            <a:srgbClr val="F26B43"/>
          </p15:clr>
        </p15:guide>
        <p15:guide id="29" pos="4951">
          <p15:clr>
            <a:srgbClr val="F26B43"/>
          </p15:clr>
        </p15:guide>
        <p15:guide id="30" pos="4430">
          <p15:clr>
            <a:srgbClr val="F26B43"/>
          </p15:clr>
        </p15:guide>
        <p15:guide id="31" pos="4384">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8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GB" noProof="0"/>
              <a:t>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7220"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hidden="1">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9">
            <a:extLst>
              <a:ext uri="{96DAC541-7B7A-43D3-8B79-37D633B846F1}">
                <asvg:svgBlip xmlns:asvg="http://schemas.microsoft.com/office/drawing/2016/SVG/main" r:embed="rId30"/>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468251894"/>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 id="2147483736" r:id="rId17"/>
    <p:sldLayoutId id="2147483737" r:id="rId18"/>
    <p:sldLayoutId id="2147483738" r:id="rId19"/>
    <p:sldLayoutId id="2147483739" r:id="rId20"/>
    <p:sldLayoutId id="2147483740" r:id="rId21"/>
    <p:sldLayoutId id="2147483741" r:id="rId22"/>
    <p:sldLayoutId id="2147483742" r:id="rId23"/>
    <p:sldLayoutId id="2147483743" r:id="rId24"/>
    <p:sldLayoutId id="2147483744" r:id="rId25"/>
    <p:sldLayoutId id="2147483745" r:id="rId26"/>
    <p:sldLayoutId id="2147483746" r:id="rId27"/>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45">
          <p15:clr>
            <a:srgbClr val="F26B43"/>
          </p15:clr>
        </p15:guide>
        <p15:guide id="6" orient="horz" pos="890">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698">
          <p15:clr>
            <a:srgbClr val="F26B43"/>
          </p15:clr>
        </p15:guide>
        <p15:guide id="23" pos="6652">
          <p15:clr>
            <a:srgbClr val="F26B43"/>
          </p15:clr>
        </p15:guide>
        <p15:guide id="24" pos="6131">
          <p15:clr>
            <a:srgbClr val="F26B43"/>
          </p15:clr>
        </p15:guide>
        <p15:guide id="25" pos="6085">
          <p15:clr>
            <a:srgbClr val="F26B43"/>
          </p15:clr>
        </p15:guide>
        <p15:guide id="26" pos="5564">
          <p15:clr>
            <a:srgbClr val="F26B43"/>
          </p15:clr>
        </p15:guide>
        <p15:guide id="27" pos="5518">
          <p15:clr>
            <a:srgbClr val="F26B43"/>
          </p15:clr>
        </p15:guide>
        <p15:guide id="28" pos="4997">
          <p15:clr>
            <a:srgbClr val="F26B43"/>
          </p15:clr>
        </p15:guide>
        <p15:guide id="29" pos="4951">
          <p15:clr>
            <a:srgbClr val="F26B43"/>
          </p15:clr>
        </p15:guide>
        <p15:guide id="30" pos="4430">
          <p15:clr>
            <a:srgbClr val="F26B43"/>
          </p15:clr>
        </p15:guide>
        <p15:guide id="31" pos="4384">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8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5" name="Table 15">
            <a:extLst>
              <a:ext uri="{FF2B5EF4-FFF2-40B4-BE49-F238E27FC236}">
                <a16:creationId xmlns:a16="http://schemas.microsoft.com/office/drawing/2014/main" id="{DEBD90AC-FD60-41F4-9529-E31232224E59}"/>
              </a:ext>
            </a:extLst>
          </p:cNvPr>
          <p:cNvGraphicFramePr>
            <a:graphicFrameLocks noGrp="1"/>
          </p:cNvGraphicFramePr>
          <p:nvPr userDrawn="1">
            <p:extLst>
              <p:ext uri="{D42A27DB-BD31-4B8C-83A1-F6EECF244321}">
                <p14:modId xmlns:p14="http://schemas.microsoft.com/office/powerpoint/2010/main" val="2588235611"/>
              </p:ext>
            </p:extLst>
          </p:nvPr>
        </p:nvGraphicFramePr>
        <p:xfrm>
          <a:off x="-362400" y="-365400"/>
          <a:ext cx="12916800" cy="7588800"/>
        </p:xfrm>
        <a:graphic>
          <a:graphicData uri="http://schemas.openxmlformats.org/drawingml/2006/table">
            <a:tbl>
              <a:tblPr firstRow="1" bandRow="1">
                <a:tableStyleId>{5C22544A-7EE6-4342-B048-85BDC9FD1C3A}</a:tableStyleId>
              </a:tblPr>
              <a:tblGrid>
                <a:gridCol w="360000">
                  <a:extLst>
                    <a:ext uri="{9D8B030D-6E8A-4147-A177-3AD203B41FA5}">
                      <a16:colId xmlns:a16="http://schemas.microsoft.com/office/drawing/2014/main" val="3706908691"/>
                    </a:ext>
                  </a:extLst>
                </a:gridCol>
                <a:gridCol w="698400">
                  <a:extLst>
                    <a:ext uri="{9D8B030D-6E8A-4147-A177-3AD203B41FA5}">
                      <a16:colId xmlns:a16="http://schemas.microsoft.com/office/drawing/2014/main" val="1122517581"/>
                    </a:ext>
                  </a:extLst>
                </a:gridCol>
                <a:gridCol w="900000">
                  <a:extLst>
                    <a:ext uri="{9D8B030D-6E8A-4147-A177-3AD203B41FA5}">
                      <a16:colId xmlns:a16="http://schemas.microsoft.com/office/drawing/2014/main" val="3921436069"/>
                    </a:ext>
                  </a:extLst>
                </a:gridCol>
                <a:gridCol w="900000">
                  <a:extLst>
                    <a:ext uri="{9D8B030D-6E8A-4147-A177-3AD203B41FA5}">
                      <a16:colId xmlns:a16="http://schemas.microsoft.com/office/drawing/2014/main" val="461690647"/>
                    </a:ext>
                  </a:extLst>
                </a:gridCol>
                <a:gridCol w="900000">
                  <a:extLst>
                    <a:ext uri="{9D8B030D-6E8A-4147-A177-3AD203B41FA5}">
                      <a16:colId xmlns:a16="http://schemas.microsoft.com/office/drawing/2014/main" val="3176828646"/>
                    </a:ext>
                  </a:extLst>
                </a:gridCol>
                <a:gridCol w="900000">
                  <a:extLst>
                    <a:ext uri="{9D8B030D-6E8A-4147-A177-3AD203B41FA5}">
                      <a16:colId xmlns:a16="http://schemas.microsoft.com/office/drawing/2014/main" val="4171762685"/>
                    </a:ext>
                  </a:extLst>
                </a:gridCol>
                <a:gridCol w="900000">
                  <a:extLst>
                    <a:ext uri="{9D8B030D-6E8A-4147-A177-3AD203B41FA5}">
                      <a16:colId xmlns:a16="http://schemas.microsoft.com/office/drawing/2014/main" val="2201640941"/>
                    </a:ext>
                  </a:extLst>
                </a:gridCol>
                <a:gridCol w="900000">
                  <a:extLst>
                    <a:ext uri="{9D8B030D-6E8A-4147-A177-3AD203B41FA5}">
                      <a16:colId xmlns:a16="http://schemas.microsoft.com/office/drawing/2014/main" val="3985058925"/>
                    </a:ext>
                  </a:extLst>
                </a:gridCol>
                <a:gridCol w="900000">
                  <a:extLst>
                    <a:ext uri="{9D8B030D-6E8A-4147-A177-3AD203B41FA5}">
                      <a16:colId xmlns:a16="http://schemas.microsoft.com/office/drawing/2014/main" val="2520456441"/>
                    </a:ext>
                  </a:extLst>
                </a:gridCol>
                <a:gridCol w="900000">
                  <a:extLst>
                    <a:ext uri="{9D8B030D-6E8A-4147-A177-3AD203B41FA5}">
                      <a16:colId xmlns:a16="http://schemas.microsoft.com/office/drawing/2014/main" val="3882555492"/>
                    </a:ext>
                  </a:extLst>
                </a:gridCol>
                <a:gridCol w="900000">
                  <a:extLst>
                    <a:ext uri="{9D8B030D-6E8A-4147-A177-3AD203B41FA5}">
                      <a16:colId xmlns:a16="http://schemas.microsoft.com/office/drawing/2014/main" val="1630932600"/>
                    </a:ext>
                  </a:extLst>
                </a:gridCol>
                <a:gridCol w="900000">
                  <a:extLst>
                    <a:ext uri="{9D8B030D-6E8A-4147-A177-3AD203B41FA5}">
                      <a16:colId xmlns:a16="http://schemas.microsoft.com/office/drawing/2014/main" val="4253300143"/>
                    </a:ext>
                  </a:extLst>
                </a:gridCol>
                <a:gridCol w="900000">
                  <a:extLst>
                    <a:ext uri="{9D8B030D-6E8A-4147-A177-3AD203B41FA5}">
                      <a16:colId xmlns:a16="http://schemas.microsoft.com/office/drawing/2014/main" val="3197937433"/>
                    </a:ext>
                  </a:extLst>
                </a:gridCol>
                <a:gridCol w="900000">
                  <a:extLst>
                    <a:ext uri="{9D8B030D-6E8A-4147-A177-3AD203B41FA5}">
                      <a16:colId xmlns:a16="http://schemas.microsoft.com/office/drawing/2014/main" val="2775328341"/>
                    </a:ext>
                  </a:extLst>
                </a:gridCol>
                <a:gridCol w="698400">
                  <a:extLst>
                    <a:ext uri="{9D8B030D-6E8A-4147-A177-3AD203B41FA5}">
                      <a16:colId xmlns:a16="http://schemas.microsoft.com/office/drawing/2014/main" val="3434562342"/>
                    </a:ext>
                  </a:extLst>
                </a:gridCol>
                <a:gridCol w="360000">
                  <a:extLst>
                    <a:ext uri="{9D8B030D-6E8A-4147-A177-3AD203B41FA5}">
                      <a16:colId xmlns:a16="http://schemas.microsoft.com/office/drawing/2014/main" val="2670757722"/>
                    </a:ext>
                  </a:extLst>
                </a:gridCol>
              </a:tblGrid>
              <a:tr h="360000">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DnDiag">
                      <a:fgClr>
                        <a:schemeClr val="bg1">
                          <a:lumMod val="50000"/>
                        </a:schemeClr>
                      </a:fgClr>
                      <a:bgClr>
                        <a:schemeClr val="bg1"/>
                      </a:bgClr>
                    </a:pattFill>
                  </a:tcPr>
                </a:tc>
                <a:tc>
                  <a:txBody>
                    <a:bodyPr/>
                    <a:lstStyle/>
                    <a:p>
                      <a:pPr algn="ctr"/>
                      <a:r>
                        <a:rPr lang="nb-NO" sz="700" err="1">
                          <a:solidFill>
                            <a:schemeClr val="bg1"/>
                          </a:solidFill>
                        </a:rPr>
                        <a:t>Left</a:t>
                      </a:r>
                      <a:r>
                        <a:rPr lang="nb-NO" sz="700">
                          <a:solidFill>
                            <a:schemeClr val="bg1"/>
                          </a:solidFill>
                        </a:rPr>
                        <a: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r>
                        <a:rPr lang="nb-NO" sz="700">
                          <a:solidFill>
                            <a:schemeClr val="bg1"/>
                          </a:solidFill>
                        </a:rPr>
                        <a:t>1</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10</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11</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Right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UpDiag">
                      <a:fgClr>
                        <a:schemeClr val="bg1">
                          <a:lumMod val="50000"/>
                        </a:schemeClr>
                      </a:fgClr>
                      <a:bgClr>
                        <a:schemeClr val="bg1"/>
                      </a:bgClr>
                    </a:pattFill>
                  </a:tcPr>
                </a:tc>
                <a:extLst>
                  <a:ext uri="{0D108BD9-81ED-4DB2-BD59-A6C34878D82A}">
                    <a16:rowId xmlns:a16="http://schemas.microsoft.com/office/drawing/2014/main" val="1267116639"/>
                  </a:ext>
                </a:extLst>
              </a:tr>
              <a:tr h="824400">
                <a:tc>
                  <a:txBody>
                    <a:bodyPr/>
                    <a:lstStyle/>
                    <a:p>
                      <a:pPr algn="ctr"/>
                      <a:r>
                        <a:rPr lang="nb-NO" sz="700">
                          <a:solidFill>
                            <a:schemeClr val="bg1"/>
                          </a:solidFill>
                        </a:rPr>
                        <a:t>Logo Space</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Logo </a:t>
                      </a:r>
                      <a:r>
                        <a:rPr lang="nb-NO" sz="700" err="1">
                          <a:solidFill>
                            <a:schemeClr val="bg1"/>
                          </a:solidFill>
                        </a:rPr>
                        <a:t>space</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a16="http://schemas.microsoft.com/office/drawing/2014/main" val="2284756019"/>
                  </a:ext>
                </a:extLst>
              </a:tr>
              <a:tr h="594000">
                <a:tc>
                  <a:txBody>
                    <a:bodyPr/>
                    <a:lstStyle/>
                    <a:p>
                      <a:pPr algn="ctr"/>
                      <a:r>
                        <a:rPr lang="nb-NO" sz="700">
                          <a:solidFill>
                            <a:schemeClr val="bg1"/>
                          </a:solidFill>
                        </a:rPr>
                        <a:t>1</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6628835"/>
                  </a:ext>
                </a:extLst>
              </a:tr>
              <a:tr h="594000">
                <a:tc>
                  <a:txBody>
                    <a:bodyPr/>
                    <a:lstStyle/>
                    <a:p>
                      <a:pPr algn="ctr"/>
                      <a:r>
                        <a:rPr lang="nb-NO" sz="700">
                          <a:solidFill>
                            <a:schemeClr val="bg1"/>
                          </a:solidFill>
                        </a:rPr>
                        <a:t>2</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06786395"/>
                  </a:ext>
                </a:extLst>
              </a:tr>
              <a:tr h="594000">
                <a:tc>
                  <a:txBody>
                    <a:bodyPr/>
                    <a:lstStyle/>
                    <a:p>
                      <a:pPr algn="ctr"/>
                      <a:r>
                        <a:rPr lang="nb-NO" sz="700">
                          <a:solidFill>
                            <a:schemeClr val="bg1"/>
                          </a:solidFill>
                        </a:rPr>
                        <a:t>3</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19840466"/>
                  </a:ext>
                </a:extLst>
              </a:tr>
              <a:tr h="594000">
                <a:tc>
                  <a:txBody>
                    <a:bodyPr/>
                    <a:lstStyle/>
                    <a:p>
                      <a:pPr algn="ctr"/>
                      <a:r>
                        <a:rPr lang="nb-NO" sz="700">
                          <a:solidFill>
                            <a:schemeClr val="bg1"/>
                          </a:solidFill>
                        </a:rPr>
                        <a:t>4</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50749273"/>
                  </a:ext>
                </a:extLst>
              </a:tr>
              <a:tr h="594000">
                <a:tc>
                  <a:txBody>
                    <a:bodyPr/>
                    <a:lstStyle/>
                    <a:p>
                      <a:pPr algn="ctr"/>
                      <a:r>
                        <a:rPr lang="nb-NO" sz="700">
                          <a:solidFill>
                            <a:schemeClr val="bg1"/>
                          </a:solidFill>
                        </a:rPr>
                        <a:t>5</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79297255"/>
                  </a:ext>
                </a:extLst>
              </a:tr>
              <a:tr h="594000">
                <a:tc>
                  <a:txBody>
                    <a:bodyPr/>
                    <a:lstStyle/>
                    <a:p>
                      <a:pPr algn="ctr"/>
                      <a:r>
                        <a:rPr lang="nb-NO" sz="700">
                          <a:solidFill>
                            <a:schemeClr val="bg1"/>
                          </a:solidFill>
                        </a:rPr>
                        <a:t>6</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59784121"/>
                  </a:ext>
                </a:extLst>
              </a:tr>
              <a:tr h="594000">
                <a:tc>
                  <a:txBody>
                    <a:bodyPr/>
                    <a:lstStyle/>
                    <a:p>
                      <a:pPr algn="ctr"/>
                      <a:r>
                        <a:rPr lang="nb-NO" sz="700">
                          <a:solidFill>
                            <a:schemeClr val="bg1"/>
                          </a:solidFill>
                        </a:rPr>
                        <a:t>7</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9926277"/>
                  </a:ext>
                </a:extLst>
              </a:tr>
              <a:tr h="594000">
                <a:tc>
                  <a:txBody>
                    <a:bodyPr/>
                    <a:lstStyle/>
                    <a:p>
                      <a:pPr algn="ctr"/>
                      <a:r>
                        <a:rPr lang="nb-NO" sz="700">
                          <a:solidFill>
                            <a:schemeClr val="bg1"/>
                          </a:solidFill>
                        </a:rPr>
                        <a:t>8</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00813238"/>
                  </a:ext>
                </a:extLst>
              </a:tr>
              <a:tr h="594000">
                <a:tc>
                  <a:txBody>
                    <a:bodyPr/>
                    <a:lstStyle/>
                    <a:p>
                      <a:pPr algn="ctr"/>
                      <a:r>
                        <a:rPr lang="nb-NO" sz="700">
                          <a:solidFill>
                            <a:schemeClr val="bg1"/>
                          </a:solidFill>
                        </a:rPr>
                        <a:t>9</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73967900"/>
                  </a:ext>
                </a:extLst>
              </a:tr>
              <a:tr h="698400">
                <a:tc>
                  <a:txBody>
                    <a:bodyPr/>
                    <a:lstStyle/>
                    <a:p>
                      <a:pPr algn="ctr"/>
                      <a:r>
                        <a:rPr lang="nb-NO" sz="700" err="1">
                          <a:solidFill>
                            <a:schemeClr val="bg1"/>
                          </a:solidFill>
                        </a:rPr>
                        <a:t>Bottom</a:t>
                      </a:r>
                      <a:r>
                        <a:rPr lang="nb-NO" sz="700">
                          <a:solidFill>
                            <a:schemeClr val="bg1"/>
                          </a:solidFill>
                        </a:rPr>
                        <a:t> margin</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err="1">
                          <a:solidFill>
                            <a:schemeClr val="bg1"/>
                          </a:solidFill>
                        </a:rPr>
                        <a:t>Bottom</a:t>
                      </a:r>
                      <a:r>
                        <a:rPr lang="nb-NO" sz="700">
                          <a:solidFill>
                            <a:schemeClr val="bg1"/>
                          </a:solidFill>
                        </a:rPr>
                        <a:t> margin</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a16="http://schemas.microsoft.com/office/drawing/2014/main" val="2749541604"/>
                  </a:ext>
                </a:extLst>
              </a:tr>
              <a:tr h="360000">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UpDiag">
                      <a:fgClr>
                        <a:schemeClr val="bg1">
                          <a:lumMod val="50000"/>
                        </a:schemeClr>
                      </a:fgClr>
                      <a:bgClr>
                        <a:schemeClr val="bg1"/>
                      </a:bgClr>
                    </a:pattFill>
                  </a:tcPr>
                </a:tc>
                <a:tc>
                  <a:txBody>
                    <a:bodyPr/>
                    <a:lstStyle/>
                    <a:p>
                      <a:pPr algn="ctr"/>
                      <a:r>
                        <a:rPr lang="nb-NO" sz="700" err="1">
                          <a:solidFill>
                            <a:schemeClr val="bg1"/>
                          </a:solidFill>
                        </a:rPr>
                        <a:t>Left</a:t>
                      </a:r>
                      <a:r>
                        <a:rPr lang="nb-NO" sz="700">
                          <a:solidFill>
                            <a:schemeClr val="bg1"/>
                          </a:solidFill>
                        </a:rPr>
                        <a: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r>
                        <a:rPr lang="nb-NO" sz="700">
                          <a:solidFill>
                            <a:schemeClr val="bg1"/>
                          </a:solidFill>
                        </a:rPr>
                        <a:t>1</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10</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11</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Right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DnDiag">
                      <a:fgClr>
                        <a:schemeClr val="bg1">
                          <a:lumMod val="50000"/>
                        </a:schemeClr>
                      </a:fgClr>
                      <a:bgClr>
                        <a:schemeClr val="bg1"/>
                      </a:bgClr>
                    </a:pattFill>
                  </a:tcPr>
                </a:tc>
                <a:extLst>
                  <a:ext uri="{0D108BD9-81ED-4DB2-BD59-A6C34878D82A}">
                    <a16:rowId xmlns:a16="http://schemas.microsoft.com/office/drawing/2014/main" val="87438051"/>
                  </a:ext>
                </a:extLst>
              </a:tr>
            </a:tbl>
          </a:graphicData>
        </a:graphic>
      </p:graphicFrame>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4296" y="820012"/>
            <a:ext cx="10797447" cy="595007"/>
          </a:xfrm>
          <a:prstGeom prst="rect">
            <a:avLst/>
          </a:prstGeom>
        </p:spPr>
        <p:txBody>
          <a:bodyPr vert="horz" lIns="0" tIns="180000" rIns="0" bIns="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8360" y="1800000"/>
            <a:ext cx="10789317" cy="4355904"/>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4">
            <a:extLst>
              <a:ext uri="{96DAC541-7B7A-43D3-8B79-37D633B846F1}">
                <asvg:svgBlip xmlns:asvg="http://schemas.microsoft.com/office/drawing/2016/SVG/main" r:embed="rId25"/>
              </a:ext>
            </a:extLst>
          </a:blip>
          <a:stretch>
            <a:fillRect/>
          </a:stretch>
        </p:blipFill>
        <p:spPr>
          <a:xfrm>
            <a:off x="10430219" y="175144"/>
            <a:ext cx="1078648" cy="427693"/>
          </a:xfrm>
          <a:prstGeom prst="rect">
            <a:avLst/>
          </a:prstGeom>
        </p:spPr>
      </p:pic>
      <p:graphicFrame>
        <p:nvGraphicFramePr>
          <p:cNvPr id="17" name="Table 17">
            <a:extLst>
              <a:ext uri="{FF2B5EF4-FFF2-40B4-BE49-F238E27FC236}">
                <a16:creationId xmlns:a16="http://schemas.microsoft.com/office/drawing/2014/main" id="{A9751D39-C401-4890-BA02-013724A8DE6D}"/>
              </a:ext>
            </a:extLst>
          </p:cNvPr>
          <p:cNvGraphicFramePr>
            <a:graphicFrameLocks noGrp="1"/>
          </p:cNvGraphicFramePr>
          <p:nvPr userDrawn="1">
            <p:extLst>
              <p:ext uri="{D42A27DB-BD31-4B8C-83A1-F6EECF244321}">
                <p14:modId xmlns:p14="http://schemas.microsoft.com/office/powerpoint/2010/main" val="4194168426"/>
              </p:ext>
            </p:extLst>
          </p:nvPr>
        </p:nvGraphicFramePr>
        <p:xfrm>
          <a:off x="12552080" y="821391"/>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177427639"/>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 id="2147483771" r:id="rId12"/>
    <p:sldLayoutId id="2147483772" r:id="rId13"/>
    <p:sldLayoutId id="2147483773" r:id="rId14"/>
    <p:sldLayoutId id="2147483774" r:id="rId15"/>
    <p:sldLayoutId id="2147483775" r:id="rId16"/>
    <p:sldLayoutId id="2147483776" r:id="rId17"/>
    <p:sldLayoutId id="2147483777" r:id="rId18"/>
    <p:sldLayoutId id="2147483778" r:id="rId19"/>
    <p:sldLayoutId id="2147483779" r:id="rId20"/>
    <p:sldLayoutId id="2147483780" r:id="rId21"/>
    <p:sldLayoutId id="2147483781" r:id="rId22"/>
  </p:sldLayoutIdLst>
  <p:hf hdr="0" ftr="0" dt="0"/>
  <p:txStyles>
    <p:titleStyle>
      <a:lvl1pPr algn="l" defTabSz="914400" rtl="0" eaLnBrk="1" latinLnBrk="0" hangingPunct="1">
        <a:lnSpc>
          <a:spcPct val="100000"/>
        </a:lnSpc>
        <a:spcBef>
          <a:spcPct val="0"/>
        </a:spcBef>
        <a:buNone/>
        <a:defRPr sz="2400" kern="1200">
          <a:solidFill>
            <a:srgbClr val="243746"/>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4" orient="horz" pos="516">
          <p15:clr>
            <a:srgbClr val="F26B43"/>
          </p15:clr>
        </p15:guide>
        <p15:guide id="6" orient="horz" pos="890">
          <p15:clr>
            <a:srgbClr val="F26B43"/>
          </p15:clr>
        </p15:guide>
        <p15:guide id="8" orient="horz" pos="1265">
          <p15:clr>
            <a:srgbClr val="F26B43"/>
          </p15:clr>
        </p15:guide>
        <p15:guide id="10" orient="horz" pos="1638">
          <p15:clr>
            <a:srgbClr val="F26B43"/>
          </p15:clr>
        </p15:guide>
        <p15:guide id="14" orient="horz" pos="2013">
          <p15:clr>
            <a:srgbClr val="F26B43"/>
          </p15:clr>
        </p15:guide>
        <p15:guide id="15" orient="horz" pos="2387">
          <p15:clr>
            <a:srgbClr val="F26B43"/>
          </p15:clr>
        </p15:guide>
        <p15:guide id="18" orient="horz" pos="2760">
          <p15:clr>
            <a:srgbClr val="F26B43"/>
          </p15:clr>
        </p15:guide>
        <p15:guide id="20" orient="horz" pos="3135">
          <p15:clr>
            <a:srgbClr val="F26B43"/>
          </p15:clr>
        </p15:guide>
        <p15:guide id="21" orient="horz" pos="3510">
          <p15:clr>
            <a:srgbClr val="F26B43"/>
          </p15:clr>
        </p15:guide>
        <p15:guide id="22" pos="6675">
          <p15:clr>
            <a:srgbClr val="F26B43"/>
          </p15:clr>
        </p15:guide>
        <p15:guide id="24" pos="6108">
          <p15:clr>
            <a:srgbClr val="F26B43"/>
          </p15:clr>
        </p15:guide>
        <p15:guide id="26" pos="5541">
          <p15:clr>
            <a:srgbClr val="F26B43"/>
          </p15:clr>
        </p15:guide>
        <p15:guide id="28" pos="4974">
          <p15:clr>
            <a:srgbClr val="F26B43"/>
          </p15:clr>
        </p15:guide>
        <p15:guide id="30" pos="4407">
          <p15:clr>
            <a:srgbClr val="F26B43"/>
          </p15:clr>
        </p15:guide>
        <p15:guide id="32" pos="3840">
          <p15:clr>
            <a:srgbClr val="F26B43"/>
          </p15:clr>
        </p15:guide>
        <p15:guide id="34" pos="3273">
          <p15:clr>
            <a:srgbClr val="F26B43"/>
          </p15:clr>
        </p15:guide>
        <p15:guide id="36" pos="2706">
          <p15:clr>
            <a:srgbClr val="F26B43"/>
          </p15:clr>
        </p15:guide>
        <p15:guide id="38" pos="2139">
          <p15:clr>
            <a:srgbClr val="F26B43"/>
          </p15:clr>
        </p15:guide>
        <p15:guide id="40" pos="1572">
          <p15:clr>
            <a:srgbClr val="F26B43"/>
          </p15:clr>
        </p15:guide>
        <p15:guide id="42" pos="1005">
          <p15:clr>
            <a:srgbClr val="F26B43"/>
          </p15:clr>
        </p15:guide>
        <p15:guide id="43" orient="horz" pos="3884">
          <p15:clr>
            <a:srgbClr val="F26B43"/>
          </p15:clr>
        </p15:guide>
        <p15:guide id="44" orient="horz" pos="4100">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4">
            <a:extLst>
              <a:ext uri="{96DAC541-7B7A-43D3-8B79-37D633B846F1}">
                <asvg:svgBlip xmlns:asvg="http://schemas.microsoft.com/office/drawing/2016/SVG/main" r:embed="rId25"/>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1810502304"/>
      </p:ext>
    </p:extLst>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 id="2147483794" r:id="rId12"/>
    <p:sldLayoutId id="2147483795" r:id="rId13"/>
    <p:sldLayoutId id="2147483796" r:id="rId14"/>
    <p:sldLayoutId id="2147483797" r:id="rId15"/>
    <p:sldLayoutId id="2147483798" r:id="rId16"/>
    <p:sldLayoutId id="2147483799" r:id="rId17"/>
    <p:sldLayoutId id="2147483800" r:id="rId18"/>
    <p:sldLayoutId id="2147483801" r:id="rId19"/>
    <p:sldLayoutId id="2147483802" r:id="rId20"/>
    <p:sldLayoutId id="2147483803" r:id="rId21"/>
    <p:sldLayoutId id="2147483804" r:id="rId22"/>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45">
          <p15:clr>
            <a:srgbClr val="F26B43"/>
          </p15:clr>
        </p15:guide>
        <p15:guide id="6" orient="horz" pos="890">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698">
          <p15:clr>
            <a:srgbClr val="F26B43"/>
          </p15:clr>
        </p15:guide>
        <p15:guide id="23" pos="6652">
          <p15:clr>
            <a:srgbClr val="F26B43"/>
          </p15:clr>
        </p15:guide>
        <p15:guide id="24" pos="6131">
          <p15:clr>
            <a:srgbClr val="F26B43"/>
          </p15:clr>
        </p15:guide>
        <p15:guide id="25" pos="6085">
          <p15:clr>
            <a:srgbClr val="F26B43"/>
          </p15:clr>
        </p15:guide>
        <p15:guide id="26" pos="5564">
          <p15:clr>
            <a:srgbClr val="F26B43"/>
          </p15:clr>
        </p15:guide>
        <p15:guide id="27" pos="5518">
          <p15:clr>
            <a:srgbClr val="F26B43"/>
          </p15:clr>
        </p15:guide>
        <p15:guide id="28" pos="4997">
          <p15:clr>
            <a:srgbClr val="F26B43"/>
          </p15:clr>
        </p15:guide>
        <p15:guide id="29" pos="4951">
          <p15:clr>
            <a:srgbClr val="F26B43"/>
          </p15:clr>
        </p15:guide>
        <p15:guide id="30" pos="4430">
          <p15:clr>
            <a:srgbClr val="F26B43"/>
          </p15:clr>
        </p15:guide>
        <p15:guide id="31" pos="4384">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82">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2">
            <a:extLst>
              <a:ext uri="{96DAC541-7B7A-43D3-8B79-37D633B846F1}">
                <asvg:svgBlip xmlns:asvg="http://schemas.microsoft.com/office/drawing/2016/SVG/main" r:embed="rId23"/>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2633520835"/>
      </p:ext>
    </p:extLst>
  </p:cSld>
  <p:clrMap bg1="lt1" tx1="dk1" bg2="lt2" tx2="dk2" accent1="accent1" accent2="accent2" accent3="accent3" accent4="accent4" accent5="accent5" accent6="accent6" hlink="hlink" folHlink="folHlink"/>
  <p:sldLayoutIdLst>
    <p:sldLayoutId id="2147483806" r:id="rId1"/>
    <p:sldLayoutId id="2147483807" r:id="rId2"/>
    <p:sldLayoutId id="2147483808" r:id="rId3"/>
    <p:sldLayoutId id="2147483809" r:id="rId4"/>
    <p:sldLayoutId id="2147483810" r:id="rId5"/>
    <p:sldLayoutId id="2147483811" r:id="rId6"/>
    <p:sldLayoutId id="2147483812" r:id="rId7"/>
    <p:sldLayoutId id="2147483813" r:id="rId8"/>
    <p:sldLayoutId id="2147483814" r:id="rId9"/>
    <p:sldLayoutId id="2147483815" r:id="rId10"/>
    <p:sldLayoutId id="2147483816" r:id="rId11"/>
    <p:sldLayoutId id="2147483817" r:id="rId12"/>
    <p:sldLayoutId id="2147483818" r:id="rId13"/>
    <p:sldLayoutId id="2147483819" r:id="rId14"/>
    <p:sldLayoutId id="2147483820" r:id="rId15"/>
    <p:sldLayoutId id="2147483821" r:id="rId16"/>
    <p:sldLayoutId id="2147483822" r:id="rId17"/>
    <p:sldLayoutId id="2147483823" r:id="rId18"/>
    <p:sldLayoutId id="2147483824" r:id="rId19"/>
    <p:sldLayoutId id="2147483825" r:id="rId20"/>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45">
          <p15:clr>
            <a:srgbClr val="F26B43"/>
          </p15:clr>
        </p15:guide>
        <p15:guide id="6" orient="horz" pos="890">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698">
          <p15:clr>
            <a:srgbClr val="F26B43"/>
          </p15:clr>
        </p15:guide>
        <p15:guide id="23" pos="6652">
          <p15:clr>
            <a:srgbClr val="F26B43"/>
          </p15:clr>
        </p15:guide>
        <p15:guide id="24" pos="6131">
          <p15:clr>
            <a:srgbClr val="F26B43"/>
          </p15:clr>
        </p15:guide>
        <p15:guide id="25" pos="6085">
          <p15:clr>
            <a:srgbClr val="F26B43"/>
          </p15:clr>
        </p15:guide>
        <p15:guide id="26" pos="5564">
          <p15:clr>
            <a:srgbClr val="F26B43"/>
          </p15:clr>
        </p15:guide>
        <p15:guide id="27" pos="5518">
          <p15:clr>
            <a:srgbClr val="F26B43"/>
          </p15:clr>
        </p15:guide>
        <p15:guide id="28" pos="4997">
          <p15:clr>
            <a:srgbClr val="F26B43"/>
          </p15:clr>
        </p15:guide>
        <p15:guide id="29" pos="4951">
          <p15:clr>
            <a:srgbClr val="F26B43"/>
          </p15:clr>
        </p15:guide>
        <p15:guide id="30" pos="4430">
          <p15:clr>
            <a:srgbClr val="F26B43"/>
          </p15:clr>
        </p15:guide>
        <p15:guide id="31" pos="4384">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82">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Slide Number Placeholder 5"/>
          <p:cNvSpPr>
            <a:spLocks noGrp="1"/>
          </p:cNvSpPr>
          <p:nvPr>
            <p:ph type="sldNum" sz="quarter" idx="4"/>
          </p:nvPr>
        </p:nvSpPr>
        <p:spPr>
          <a:xfrm>
            <a:off x="10179749" y="6462238"/>
            <a:ext cx="685585" cy="365125"/>
          </a:xfrm>
          <a:prstGeom prst="rect">
            <a:avLst/>
          </a:prstGeom>
        </p:spPr>
        <p:txBody>
          <a:bodyPr/>
          <a:lstStyle>
            <a:lvl1pPr algn="ctr">
              <a:defRPr sz="1333">
                <a:solidFill>
                  <a:schemeClr val="bg2">
                    <a:lumMod val="75000"/>
                  </a:schemeClr>
                </a:solidFill>
                <a:latin typeface="Arial" panose="020B0604020202020204" pitchFamily="34" charset="0"/>
                <a:cs typeface="Arial" panose="020B0604020202020204" pitchFamily="34" charset="0"/>
              </a:defRPr>
            </a:lvl1pPr>
          </a:lstStyle>
          <a:p>
            <a:fld id="{4BBDA901-AC44-DA44-B86F-73C28EB4CF87}" type="slidenum">
              <a:rPr lang="en-GB" smtClean="0"/>
              <a:pPr/>
              <a:t>‹#›</a:t>
            </a:fld>
            <a:endParaRPr lang="en-GB"/>
          </a:p>
        </p:txBody>
      </p:sp>
      <p:pic>
        <p:nvPicPr>
          <p:cNvPr id="5" name="7A01CB94-0562-4695-BAB5-9169043FC443">
            <a:extLst>
              <a:ext uri="{FF2B5EF4-FFF2-40B4-BE49-F238E27FC236}">
                <a16:creationId xmlns:a16="http://schemas.microsoft.com/office/drawing/2014/main" id="{EEB16DD9-F0A7-473C-ADDE-761176C9E0E6}"/>
              </a:ext>
            </a:extLst>
          </p:cNvPr>
          <p:cNvPicPr>
            <a:picLocks noChangeAspect="1" noChangeArrowheads="1"/>
          </p:cNvPicPr>
          <p:nvPr userDrawn="1"/>
        </p:nvPicPr>
        <p:blipFill>
          <a:blip r:embed="rId20" cstate="screen">
            <a:extLst>
              <a:ext uri="{28A0092B-C50C-407E-A947-70E740481C1C}">
                <a14:useLocalDpi xmlns:a14="http://schemas.microsoft.com/office/drawing/2010/main"/>
              </a:ext>
            </a:extLst>
          </a:blip>
          <a:stretch>
            <a:fillRect/>
          </a:stretch>
        </p:blipFill>
        <p:spPr bwMode="auto">
          <a:xfrm>
            <a:off x="10865333" y="6248677"/>
            <a:ext cx="1219200" cy="48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ooter Placeholder 5">
            <a:extLst>
              <a:ext uri="{FF2B5EF4-FFF2-40B4-BE49-F238E27FC236}">
                <a16:creationId xmlns:a16="http://schemas.microsoft.com/office/drawing/2014/main" id="{162F5F34-73A7-D347-91CF-EB9BF5B7E818}"/>
              </a:ext>
            </a:extLst>
          </p:cNvPr>
          <p:cNvSpPr>
            <a:spLocks noGrp="1"/>
          </p:cNvSpPr>
          <p:nvPr>
            <p:ph type="ftr" sz="quarter" idx="3"/>
          </p:nvPr>
        </p:nvSpPr>
        <p:spPr>
          <a:xfrm>
            <a:off x="272373" y="6465738"/>
            <a:ext cx="2736715" cy="366183"/>
          </a:xfrm>
          <a:prstGeom prst="rect">
            <a:avLst/>
          </a:prstGeom>
        </p:spPr>
        <p:txBody>
          <a:bodyPr vert="horz" lIns="91440" tIns="45720" rIns="91440" bIns="45720" rtlCol="0" anchor="ctr"/>
          <a:lstStyle>
            <a:lvl1pPr algn="ctr">
              <a:defRPr sz="1067">
                <a:solidFill>
                  <a:schemeClr val="tx1">
                    <a:tint val="75000"/>
                  </a:schemeClr>
                </a:solidFill>
              </a:defRPr>
            </a:lvl1p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cxnSp>
        <p:nvCxnSpPr>
          <p:cNvPr id="7" name="Straight Connector 6">
            <a:extLst>
              <a:ext uri="{FF2B5EF4-FFF2-40B4-BE49-F238E27FC236}">
                <a16:creationId xmlns:a16="http://schemas.microsoft.com/office/drawing/2014/main" id="{A560C162-90D6-B847-A6B1-4D26BEFAA38C}"/>
              </a:ext>
            </a:extLst>
          </p:cNvPr>
          <p:cNvCxnSpPr/>
          <p:nvPr userDrawn="1"/>
        </p:nvCxnSpPr>
        <p:spPr>
          <a:xfrm>
            <a:off x="544722"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14852538"/>
      </p:ext>
    </p:extLst>
  </p:cSld>
  <p:clrMap bg1="lt1" tx1="dk1" bg2="lt2" tx2="dk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 id="2147483839" r:id="rId13"/>
    <p:sldLayoutId id="2147483840" r:id="rId14"/>
    <p:sldLayoutId id="2147483841" r:id="rId15"/>
    <p:sldLayoutId id="2147483842" r:id="rId16"/>
    <p:sldLayoutId id="2147483843" r:id="rId17"/>
    <p:sldLayoutId id="2147483844" r:id="rId18"/>
  </p:sldLayoutIdLst>
  <p:hf hdr="0" dt="0"/>
  <p:txStyles>
    <p:title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p:titleStyle>
    <p:bodyStyle>
      <a:lvl1pPr marL="457189" indent="-457189" algn="l" defTabSz="609585" rtl="0" eaLnBrk="1" latinLnBrk="0" hangingPunct="1">
        <a:spcBef>
          <a:spcPts val="1600"/>
        </a:spcBef>
        <a:buClr>
          <a:schemeClr val="accent1"/>
        </a:buClr>
        <a:buFont typeface="Arial" panose="020B0604020202020204" pitchFamily="34" charset="0"/>
        <a:buChar char="»"/>
        <a:defRPr lang="en-GB" sz="2667" kern="1200" dirty="0">
          <a:solidFill>
            <a:schemeClr val="tx2"/>
          </a:solidFill>
          <a:latin typeface="Arial" panose="020B0604020202020204" pitchFamily="34" charset="0"/>
          <a:ea typeface="+mn-ea"/>
          <a:cs typeface="Arial" panose="020B0604020202020204" pitchFamily="34" charset="0"/>
        </a:defRPr>
      </a:lvl1pPr>
      <a:lvl2pPr marL="990575" indent="-380990" algn="l" defTabSz="609585" rtl="0" eaLnBrk="1" latinLnBrk="0" hangingPunct="1">
        <a:spcBef>
          <a:spcPct val="20000"/>
        </a:spcBef>
        <a:buClr>
          <a:schemeClr val="accent1"/>
        </a:buClr>
        <a:buFont typeface="Arial"/>
        <a:buChar char="–"/>
        <a:defRPr lang="en-GB" sz="2400" kern="1200" dirty="0">
          <a:solidFill>
            <a:schemeClr val="tx2"/>
          </a:solidFill>
          <a:latin typeface="Arial" panose="020B0604020202020204" pitchFamily="34" charset="0"/>
          <a:ea typeface="+mn-ea"/>
          <a:cs typeface="Arial" panose="020B0604020202020204" pitchFamily="34" charset="0"/>
        </a:defRPr>
      </a:lvl2pPr>
      <a:lvl3pPr marL="1523962" indent="-304792" algn="l" defTabSz="609585" rtl="0" eaLnBrk="1" latinLnBrk="0" hangingPunct="1">
        <a:spcBef>
          <a:spcPct val="20000"/>
        </a:spcBef>
        <a:buClr>
          <a:schemeClr val="accent1"/>
        </a:buClr>
        <a:buFont typeface="Arial"/>
        <a:buChar char="•"/>
        <a:defRPr lang="en-GB" sz="2133" kern="1200" dirty="0">
          <a:solidFill>
            <a:schemeClr val="tx2"/>
          </a:solidFill>
          <a:latin typeface="Arial" panose="020B0604020202020204" pitchFamily="34" charset="0"/>
          <a:ea typeface="+mn-ea"/>
          <a:cs typeface="Arial" panose="020B0604020202020204" pitchFamily="34" charset="0"/>
        </a:defRPr>
      </a:lvl3pPr>
      <a:lvl4pPr marL="2133547" indent="-304792" algn="l" defTabSz="609585" rtl="0" eaLnBrk="1" latinLnBrk="0" hangingPunct="1">
        <a:spcBef>
          <a:spcPct val="20000"/>
        </a:spcBef>
        <a:buClr>
          <a:schemeClr val="accent1"/>
        </a:buClr>
        <a:buFont typeface="Arial"/>
        <a:buChar char="–"/>
        <a:defRPr lang="en-GB" sz="1867" kern="1200" dirty="0">
          <a:solidFill>
            <a:schemeClr val="tx2"/>
          </a:solidFill>
          <a:latin typeface="Arial" panose="020B0604020202020204" pitchFamily="34" charset="0"/>
          <a:ea typeface="+mn-ea"/>
          <a:cs typeface="Arial" panose="020B0604020202020204" pitchFamily="34" charset="0"/>
        </a:defRPr>
      </a:lvl4pPr>
      <a:lvl5pPr marL="2743131" indent="-304792" algn="l" defTabSz="609585" rtl="0" eaLnBrk="1" latinLnBrk="0" hangingPunct="1">
        <a:spcBef>
          <a:spcPct val="20000"/>
        </a:spcBef>
        <a:buClr>
          <a:schemeClr val="accent1"/>
        </a:buClr>
        <a:buFont typeface="Arial"/>
        <a:buChar char="»"/>
        <a:defRPr lang="en-US" sz="1867" kern="1200" dirty="0">
          <a:solidFill>
            <a:schemeClr val="tx2"/>
          </a:solidFill>
          <a:latin typeface="Arial" panose="020B0604020202020204" pitchFamily="34" charset="0"/>
          <a:ea typeface="+mn-ea"/>
          <a:cs typeface="Arial" panose="020B0604020202020204" pitchFamily="34"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88">
          <p15:clr>
            <a:srgbClr val="F26B43"/>
          </p15:clr>
        </p15:guide>
        <p15:guide id="2" pos="2880">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5" name="Table 15">
            <a:extLst>
              <a:ext uri="{FF2B5EF4-FFF2-40B4-BE49-F238E27FC236}">
                <a16:creationId xmlns:a16="http://schemas.microsoft.com/office/drawing/2014/main" id="{DEBD90AC-FD60-41F4-9529-E31232224E59}"/>
              </a:ext>
            </a:extLst>
          </p:cNvPr>
          <p:cNvGraphicFramePr>
            <a:graphicFrameLocks noGrp="1"/>
          </p:cNvGraphicFramePr>
          <p:nvPr userDrawn="1">
            <p:extLst>
              <p:ext uri="{D42A27DB-BD31-4B8C-83A1-F6EECF244321}">
                <p14:modId xmlns:p14="http://schemas.microsoft.com/office/powerpoint/2010/main" val="2588235611"/>
              </p:ext>
            </p:extLst>
          </p:nvPr>
        </p:nvGraphicFramePr>
        <p:xfrm>
          <a:off x="-362400" y="-365400"/>
          <a:ext cx="12916800" cy="7588800"/>
        </p:xfrm>
        <a:graphic>
          <a:graphicData uri="http://schemas.openxmlformats.org/drawingml/2006/table">
            <a:tbl>
              <a:tblPr firstRow="1" bandRow="1">
                <a:tableStyleId>{5C22544A-7EE6-4342-B048-85BDC9FD1C3A}</a:tableStyleId>
              </a:tblPr>
              <a:tblGrid>
                <a:gridCol w="360000">
                  <a:extLst>
                    <a:ext uri="{9D8B030D-6E8A-4147-A177-3AD203B41FA5}">
                      <a16:colId xmlns:a16="http://schemas.microsoft.com/office/drawing/2014/main" val="3706908691"/>
                    </a:ext>
                  </a:extLst>
                </a:gridCol>
                <a:gridCol w="698400">
                  <a:extLst>
                    <a:ext uri="{9D8B030D-6E8A-4147-A177-3AD203B41FA5}">
                      <a16:colId xmlns:a16="http://schemas.microsoft.com/office/drawing/2014/main" val="1122517581"/>
                    </a:ext>
                  </a:extLst>
                </a:gridCol>
                <a:gridCol w="900000">
                  <a:extLst>
                    <a:ext uri="{9D8B030D-6E8A-4147-A177-3AD203B41FA5}">
                      <a16:colId xmlns:a16="http://schemas.microsoft.com/office/drawing/2014/main" val="3921436069"/>
                    </a:ext>
                  </a:extLst>
                </a:gridCol>
                <a:gridCol w="900000">
                  <a:extLst>
                    <a:ext uri="{9D8B030D-6E8A-4147-A177-3AD203B41FA5}">
                      <a16:colId xmlns:a16="http://schemas.microsoft.com/office/drawing/2014/main" val="461690647"/>
                    </a:ext>
                  </a:extLst>
                </a:gridCol>
                <a:gridCol w="900000">
                  <a:extLst>
                    <a:ext uri="{9D8B030D-6E8A-4147-A177-3AD203B41FA5}">
                      <a16:colId xmlns:a16="http://schemas.microsoft.com/office/drawing/2014/main" val="3176828646"/>
                    </a:ext>
                  </a:extLst>
                </a:gridCol>
                <a:gridCol w="900000">
                  <a:extLst>
                    <a:ext uri="{9D8B030D-6E8A-4147-A177-3AD203B41FA5}">
                      <a16:colId xmlns:a16="http://schemas.microsoft.com/office/drawing/2014/main" val="4171762685"/>
                    </a:ext>
                  </a:extLst>
                </a:gridCol>
                <a:gridCol w="900000">
                  <a:extLst>
                    <a:ext uri="{9D8B030D-6E8A-4147-A177-3AD203B41FA5}">
                      <a16:colId xmlns:a16="http://schemas.microsoft.com/office/drawing/2014/main" val="2201640941"/>
                    </a:ext>
                  </a:extLst>
                </a:gridCol>
                <a:gridCol w="900000">
                  <a:extLst>
                    <a:ext uri="{9D8B030D-6E8A-4147-A177-3AD203B41FA5}">
                      <a16:colId xmlns:a16="http://schemas.microsoft.com/office/drawing/2014/main" val="3985058925"/>
                    </a:ext>
                  </a:extLst>
                </a:gridCol>
                <a:gridCol w="900000">
                  <a:extLst>
                    <a:ext uri="{9D8B030D-6E8A-4147-A177-3AD203B41FA5}">
                      <a16:colId xmlns:a16="http://schemas.microsoft.com/office/drawing/2014/main" val="2520456441"/>
                    </a:ext>
                  </a:extLst>
                </a:gridCol>
                <a:gridCol w="900000">
                  <a:extLst>
                    <a:ext uri="{9D8B030D-6E8A-4147-A177-3AD203B41FA5}">
                      <a16:colId xmlns:a16="http://schemas.microsoft.com/office/drawing/2014/main" val="3882555492"/>
                    </a:ext>
                  </a:extLst>
                </a:gridCol>
                <a:gridCol w="900000">
                  <a:extLst>
                    <a:ext uri="{9D8B030D-6E8A-4147-A177-3AD203B41FA5}">
                      <a16:colId xmlns:a16="http://schemas.microsoft.com/office/drawing/2014/main" val="1630932600"/>
                    </a:ext>
                  </a:extLst>
                </a:gridCol>
                <a:gridCol w="900000">
                  <a:extLst>
                    <a:ext uri="{9D8B030D-6E8A-4147-A177-3AD203B41FA5}">
                      <a16:colId xmlns:a16="http://schemas.microsoft.com/office/drawing/2014/main" val="4253300143"/>
                    </a:ext>
                  </a:extLst>
                </a:gridCol>
                <a:gridCol w="900000">
                  <a:extLst>
                    <a:ext uri="{9D8B030D-6E8A-4147-A177-3AD203B41FA5}">
                      <a16:colId xmlns:a16="http://schemas.microsoft.com/office/drawing/2014/main" val="3197937433"/>
                    </a:ext>
                  </a:extLst>
                </a:gridCol>
                <a:gridCol w="900000">
                  <a:extLst>
                    <a:ext uri="{9D8B030D-6E8A-4147-A177-3AD203B41FA5}">
                      <a16:colId xmlns:a16="http://schemas.microsoft.com/office/drawing/2014/main" val="2775328341"/>
                    </a:ext>
                  </a:extLst>
                </a:gridCol>
                <a:gridCol w="698400">
                  <a:extLst>
                    <a:ext uri="{9D8B030D-6E8A-4147-A177-3AD203B41FA5}">
                      <a16:colId xmlns:a16="http://schemas.microsoft.com/office/drawing/2014/main" val="3434562342"/>
                    </a:ext>
                  </a:extLst>
                </a:gridCol>
                <a:gridCol w="360000">
                  <a:extLst>
                    <a:ext uri="{9D8B030D-6E8A-4147-A177-3AD203B41FA5}">
                      <a16:colId xmlns:a16="http://schemas.microsoft.com/office/drawing/2014/main" val="2670757722"/>
                    </a:ext>
                  </a:extLst>
                </a:gridCol>
              </a:tblGrid>
              <a:tr h="360000">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DnDiag">
                      <a:fgClr>
                        <a:schemeClr val="bg1">
                          <a:lumMod val="50000"/>
                        </a:schemeClr>
                      </a:fgClr>
                      <a:bgClr>
                        <a:schemeClr val="bg1"/>
                      </a:bgClr>
                    </a:pattFill>
                  </a:tcPr>
                </a:tc>
                <a:tc>
                  <a:txBody>
                    <a:bodyPr/>
                    <a:lstStyle/>
                    <a:p>
                      <a:pPr algn="ctr"/>
                      <a:r>
                        <a:rPr lang="nb-NO" sz="700" err="1">
                          <a:solidFill>
                            <a:schemeClr val="bg1"/>
                          </a:solidFill>
                        </a:rPr>
                        <a:t>Left</a:t>
                      </a:r>
                      <a:r>
                        <a:rPr lang="nb-NO" sz="700">
                          <a:solidFill>
                            <a:schemeClr val="bg1"/>
                          </a:solidFill>
                        </a:rPr>
                        <a: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r>
                        <a:rPr lang="nb-NO" sz="700">
                          <a:solidFill>
                            <a:schemeClr val="bg1"/>
                          </a:solidFill>
                        </a:rPr>
                        <a:t>1</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10</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11</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Right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UpDiag">
                      <a:fgClr>
                        <a:schemeClr val="bg1">
                          <a:lumMod val="50000"/>
                        </a:schemeClr>
                      </a:fgClr>
                      <a:bgClr>
                        <a:schemeClr val="bg1"/>
                      </a:bgClr>
                    </a:pattFill>
                  </a:tcPr>
                </a:tc>
                <a:extLst>
                  <a:ext uri="{0D108BD9-81ED-4DB2-BD59-A6C34878D82A}">
                    <a16:rowId xmlns:a16="http://schemas.microsoft.com/office/drawing/2014/main" val="1267116639"/>
                  </a:ext>
                </a:extLst>
              </a:tr>
              <a:tr h="824400">
                <a:tc>
                  <a:txBody>
                    <a:bodyPr/>
                    <a:lstStyle/>
                    <a:p>
                      <a:pPr algn="ctr"/>
                      <a:r>
                        <a:rPr lang="nb-NO" sz="700">
                          <a:solidFill>
                            <a:schemeClr val="bg1"/>
                          </a:solidFill>
                        </a:rPr>
                        <a:t>Logo Space</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Logo </a:t>
                      </a:r>
                      <a:r>
                        <a:rPr lang="nb-NO" sz="700" err="1">
                          <a:solidFill>
                            <a:schemeClr val="bg1"/>
                          </a:solidFill>
                        </a:rPr>
                        <a:t>space</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a16="http://schemas.microsoft.com/office/drawing/2014/main" val="2284756019"/>
                  </a:ext>
                </a:extLst>
              </a:tr>
              <a:tr h="594000">
                <a:tc>
                  <a:txBody>
                    <a:bodyPr/>
                    <a:lstStyle/>
                    <a:p>
                      <a:pPr algn="ctr"/>
                      <a:r>
                        <a:rPr lang="nb-NO" sz="700">
                          <a:solidFill>
                            <a:schemeClr val="bg1"/>
                          </a:solidFill>
                        </a:rPr>
                        <a:t>1</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6628835"/>
                  </a:ext>
                </a:extLst>
              </a:tr>
              <a:tr h="594000">
                <a:tc>
                  <a:txBody>
                    <a:bodyPr/>
                    <a:lstStyle/>
                    <a:p>
                      <a:pPr algn="ctr"/>
                      <a:r>
                        <a:rPr lang="nb-NO" sz="700">
                          <a:solidFill>
                            <a:schemeClr val="bg1"/>
                          </a:solidFill>
                        </a:rPr>
                        <a:t>2</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06786395"/>
                  </a:ext>
                </a:extLst>
              </a:tr>
              <a:tr h="594000">
                <a:tc>
                  <a:txBody>
                    <a:bodyPr/>
                    <a:lstStyle/>
                    <a:p>
                      <a:pPr algn="ctr"/>
                      <a:r>
                        <a:rPr lang="nb-NO" sz="700">
                          <a:solidFill>
                            <a:schemeClr val="bg1"/>
                          </a:solidFill>
                        </a:rPr>
                        <a:t>3</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19840466"/>
                  </a:ext>
                </a:extLst>
              </a:tr>
              <a:tr h="594000">
                <a:tc>
                  <a:txBody>
                    <a:bodyPr/>
                    <a:lstStyle/>
                    <a:p>
                      <a:pPr algn="ctr"/>
                      <a:r>
                        <a:rPr lang="nb-NO" sz="700">
                          <a:solidFill>
                            <a:schemeClr val="bg1"/>
                          </a:solidFill>
                        </a:rPr>
                        <a:t>4</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50749273"/>
                  </a:ext>
                </a:extLst>
              </a:tr>
              <a:tr h="594000">
                <a:tc>
                  <a:txBody>
                    <a:bodyPr/>
                    <a:lstStyle/>
                    <a:p>
                      <a:pPr algn="ctr"/>
                      <a:r>
                        <a:rPr lang="nb-NO" sz="700">
                          <a:solidFill>
                            <a:schemeClr val="bg1"/>
                          </a:solidFill>
                        </a:rPr>
                        <a:t>5</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79297255"/>
                  </a:ext>
                </a:extLst>
              </a:tr>
              <a:tr h="594000">
                <a:tc>
                  <a:txBody>
                    <a:bodyPr/>
                    <a:lstStyle/>
                    <a:p>
                      <a:pPr algn="ctr"/>
                      <a:r>
                        <a:rPr lang="nb-NO" sz="700">
                          <a:solidFill>
                            <a:schemeClr val="bg1"/>
                          </a:solidFill>
                        </a:rPr>
                        <a:t>6</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59784121"/>
                  </a:ext>
                </a:extLst>
              </a:tr>
              <a:tr h="594000">
                <a:tc>
                  <a:txBody>
                    <a:bodyPr/>
                    <a:lstStyle/>
                    <a:p>
                      <a:pPr algn="ctr"/>
                      <a:r>
                        <a:rPr lang="nb-NO" sz="700">
                          <a:solidFill>
                            <a:schemeClr val="bg1"/>
                          </a:solidFill>
                        </a:rPr>
                        <a:t>7</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9926277"/>
                  </a:ext>
                </a:extLst>
              </a:tr>
              <a:tr h="594000">
                <a:tc>
                  <a:txBody>
                    <a:bodyPr/>
                    <a:lstStyle/>
                    <a:p>
                      <a:pPr algn="ctr"/>
                      <a:r>
                        <a:rPr lang="nb-NO" sz="700">
                          <a:solidFill>
                            <a:schemeClr val="bg1"/>
                          </a:solidFill>
                        </a:rPr>
                        <a:t>8</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00813238"/>
                  </a:ext>
                </a:extLst>
              </a:tr>
              <a:tr h="594000">
                <a:tc>
                  <a:txBody>
                    <a:bodyPr/>
                    <a:lstStyle/>
                    <a:p>
                      <a:pPr algn="ctr"/>
                      <a:r>
                        <a:rPr lang="nb-NO" sz="700">
                          <a:solidFill>
                            <a:schemeClr val="bg1"/>
                          </a:solidFill>
                        </a:rPr>
                        <a:t>9</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73967900"/>
                  </a:ext>
                </a:extLst>
              </a:tr>
              <a:tr h="698400">
                <a:tc>
                  <a:txBody>
                    <a:bodyPr/>
                    <a:lstStyle/>
                    <a:p>
                      <a:pPr algn="ctr"/>
                      <a:r>
                        <a:rPr lang="nb-NO" sz="700" err="1">
                          <a:solidFill>
                            <a:schemeClr val="bg1"/>
                          </a:solidFill>
                        </a:rPr>
                        <a:t>Bottom</a:t>
                      </a:r>
                      <a:r>
                        <a:rPr lang="nb-NO" sz="700">
                          <a:solidFill>
                            <a:schemeClr val="bg1"/>
                          </a:solidFill>
                        </a:rPr>
                        <a:t> margin</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err="1">
                          <a:solidFill>
                            <a:schemeClr val="bg1"/>
                          </a:solidFill>
                        </a:rPr>
                        <a:t>Bottom</a:t>
                      </a:r>
                      <a:r>
                        <a:rPr lang="nb-NO" sz="700">
                          <a:solidFill>
                            <a:schemeClr val="bg1"/>
                          </a:solidFill>
                        </a:rPr>
                        <a:t> margin</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a16="http://schemas.microsoft.com/office/drawing/2014/main" val="2749541604"/>
                  </a:ext>
                </a:extLst>
              </a:tr>
              <a:tr h="360000">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UpDiag">
                      <a:fgClr>
                        <a:schemeClr val="bg1">
                          <a:lumMod val="50000"/>
                        </a:schemeClr>
                      </a:fgClr>
                      <a:bgClr>
                        <a:schemeClr val="bg1"/>
                      </a:bgClr>
                    </a:pattFill>
                  </a:tcPr>
                </a:tc>
                <a:tc>
                  <a:txBody>
                    <a:bodyPr/>
                    <a:lstStyle/>
                    <a:p>
                      <a:pPr algn="ctr"/>
                      <a:r>
                        <a:rPr lang="nb-NO" sz="700" err="1">
                          <a:solidFill>
                            <a:schemeClr val="bg1"/>
                          </a:solidFill>
                        </a:rPr>
                        <a:t>Left</a:t>
                      </a:r>
                      <a:r>
                        <a:rPr lang="nb-NO" sz="700">
                          <a:solidFill>
                            <a:schemeClr val="bg1"/>
                          </a:solidFill>
                        </a:rPr>
                        <a: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r>
                        <a:rPr lang="nb-NO" sz="700">
                          <a:solidFill>
                            <a:schemeClr val="bg1"/>
                          </a:solidFill>
                        </a:rPr>
                        <a:t>1</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10</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11</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Right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DnDiag">
                      <a:fgClr>
                        <a:schemeClr val="bg1">
                          <a:lumMod val="50000"/>
                        </a:schemeClr>
                      </a:fgClr>
                      <a:bgClr>
                        <a:schemeClr val="bg1"/>
                      </a:bgClr>
                    </a:pattFill>
                  </a:tcPr>
                </a:tc>
                <a:extLst>
                  <a:ext uri="{0D108BD9-81ED-4DB2-BD59-A6C34878D82A}">
                    <a16:rowId xmlns:a16="http://schemas.microsoft.com/office/drawing/2014/main" val="87438051"/>
                  </a:ext>
                </a:extLst>
              </a:tr>
            </a:tbl>
          </a:graphicData>
        </a:graphic>
      </p:graphicFrame>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4296" y="820012"/>
            <a:ext cx="10797447" cy="595007"/>
          </a:xfrm>
          <a:prstGeom prst="rect">
            <a:avLst/>
          </a:prstGeom>
        </p:spPr>
        <p:txBody>
          <a:bodyPr vert="horz" lIns="0" tIns="180000" rIns="0" bIns="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8360" y="1800000"/>
            <a:ext cx="10789317" cy="4355904"/>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7848981"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Internal</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05 January 2023</a:t>
            </a: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4">
            <a:extLst>
              <a:ext uri="{96DAC541-7B7A-43D3-8B79-37D633B846F1}">
                <asvg:svgBlip xmlns:asvg="http://schemas.microsoft.com/office/drawing/2016/SVG/main" r:embed="rId25"/>
              </a:ext>
            </a:extLst>
          </a:blip>
          <a:stretch>
            <a:fillRect/>
          </a:stretch>
        </p:blipFill>
        <p:spPr>
          <a:xfrm>
            <a:off x="10430219" y="175144"/>
            <a:ext cx="1078648" cy="427693"/>
          </a:xfrm>
          <a:prstGeom prst="rect">
            <a:avLst/>
          </a:prstGeom>
        </p:spPr>
      </p:pic>
      <p:graphicFrame>
        <p:nvGraphicFramePr>
          <p:cNvPr id="17" name="Table 17">
            <a:extLst>
              <a:ext uri="{FF2B5EF4-FFF2-40B4-BE49-F238E27FC236}">
                <a16:creationId xmlns:a16="http://schemas.microsoft.com/office/drawing/2014/main" id="{A9751D39-C401-4890-BA02-013724A8DE6D}"/>
              </a:ext>
            </a:extLst>
          </p:cNvPr>
          <p:cNvGraphicFramePr>
            <a:graphicFrameLocks noGrp="1"/>
          </p:cNvGraphicFramePr>
          <p:nvPr userDrawn="1">
            <p:extLst>
              <p:ext uri="{D42A27DB-BD31-4B8C-83A1-F6EECF244321}">
                <p14:modId xmlns:p14="http://schemas.microsoft.com/office/powerpoint/2010/main" val="4194168426"/>
              </p:ext>
            </p:extLst>
          </p:nvPr>
        </p:nvGraphicFramePr>
        <p:xfrm>
          <a:off x="12552080" y="821391"/>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495948200"/>
      </p:ext>
    </p:extLst>
  </p:cSld>
  <p:clrMap bg1="lt1" tx1="dk1" bg2="lt2" tx2="dk2" accent1="accent1" accent2="accent2" accent3="accent3" accent4="accent4" accent5="accent5" accent6="accent6" hlink="hlink" folHlink="folHlink"/>
  <p:sldLayoutIdLst>
    <p:sldLayoutId id="2147483846" r:id="rId1"/>
    <p:sldLayoutId id="2147483847" r:id="rId2"/>
    <p:sldLayoutId id="2147483848" r:id="rId3"/>
    <p:sldLayoutId id="2147483849" r:id="rId4"/>
    <p:sldLayoutId id="2147483850" r:id="rId5"/>
    <p:sldLayoutId id="2147483851" r:id="rId6"/>
    <p:sldLayoutId id="2147483852" r:id="rId7"/>
    <p:sldLayoutId id="2147483853" r:id="rId8"/>
    <p:sldLayoutId id="2147483854" r:id="rId9"/>
    <p:sldLayoutId id="2147483855" r:id="rId10"/>
    <p:sldLayoutId id="2147483856" r:id="rId11"/>
    <p:sldLayoutId id="2147483857" r:id="rId12"/>
    <p:sldLayoutId id="2147483858" r:id="rId13"/>
    <p:sldLayoutId id="2147483859" r:id="rId14"/>
    <p:sldLayoutId id="2147483860" r:id="rId15"/>
    <p:sldLayoutId id="2147483861" r:id="rId16"/>
    <p:sldLayoutId id="2147483862" r:id="rId17"/>
    <p:sldLayoutId id="2147483863" r:id="rId18"/>
    <p:sldLayoutId id="2147483864" r:id="rId19"/>
    <p:sldLayoutId id="2147483865" r:id="rId20"/>
    <p:sldLayoutId id="2147483866" r:id="rId21"/>
    <p:sldLayoutId id="2147483867" r:id="rId22"/>
  </p:sldLayoutIdLst>
  <p:hf hdr="0" ftr="0" dt="0"/>
  <p:txStyles>
    <p:titleStyle>
      <a:lvl1pPr algn="l" defTabSz="914400" rtl="0" eaLnBrk="1" latinLnBrk="0" hangingPunct="1">
        <a:lnSpc>
          <a:spcPct val="100000"/>
        </a:lnSpc>
        <a:spcBef>
          <a:spcPct val="0"/>
        </a:spcBef>
        <a:buNone/>
        <a:defRPr sz="2400" kern="1200">
          <a:solidFill>
            <a:srgbClr val="243746"/>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4" orient="horz" pos="516">
          <p15:clr>
            <a:srgbClr val="F26B43"/>
          </p15:clr>
        </p15:guide>
        <p15:guide id="6" orient="horz" pos="890">
          <p15:clr>
            <a:srgbClr val="F26B43"/>
          </p15:clr>
        </p15:guide>
        <p15:guide id="8" orient="horz" pos="1265">
          <p15:clr>
            <a:srgbClr val="F26B43"/>
          </p15:clr>
        </p15:guide>
        <p15:guide id="10" orient="horz" pos="1638">
          <p15:clr>
            <a:srgbClr val="F26B43"/>
          </p15:clr>
        </p15:guide>
        <p15:guide id="14" orient="horz" pos="2013">
          <p15:clr>
            <a:srgbClr val="F26B43"/>
          </p15:clr>
        </p15:guide>
        <p15:guide id="15" orient="horz" pos="2387">
          <p15:clr>
            <a:srgbClr val="F26B43"/>
          </p15:clr>
        </p15:guide>
        <p15:guide id="18" orient="horz" pos="2760">
          <p15:clr>
            <a:srgbClr val="F26B43"/>
          </p15:clr>
        </p15:guide>
        <p15:guide id="20" orient="horz" pos="3135">
          <p15:clr>
            <a:srgbClr val="F26B43"/>
          </p15:clr>
        </p15:guide>
        <p15:guide id="21" orient="horz" pos="3510">
          <p15:clr>
            <a:srgbClr val="F26B43"/>
          </p15:clr>
        </p15:guide>
        <p15:guide id="22" pos="6675">
          <p15:clr>
            <a:srgbClr val="F26B43"/>
          </p15:clr>
        </p15:guide>
        <p15:guide id="24" pos="6108">
          <p15:clr>
            <a:srgbClr val="F26B43"/>
          </p15:clr>
        </p15:guide>
        <p15:guide id="26" pos="5541">
          <p15:clr>
            <a:srgbClr val="F26B43"/>
          </p15:clr>
        </p15:guide>
        <p15:guide id="28" pos="4974">
          <p15:clr>
            <a:srgbClr val="F26B43"/>
          </p15:clr>
        </p15:guide>
        <p15:guide id="30" pos="4407">
          <p15:clr>
            <a:srgbClr val="F26B43"/>
          </p15:clr>
        </p15:guide>
        <p15:guide id="32" pos="3840">
          <p15:clr>
            <a:srgbClr val="F26B43"/>
          </p15:clr>
        </p15:guide>
        <p15:guide id="34" pos="3273">
          <p15:clr>
            <a:srgbClr val="F26B43"/>
          </p15:clr>
        </p15:guide>
        <p15:guide id="36" pos="2706">
          <p15:clr>
            <a:srgbClr val="F26B43"/>
          </p15:clr>
        </p15:guide>
        <p15:guide id="38" pos="2139">
          <p15:clr>
            <a:srgbClr val="F26B43"/>
          </p15:clr>
        </p15:guide>
        <p15:guide id="40" pos="1572">
          <p15:clr>
            <a:srgbClr val="F26B43"/>
          </p15:clr>
        </p15:guide>
        <p15:guide id="42" pos="1005">
          <p15:clr>
            <a:srgbClr val="F26B43"/>
          </p15:clr>
        </p15:guide>
        <p15:guide id="43" orient="horz" pos="3884">
          <p15:clr>
            <a:srgbClr val="F26B43"/>
          </p15:clr>
        </p15:guide>
        <p15:guide id="44" orient="horz" pos="4100">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5" name="Table 15">
            <a:extLst>
              <a:ext uri="{FF2B5EF4-FFF2-40B4-BE49-F238E27FC236}">
                <a16:creationId xmlns:a16="http://schemas.microsoft.com/office/drawing/2014/main" id="{DEBD90AC-FD60-41F4-9529-E31232224E59}"/>
              </a:ext>
            </a:extLst>
          </p:cNvPr>
          <p:cNvGraphicFramePr>
            <a:graphicFrameLocks noGrp="1"/>
          </p:cNvGraphicFramePr>
          <p:nvPr userDrawn="1">
            <p:extLst>
              <p:ext uri="{D42A27DB-BD31-4B8C-83A1-F6EECF244321}">
                <p14:modId xmlns:p14="http://schemas.microsoft.com/office/powerpoint/2010/main" val="2588235611"/>
              </p:ext>
            </p:extLst>
          </p:nvPr>
        </p:nvGraphicFramePr>
        <p:xfrm>
          <a:off x="-362400" y="-365400"/>
          <a:ext cx="12916800" cy="7588800"/>
        </p:xfrm>
        <a:graphic>
          <a:graphicData uri="http://schemas.openxmlformats.org/drawingml/2006/table">
            <a:tbl>
              <a:tblPr firstRow="1" bandRow="1">
                <a:tableStyleId>{5C22544A-7EE6-4342-B048-85BDC9FD1C3A}</a:tableStyleId>
              </a:tblPr>
              <a:tblGrid>
                <a:gridCol w="360000">
                  <a:extLst>
                    <a:ext uri="{9D8B030D-6E8A-4147-A177-3AD203B41FA5}">
                      <a16:colId xmlns:a16="http://schemas.microsoft.com/office/drawing/2014/main" val="3706908691"/>
                    </a:ext>
                  </a:extLst>
                </a:gridCol>
                <a:gridCol w="698400">
                  <a:extLst>
                    <a:ext uri="{9D8B030D-6E8A-4147-A177-3AD203B41FA5}">
                      <a16:colId xmlns:a16="http://schemas.microsoft.com/office/drawing/2014/main" val="1122517581"/>
                    </a:ext>
                  </a:extLst>
                </a:gridCol>
                <a:gridCol w="900000">
                  <a:extLst>
                    <a:ext uri="{9D8B030D-6E8A-4147-A177-3AD203B41FA5}">
                      <a16:colId xmlns:a16="http://schemas.microsoft.com/office/drawing/2014/main" val="3921436069"/>
                    </a:ext>
                  </a:extLst>
                </a:gridCol>
                <a:gridCol w="900000">
                  <a:extLst>
                    <a:ext uri="{9D8B030D-6E8A-4147-A177-3AD203B41FA5}">
                      <a16:colId xmlns:a16="http://schemas.microsoft.com/office/drawing/2014/main" val="461690647"/>
                    </a:ext>
                  </a:extLst>
                </a:gridCol>
                <a:gridCol w="900000">
                  <a:extLst>
                    <a:ext uri="{9D8B030D-6E8A-4147-A177-3AD203B41FA5}">
                      <a16:colId xmlns:a16="http://schemas.microsoft.com/office/drawing/2014/main" val="3176828646"/>
                    </a:ext>
                  </a:extLst>
                </a:gridCol>
                <a:gridCol w="900000">
                  <a:extLst>
                    <a:ext uri="{9D8B030D-6E8A-4147-A177-3AD203B41FA5}">
                      <a16:colId xmlns:a16="http://schemas.microsoft.com/office/drawing/2014/main" val="4171762685"/>
                    </a:ext>
                  </a:extLst>
                </a:gridCol>
                <a:gridCol w="900000">
                  <a:extLst>
                    <a:ext uri="{9D8B030D-6E8A-4147-A177-3AD203B41FA5}">
                      <a16:colId xmlns:a16="http://schemas.microsoft.com/office/drawing/2014/main" val="2201640941"/>
                    </a:ext>
                  </a:extLst>
                </a:gridCol>
                <a:gridCol w="900000">
                  <a:extLst>
                    <a:ext uri="{9D8B030D-6E8A-4147-A177-3AD203B41FA5}">
                      <a16:colId xmlns:a16="http://schemas.microsoft.com/office/drawing/2014/main" val="3985058925"/>
                    </a:ext>
                  </a:extLst>
                </a:gridCol>
                <a:gridCol w="900000">
                  <a:extLst>
                    <a:ext uri="{9D8B030D-6E8A-4147-A177-3AD203B41FA5}">
                      <a16:colId xmlns:a16="http://schemas.microsoft.com/office/drawing/2014/main" val="2520456441"/>
                    </a:ext>
                  </a:extLst>
                </a:gridCol>
                <a:gridCol w="900000">
                  <a:extLst>
                    <a:ext uri="{9D8B030D-6E8A-4147-A177-3AD203B41FA5}">
                      <a16:colId xmlns:a16="http://schemas.microsoft.com/office/drawing/2014/main" val="3882555492"/>
                    </a:ext>
                  </a:extLst>
                </a:gridCol>
                <a:gridCol w="900000">
                  <a:extLst>
                    <a:ext uri="{9D8B030D-6E8A-4147-A177-3AD203B41FA5}">
                      <a16:colId xmlns:a16="http://schemas.microsoft.com/office/drawing/2014/main" val="1630932600"/>
                    </a:ext>
                  </a:extLst>
                </a:gridCol>
                <a:gridCol w="900000">
                  <a:extLst>
                    <a:ext uri="{9D8B030D-6E8A-4147-A177-3AD203B41FA5}">
                      <a16:colId xmlns:a16="http://schemas.microsoft.com/office/drawing/2014/main" val="4253300143"/>
                    </a:ext>
                  </a:extLst>
                </a:gridCol>
                <a:gridCol w="900000">
                  <a:extLst>
                    <a:ext uri="{9D8B030D-6E8A-4147-A177-3AD203B41FA5}">
                      <a16:colId xmlns:a16="http://schemas.microsoft.com/office/drawing/2014/main" val="3197937433"/>
                    </a:ext>
                  </a:extLst>
                </a:gridCol>
                <a:gridCol w="900000">
                  <a:extLst>
                    <a:ext uri="{9D8B030D-6E8A-4147-A177-3AD203B41FA5}">
                      <a16:colId xmlns:a16="http://schemas.microsoft.com/office/drawing/2014/main" val="2775328341"/>
                    </a:ext>
                  </a:extLst>
                </a:gridCol>
                <a:gridCol w="698400">
                  <a:extLst>
                    <a:ext uri="{9D8B030D-6E8A-4147-A177-3AD203B41FA5}">
                      <a16:colId xmlns:a16="http://schemas.microsoft.com/office/drawing/2014/main" val="3434562342"/>
                    </a:ext>
                  </a:extLst>
                </a:gridCol>
                <a:gridCol w="360000">
                  <a:extLst>
                    <a:ext uri="{9D8B030D-6E8A-4147-A177-3AD203B41FA5}">
                      <a16:colId xmlns:a16="http://schemas.microsoft.com/office/drawing/2014/main" val="2670757722"/>
                    </a:ext>
                  </a:extLst>
                </a:gridCol>
              </a:tblGrid>
              <a:tr h="360000">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DnDiag">
                      <a:fgClr>
                        <a:schemeClr val="bg1">
                          <a:lumMod val="50000"/>
                        </a:schemeClr>
                      </a:fgClr>
                      <a:bgClr>
                        <a:schemeClr val="bg1"/>
                      </a:bgClr>
                    </a:pattFill>
                  </a:tcPr>
                </a:tc>
                <a:tc>
                  <a:txBody>
                    <a:bodyPr/>
                    <a:lstStyle/>
                    <a:p>
                      <a:pPr algn="ctr"/>
                      <a:r>
                        <a:rPr lang="nb-NO" sz="700">
                          <a:solidFill>
                            <a:schemeClr val="bg1"/>
                          </a:solidFill>
                        </a:rPr>
                        <a:t>Left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r>
                        <a:rPr lang="nb-NO" sz="700">
                          <a:solidFill>
                            <a:schemeClr val="bg1"/>
                          </a:solidFill>
                        </a:rPr>
                        <a:t>1</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10</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11</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Right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UpDiag">
                      <a:fgClr>
                        <a:schemeClr val="bg1">
                          <a:lumMod val="50000"/>
                        </a:schemeClr>
                      </a:fgClr>
                      <a:bgClr>
                        <a:schemeClr val="bg1"/>
                      </a:bgClr>
                    </a:pattFill>
                  </a:tcPr>
                </a:tc>
                <a:extLst>
                  <a:ext uri="{0D108BD9-81ED-4DB2-BD59-A6C34878D82A}">
                    <a16:rowId xmlns:a16="http://schemas.microsoft.com/office/drawing/2014/main" val="1267116639"/>
                  </a:ext>
                </a:extLst>
              </a:tr>
              <a:tr h="824400">
                <a:tc>
                  <a:txBody>
                    <a:bodyPr/>
                    <a:lstStyle/>
                    <a:p>
                      <a:pPr algn="ctr"/>
                      <a:r>
                        <a:rPr lang="nb-NO" sz="700">
                          <a:solidFill>
                            <a:schemeClr val="bg1"/>
                          </a:solidFill>
                        </a:rPr>
                        <a:t>Logo Space</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Logo space</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a16="http://schemas.microsoft.com/office/drawing/2014/main" val="2284756019"/>
                  </a:ext>
                </a:extLst>
              </a:tr>
              <a:tr h="594000">
                <a:tc>
                  <a:txBody>
                    <a:bodyPr/>
                    <a:lstStyle/>
                    <a:p>
                      <a:pPr algn="ctr"/>
                      <a:r>
                        <a:rPr lang="nb-NO" sz="700">
                          <a:solidFill>
                            <a:schemeClr val="bg1"/>
                          </a:solidFill>
                        </a:rPr>
                        <a:t>1</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6628835"/>
                  </a:ext>
                </a:extLst>
              </a:tr>
              <a:tr h="594000">
                <a:tc>
                  <a:txBody>
                    <a:bodyPr/>
                    <a:lstStyle/>
                    <a:p>
                      <a:pPr algn="ctr"/>
                      <a:r>
                        <a:rPr lang="nb-NO" sz="700">
                          <a:solidFill>
                            <a:schemeClr val="bg1"/>
                          </a:solidFill>
                        </a:rPr>
                        <a:t>2</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06786395"/>
                  </a:ext>
                </a:extLst>
              </a:tr>
              <a:tr h="594000">
                <a:tc>
                  <a:txBody>
                    <a:bodyPr/>
                    <a:lstStyle/>
                    <a:p>
                      <a:pPr algn="ctr"/>
                      <a:r>
                        <a:rPr lang="nb-NO" sz="700">
                          <a:solidFill>
                            <a:schemeClr val="bg1"/>
                          </a:solidFill>
                        </a:rPr>
                        <a:t>3</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19840466"/>
                  </a:ext>
                </a:extLst>
              </a:tr>
              <a:tr h="594000">
                <a:tc>
                  <a:txBody>
                    <a:bodyPr/>
                    <a:lstStyle/>
                    <a:p>
                      <a:pPr algn="ctr"/>
                      <a:r>
                        <a:rPr lang="nb-NO" sz="700">
                          <a:solidFill>
                            <a:schemeClr val="bg1"/>
                          </a:solidFill>
                        </a:rPr>
                        <a:t>4</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50749273"/>
                  </a:ext>
                </a:extLst>
              </a:tr>
              <a:tr h="594000">
                <a:tc>
                  <a:txBody>
                    <a:bodyPr/>
                    <a:lstStyle/>
                    <a:p>
                      <a:pPr algn="ctr"/>
                      <a:r>
                        <a:rPr lang="nb-NO" sz="700">
                          <a:solidFill>
                            <a:schemeClr val="bg1"/>
                          </a:solidFill>
                        </a:rPr>
                        <a:t>5</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79297255"/>
                  </a:ext>
                </a:extLst>
              </a:tr>
              <a:tr h="594000">
                <a:tc>
                  <a:txBody>
                    <a:bodyPr/>
                    <a:lstStyle/>
                    <a:p>
                      <a:pPr algn="ctr"/>
                      <a:r>
                        <a:rPr lang="nb-NO" sz="700">
                          <a:solidFill>
                            <a:schemeClr val="bg1"/>
                          </a:solidFill>
                        </a:rPr>
                        <a:t>6</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59784121"/>
                  </a:ext>
                </a:extLst>
              </a:tr>
              <a:tr h="594000">
                <a:tc>
                  <a:txBody>
                    <a:bodyPr/>
                    <a:lstStyle/>
                    <a:p>
                      <a:pPr algn="ctr"/>
                      <a:r>
                        <a:rPr lang="nb-NO" sz="700">
                          <a:solidFill>
                            <a:schemeClr val="bg1"/>
                          </a:solidFill>
                        </a:rPr>
                        <a:t>7</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9926277"/>
                  </a:ext>
                </a:extLst>
              </a:tr>
              <a:tr h="594000">
                <a:tc>
                  <a:txBody>
                    <a:bodyPr/>
                    <a:lstStyle/>
                    <a:p>
                      <a:pPr algn="ctr"/>
                      <a:r>
                        <a:rPr lang="nb-NO" sz="700">
                          <a:solidFill>
                            <a:schemeClr val="bg1"/>
                          </a:solidFill>
                        </a:rPr>
                        <a:t>8</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00813238"/>
                  </a:ext>
                </a:extLst>
              </a:tr>
              <a:tr h="594000">
                <a:tc>
                  <a:txBody>
                    <a:bodyPr/>
                    <a:lstStyle/>
                    <a:p>
                      <a:pPr algn="ctr"/>
                      <a:r>
                        <a:rPr lang="nb-NO" sz="700">
                          <a:solidFill>
                            <a:schemeClr val="bg1"/>
                          </a:solidFill>
                        </a:rPr>
                        <a:t>9</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73967900"/>
                  </a:ext>
                </a:extLst>
              </a:tr>
              <a:tr h="698400">
                <a:tc>
                  <a:txBody>
                    <a:bodyPr/>
                    <a:lstStyle/>
                    <a:p>
                      <a:pPr algn="ctr"/>
                      <a:r>
                        <a:rPr lang="nb-NO" sz="700">
                          <a:solidFill>
                            <a:schemeClr val="bg1"/>
                          </a:solidFill>
                        </a:rPr>
                        <a:t>Bottom margin</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Bottom margin</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a16="http://schemas.microsoft.com/office/drawing/2014/main" val="2749541604"/>
                  </a:ext>
                </a:extLst>
              </a:tr>
              <a:tr h="360000">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UpDiag">
                      <a:fgClr>
                        <a:schemeClr val="bg1">
                          <a:lumMod val="50000"/>
                        </a:schemeClr>
                      </a:fgClr>
                      <a:bgClr>
                        <a:schemeClr val="bg1"/>
                      </a:bgClr>
                    </a:pattFill>
                  </a:tcPr>
                </a:tc>
                <a:tc>
                  <a:txBody>
                    <a:bodyPr/>
                    <a:lstStyle/>
                    <a:p>
                      <a:pPr algn="ctr"/>
                      <a:r>
                        <a:rPr lang="nb-NO" sz="700">
                          <a:solidFill>
                            <a:schemeClr val="bg1"/>
                          </a:solidFill>
                        </a:rPr>
                        <a:t>Left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r>
                        <a:rPr lang="nb-NO" sz="700">
                          <a:solidFill>
                            <a:schemeClr val="bg1"/>
                          </a:solidFill>
                        </a:rPr>
                        <a:t>1</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10</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11</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Right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DnDiag">
                      <a:fgClr>
                        <a:schemeClr val="bg1">
                          <a:lumMod val="50000"/>
                        </a:schemeClr>
                      </a:fgClr>
                      <a:bgClr>
                        <a:schemeClr val="bg1"/>
                      </a:bgClr>
                    </a:pattFill>
                  </a:tcPr>
                </a:tc>
                <a:extLst>
                  <a:ext uri="{0D108BD9-81ED-4DB2-BD59-A6C34878D82A}">
                    <a16:rowId xmlns:a16="http://schemas.microsoft.com/office/drawing/2014/main" val="87438051"/>
                  </a:ext>
                </a:extLst>
              </a:tr>
            </a:tbl>
          </a:graphicData>
        </a:graphic>
      </p:graphicFrame>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4296" y="820012"/>
            <a:ext cx="10797447" cy="595007"/>
          </a:xfrm>
          <a:prstGeom prst="rect">
            <a:avLst/>
          </a:prstGeom>
        </p:spPr>
        <p:txBody>
          <a:bodyPr vert="horz" lIns="0" tIns="180000" rIns="0" bIns="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8360" y="1800000"/>
            <a:ext cx="10789317" cy="4355904"/>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4">
            <a:extLst>
              <a:ext uri="{28A0092B-C50C-407E-A947-70E740481C1C}">
                <a14:useLocalDpi xmlns:a14="http://schemas.microsoft.com/office/drawing/2010/main" val="0"/>
              </a:ext>
              <a:ext uri="{96DAC541-7B7A-43D3-8B79-37D633B846F1}">
                <asvg:svgBlip xmlns:asvg="http://schemas.microsoft.com/office/drawing/2016/SVG/main" r:embed="rId25"/>
              </a:ext>
            </a:extLst>
          </a:blip>
          <a:stretch>
            <a:fillRect/>
          </a:stretch>
        </p:blipFill>
        <p:spPr>
          <a:xfrm>
            <a:off x="10430219" y="175144"/>
            <a:ext cx="1078648" cy="427693"/>
          </a:xfrm>
          <a:prstGeom prst="rect">
            <a:avLst/>
          </a:prstGeom>
        </p:spPr>
      </p:pic>
      <p:graphicFrame>
        <p:nvGraphicFramePr>
          <p:cNvPr id="17" name="Table 17">
            <a:extLst>
              <a:ext uri="{FF2B5EF4-FFF2-40B4-BE49-F238E27FC236}">
                <a16:creationId xmlns:a16="http://schemas.microsoft.com/office/drawing/2014/main" id="{A9751D39-C401-4890-BA02-013724A8DE6D}"/>
              </a:ext>
            </a:extLst>
          </p:cNvPr>
          <p:cNvGraphicFramePr>
            <a:graphicFrameLocks noGrp="1"/>
          </p:cNvGraphicFramePr>
          <p:nvPr userDrawn="1">
            <p:extLst>
              <p:ext uri="{D42A27DB-BD31-4B8C-83A1-F6EECF244321}">
                <p14:modId xmlns:p14="http://schemas.microsoft.com/office/powerpoint/2010/main" val="4194168426"/>
              </p:ext>
            </p:extLst>
          </p:nvPr>
        </p:nvGraphicFramePr>
        <p:xfrm>
          <a:off x="12552080" y="821391"/>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a:solidFill>
                            <a:schemeClr val="bg1"/>
                          </a:solidFill>
                        </a:rPr>
                        <a:t>Primary colors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a:solidFill>
                            <a:schemeClr val="bg1"/>
                          </a:solidFill>
                        </a:rPr>
                        <a:t>Secondary colors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charts </a:t>
                      </a:r>
                      <a:br>
                        <a:rPr lang="nb-NO" sz="600" b="0">
                          <a:solidFill>
                            <a:schemeClr val="bg1"/>
                          </a:solidFill>
                        </a:rPr>
                      </a:br>
                      <a:r>
                        <a:rPr lang="nb-NO" sz="600" b="0">
                          <a:solidFill>
                            <a:schemeClr val="bg1"/>
                          </a:solidFill>
                        </a:rPr>
                        <a:t>and 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a:solidFill>
                            <a:schemeClr val="bg1"/>
                          </a:solidFill>
                        </a:rPr>
                        <a:t>Supporting 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a:solidFill>
                            <a:schemeClr val="bg1"/>
                          </a:solidFill>
                        </a:rPr>
                        <a:t>Only use if 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625565048"/>
      </p:ext>
    </p:extLst>
  </p:cSld>
  <p:clrMap bg1="lt1" tx1="dk1" bg2="lt2" tx2="dk2" accent1="accent1" accent2="accent2" accent3="accent3" accent4="accent4" accent5="accent5" accent6="accent6" hlink="hlink" folHlink="folHlink"/>
  <p:sldLayoutIdLst>
    <p:sldLayoutId id="2147483869" r:id="rId1"/>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 id="2147483879" r:id="rId11"/>
    <p:sldLayoutId id="2147483880" r:id="rId12"/>
    <p:sldLayoutId id="2147483881" r:id="rId13"/>
    <p:sldLayoutId id="2147483882" r:id="rId14"/>
    <p:sldLayoutId id="2147483883" r:id="rId15"/>
    <p:sldLayoutId id="2147483884" r:id="rId16"/>
    <p:sldLayoutId id="2147483885" r:id="rId17"/>
    <p:sldLayoutId id="2147483886" r:id="rId18"/>
    <p:sldLayoutId id="2147483887" r:id="rId19"/>
    <p:sldLayoutId id="2147483888" r:id="rId20"/>
    <p:sldLayoutId id="2147483889" r:id="rId21"/>
    <p:sldLayoutId id="2147483890" r:id="rId22"/>
  </p:sldLayoutIdLst>
  <p:hf hdr="0" ftr="0" dt="0"/>
  <p:txStyles>
    <p:titleStyle>
      <a:lvl1pPr algn="l" defTabSz="914400" rtl="0" eaLnBrk="1" latinLnBrk="0" hangingPunct="1">
        <a:lnSpc>
          <a:spcPct val="100000"/>
        </a:lnSpc>
        <a:spcBef>
          <a:spcPct val="0"/>
        </a:spcBef>
        <a:buNone/>
        <a:defRPr sz="2400" kern="1200">
          <a:solidFill>
            <a:srgbClr val="243746"/>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4" orient="horz" pos="516">
          <p15:clr>
            <a:srgbClr val="F26B43"/>
          </p15:clr>
        </p15:guide>
        <p15:guide id="6" orient="horz" pos="890">
          <p15:clr>
            <a:srgbClr val="F26B43"/>
          </p15:clr>
        </p15:guide>
        <p15:guide id="8" orient="horz" pos="1265">
          <p15:clr>
            <a:srgbClr val="F26B43"/>
          </p15:clr>
        </p15:guide>
        <p15:guide id="10" orient="horz" pos="1638">
          <p15:clr>
            <a:srgbClr val="F26B43"/>
          </p15:clr>
        </p15:guide>
        <p15:guide id="14" orient="horz" pos="2013">
          <p15:clr>
            <a:srgbClr val="F26B43"/>
          </p15:clr>
        </p15:guide>
        <p15:guide id="15" orient="horz" pos="2387">
          <p15:clr>
            <a:srgbClr val="F26B43"/>
          </p15:clr>
        </p15:guide>
        <p15:guide id="18" orient="horz" pos="2760">
          <p15:clr>
            <a:srgbClr val="F26B43"/>
          </p15:clr>
        </p15:guide>
        <p15:guide id="20" orient="horz" pos="3135">
          <p15:clr>
            <a:srgbClr val="F26B43"/>
          </p15:clr>
        </p15:guide>
        <p15:guide id="21" orient="horz" pos="3510">
          <p15:clr>
            <a:srgbClr val="F26B43"/>
          </p15:clr>
        </p15:guide>
        <p15:guide id="22" pos="6675">
          <p15:clr>
            <a:srgbClr val="F26B43"/>
          </p15:clr>
        </p15:guide>
        <p15:guide id="24" pos="6108">
          <p15:clr>
            <a:srgbClr val="F26B43"/>
          </p15:clr>
        </p15:guide>
        <p15:guide id="26" pos="5541">
          <p15:clr>
            <a:srgbClr val="F26B43"/>
          </p15:clr>
        </p15:guide>
        <p15:guide id="28" pos="4974">
          <p15:clr>
            <a:srgbClr val="F26B43"/>
          </p15:clr>
        </p15:guide>
        <p15:guide id="30" pos="4407">
          <p15:clr>
            <a:srgbClr val="F26B43"/>
          </p15:clr>
        </p15:guide>
        <p15:guide id="32" pos="3840">
          <p15:clr>
            <a:srgbClr val="F26B43"/>
          </p15:clr>
        </p15:guide>
        <p15:guide id="34" pos="3273">
          <p15:clr>
            <a:srgbClr val="F26B43"/>
          </p15:clr>
        </p15:guide>
        <p15:guide id="36" pos="2706">
          <p15:clr>
            <a:srgbClr val="F26B43"/>
          </p15:clr>
        </p15:guide>
        <p15:guide id="38" pos="2139">
          <p15:clr>
            <a:srgbClr val="F26B43"/>
          </p15:clr>
        </p15:guide>
        <p15:guide id="40" pos="1572">
          <p15:clr>
            <a:srgbClr val="F26B43"/>
          </p15:clr>
        </p15:guide>
        <p15:guide id="42" pos="1005">
          <p15:clr>
            <a:srgbClr val="F26B43"/>
          </p15:clr>
        </p15:guide>
        <p15:guide id="43" orient="horz" pos="3884">
          <p15:clr>
            <a:srgbClr val="F26B43"/>
          </p15:clr>
        </p15:guide>
        <p15:guide id="44" orient="horz" pos="410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statoilsrm.sharepoint.com/sites/SubsurfaceM2C/SitePages/OSDU%E2%84%A2%20Data%20Platform.aspxm" TargetMode="External"/><Relationship Id="rId2" Type="http://schemas.openxmlformats.org/officeDocument/2006/relationships/notesSlide" Target="../notesSlides/notesSlide1.xml"/><Relationship Id="rId1" Type="http://schemas.openxmlformats.org/officeDocument/2006/relationships/slideLayout" Target="../slideLayouts/slideLayout95.xml"/></Relationships>
</file>

<file path=ppt/slides/_rels/slide1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2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2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openxmlformats.org/officeDocument/2006/relationships/hyperlink" Target="https://gitlab.opengroup.org/osdu/subcommittees/data-def/work-products/schema" TargetMode="External"/><Relationship Id="rId5" Type="http://schemas.openxmlformats.org/officeDocument/2006/relationships/image" Target="../media/image52.png"/><Relationship Id="rId4" Type="http://schemas.openxmlformats.org/officeDocument/2006/relationships/image" Target="../media/image51.png"/></Relationships>
</file>

<file path=ppt/slides/_rels/slide1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18.xml"/><Relationship Id="rId5" Type="http://schemas.openxmlformats.org/officeDocument/2006/relationships/image" Target="../media/image56.png"/><Relationship Id="rId4" Type="http://schemas.openxmlformats.org/officeDocument/2006/relationships/image" Target="../media/image55.png"/></Relationships>
</file>

<file path=ppt/slides/_rels/slide15.xml.rels><?xml version="1.0" encoding="UTF-8" standalone="yes"?>
<Relationships xmlns="http://schemas.openxmlformats.org/package/2006/relationships"><Relationship Id="rId13" Type="http://schemas.microsoft.com/office/2007/relationships/hdphoto" Target="../media/hdphoto1.wdp"/><Relationship Id="rId18" Type="http://schemas.openxmlformats.org/officeDocument/2006/relationships/image" Target="../media/image72.jpeg"/><Relationship Id="rId26" Type="http://schemas.openxmlformats.org/officeDocument/2006/relationships/image" Target="../media/image80.png"/><Relationship Id="rId39" Type="http://schemas.openxmlformats.org/officeDocument/2006/relationships/image" Target="../media/image93.png"/><Relationship Id="rId21" Type="http://schemas.openxmlformats.org/officeDocument/2006/relationships/image" Target="../media/image75.jpeg"/><Relationship Id="rId34" Type="http://schemas.openxmlformats.org/officeDocument/2006/relationships/image" Target="../media/image88.png"/><Relationship Id="rId42" Type="http://schemas.openxmlformats.org/officeDocument/2006/relationships/image" Target="../media/image96.png"/><Relationship Id="rId47" Type="http://schemas.openxmlformats.org/officeDocument/2006/relationships/image" Target="../media/image100.png"/><Relationship Id="rId50" Type="http://schemas.openxmlformats.org/officeDocument/2006/relationships/image" Target="../media/image102.png"/><Relationship Id="rId55" Type="http://schemas.microsoft.com/office/2007/relationships/hdphoto" Target="../media/hdphoto5.wdp"/><Relationship Id="rId7" Type="http://schemas.openxmlformats.org/officeDocument/2006/relationships/image" Target="../media/image62.svg"/><Relationship Id="rId2" Type="http://schemas.openxmlformats.org/officeDocument/2006/relationships/image" Target="../media/image57.png"/><Relationship Id="rId16" Type="http://schemas.openxmlformats.org/officeDocument/2006/relationships/image" Target="../media/image70.jpeg"/><Relationship Id="rId29" Type="http://schemas.openxmlformats.org/officeDocument/2006/relationships/image" Target="../media/image83.png"/><Relationship Id="rId11" Type="http://schemas.openxmlformats.org/officeDocument/2006/relationships/image" Target="../media/image66.jpeg"/><Relationship Id="rId24" Type="http://schemas.openxmlformats.org/officeDocument/2006/relationships/image" Target="../media/image78.png"/><Relationship Id="rId32" Type="http://schemas.openxmlformats.org/officeDocument/2006/relationships/image" Target="../media/image86.png"/><Relationship Id="rId37" Type="http://schemas.openxmlformats.org/officeDocument/2006/relationships/image" Target="../media/image91.png"/><Relationship Id="rId40" Type="http://schemas.openxmlformats.org/officeDocument/2006/relationships/image" Target="../media/image94.png"/><Relationship Id="rId45" Type="http://schemas.openxmlformats.org/officeDocument/2006/relationships/image" Target="../media/image99.png"/><Relationship Id="rId53" Type="http://schemas.openxmlformats.org/officeDocument/2006/relationships/image" Target="../media/image104.png"/><Relationship Id="rId58" Type="http://schemas.openxmlformats.org/officeDocument/2006/relationships/image" Target="../media/image108.png"/><Relationship Id="rId5" Type="http://schemas.openxmlformats.org/officeDocument/2006/relationships/image" Target="../media/image60.svg"/><Relationship Id="rId61" Type="http://schemas.openxmlformats.org/officeDocument/2006/relationships/image" Target="../media/image111.png"/><Relationship Id="rId19" Type="http://schemas.openxmlformats.org/officeDocument/2006/relationships/image" Target="../media/image73.png"/><Relationship Id="rId14" Type="http://schemas.openxmlformats.org/officeDocument/2006/relationships/image" Target="../media/image68.png"/><Relationship Id="rId22" Type="http://schemas.openxmlformats.org/officeDocument/2006/relationships/image" Target="../media/image76.jpeg"/><Relationship Id="rId27" Type="http://schemas.openxmlformats.org/officeDocument/2006/relationships/image" Target="../media/image81.jpeg"/><Relationship Id="rId30" Type="http://schemas.openxmlformats.org/officeDocument/2006/relationships/image" Target="../media/image84.jpeg"/><Relationship Id="rId35" Type="http://schemas.openxmlformats.org/officeDocument/2006/relationships/image" Target="../media/image89.png"/><Relationship Id="rId43" Type="http://schemas.openxmlformats.org/officeDocument/2006/relationships/image" Target="../media/image97.png"/><Relationship Id="rId48" Type="http://schemas.microsoft.com/office/2007/relationships/hdphoto" Target="../media/hdphoto3.wdp"/><Relationship Id="rId56" Type="http://schemas.openxmlformats.org/officeDocument/2006/relationships/image" Target="../media/image106.png"/><Relationship Id="rId8" Type="http://schemas.openxmlformats.org/officeDocument/2006/relationships/image" Target="../media/image63.png"/><Relationship Id="rId51" Type="http://schemas.microsoft.com/office/2007/relationships/hdphoto" Target="../media/hdphoto4.wdp"/><Relationship Id="rId3" Type="http://schemas.openxmlformats.org/officeDocument/2006/relationships/image" Target="../media/image58.svg"/><Relationship Id="rId12" Type="http://schemas.openxmlformats.org/officeDocument/2006/relationships/image" Target="../media/image67.png"/><Relationship Id="rId17" Type="http://schemas.openxmlformats.org/officeDocument/2006/relationships/image" Target="../media/image71.png"/><Relationship Id="rId25" Type="http://schemas.openxmlformats.org/officeDocument/2006/relationships/image" Target="../media/image79.jpeg"/><Relationship Id="rId33" Type="http://schemas.openxmlformats.org/officeDocument/2006/relationships/image" Target="../media/image87.jpeg"/><Relationship Id="rId38" Type="http://schemas.openxmlformats.org/officeDocument/2006/relationships/image" Target="../media/image92.jpeg"/><Relationship Id="rId46" Type="http://schemas.microsoft.com/office/2007/relationships/hdphoto" Target="../media/hdphoto2.wdp"/><Relationship Id="rId59" Type="http://schemas.openxmlformats.org/officeDocument/2006/relationships/image" Target="../media/image109.png"/><Relationship Id="rId20" Type="http://schemas.openxmlformats.org/officeDocument/2006/relationships/image" Target="../media/image74.jpeg"/><Relationship Id="rId41" Type="http://schemas.openxmlformats.org/officeDocument/2006/relationships/image" Target="../media/image95.png"/><Relationship Id="rId54" Type="http://schemas.openxmlformats.org/officeDocument/2006/relationships/image" Target="../media/image105.png"/><Relationship Id="rId62" Type="http://schemas.microsoft.com/office/2007/relationships/hdphoto" Target="../media/hdphoto6.wdp"/><Relationship Id="rId1" Type="http://schemas.openxmlformats.org/officeDocument/2006/relationships/slideLayout" Target="../slideLayouts/slideLayout173.xml"/><Relationship Id="rId6" Type="http://schemas.openxmlformats.org/officeDocument/2006/relationships/image" Target="../media/image61.png"/><Relationship Id="rId15" Type="http://schemas.openxmlformats.org/officeDocument/2006/relationships/image" Target="../media/image69.png"/><Relationship Id="rId23" Type="http://schemas.openxmlformats.org/officeDocument/2006/relationships/image" Target="../media/image77.jpeg"/><Relationship Id="rId28" Type="http://schemas.openxmlformats.org/officeDocument/2006/relationships/image" Target="../media/image82.jpeg"/><Relationship Id="rId36" Type="http://schemas.openxmlformats.org/officeDocument/2006/relationships/image" Target="../media/image90.png"/><Relationship Id="rId49" Type="http://schemas.openxmlformats.org/officeDocument/2006/relationships/image" Target="../media/image101.png"/><Relationship Id="rId57" Type="http://schemas.openxmlformats.org/officeDocument/2006/relationships/image" Target="../media/image107.png"/><Relationship Id="rId10" Type="http://schemas.openxmlformats.org/officeDocument/2006/relationships/image" Target="../media/image65.png"/><Relationship Id="rId31" Type="http://schemas.openxmlformats.org/officeDocument/2006/relationships/image" Target="../media/image85.png"/><Relationship Id="rId44" Type="http://schemas.openxmlformats.org/officeDocument/2006/relationships/image" Target="../media/image98.png"/><Relationship Id="rId52" Type="http://schemas.openxmlformats.org/officeDocument/2006/relationships/image" Target="../media/image103.png"/><Relationship Id="rId60" Type="http://schemas.openxmlformats.org/officeDocument/2006/relationships/image" Target="../media/image110.png"/><Relationship Id="rId4" Type="http://schemas.openxmlformats.org/officeDocument/2006/relationships/image" Target="../media/image59.png"/><Relationship Id="rId9" Type="http://schemas.openxmlformats.org/officeDocument/2006/relationships/image" Target="../media/image64.svg"/></Relationships>
</file>

<file path=ppt/slides/_rels/slide16.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8" Type="http://schemas.openxmlformats.org/officeDocument/2006/relationships/image" Target="../media/image115.png"/><Relationship Id="rId13" Type="http://schemas.openxmlformats.org/officeDocument/2006/relationships/image" Target="../media/image120.png"/><Relationship Id="rId18" Type="http://schemas.openxmlformats.org/officeDocument/2006/relationships/image" Target="../media/image125.svg"/><Relationship Id="rId26" Type="http://schemas.openxmlformats.org/officeDocument/2006/relationships/image" Target="../media/image132.png"/><Relationship Id="rId3" Type="http://schemas.openxmlformats.org/officeDocument/2006/relationships/image" Target="../media/image65.png"/><Relationship Id="rId21" Type="http://schemas.openxmlformats.org/officeDocument/2006/relationships/image" Target="../media/image128.png"/><Relationship Id="rId7" Type="http://schemas.openxmlformats.org/officeDocument/2006/relationships/image" Target="../media/image94.png"/><Relationship Id="rId12" Type="http://schemas.openxmlformats.org/officeDocument/2006/relationships/image" Target="../media/image119.png"/><Relationship Id="rId17" Type="http://schemas.openxmlformats.org/officeDocument/2006/relationships/image" Target="../media/image124.png"/><Relationship Id="rId25" Type="http://schemas.openxmlformats.org/officeDocument/2006/relationships/image" Target="../media/image71.png"/><Relationship Id="rId2" Type="http://schemas.openxmlformats.org/officeDocument/2006/relationships/notesSlide" Target="../notesSlides/notesSlide6.xml"/><Relationship Id="rId16" Type="http://schemas.openxmlformats.org/officeDocument/2006/relationships/image" Target="../media/image123.svg"/><Relationship Id="rId20" Type="http://schemas.openxmlformats.org/officeDocument/2006/relationships/image" Target="../media/image127.png"/><Relationship Id="rId29" Type="http://schemas.openxmlformats.org/officeDocument/2006/relationships/image" Target="../media/image134.gif"/><Relationship Id="rId1" Type="http://schemas.openxmlformats.org/officeDocument/2006/relationships/slideLayout" Target="../slideLayouts/slideLayout11.xml"/><Relationship Id="rId6" Type="http://schemas.microsoft.com/office/2007/relationships/hdphoto" Target="../media/hdphoto7.wdp"/><Relationship Id="rId11" Type="http://schemas.openxmlformats.org/officeDocument/2006/relationships/image" Target="../media/image118.svg"/><Relationship Id="rId24" Type="http://schemas.openxmlformats.org/officeDocument/2006/relationships/image" Target="../media/image131.png"/><Relationship Id="rId5" Type="http://schemas.openxmlformats.org/officeDocument/2006/relationships/image" Target="../media/image114.png"/><Relationship Id="rId15" Type="http://schemas.openxmlformats.org/officeDocument/2006/relationships/image" Target="../media/image122.png"/><Relationship Id="rId23" Type="http://schemas.openxmlformats.org/officeDocument/2006/relationships/image" Target="../media/image130.png"/><Relationship Id="rId28" Type="http://schemas.openxmlformats.org/officeDocument/2006/relationships/image" Target="../media/image133.jpeg"/><Relationship Id="rId10" Type="http://schemas.openxmlformats.org/officeDocument/2006/relationships/image" Target="../media/image117.png"/><Relationship Id="rId19" Type="http://schemas.openxmlformats.org/officeDocument/2006/relationships/image" Target="../media/image126.png"/><Relationship Id="rId31" Type="http://schemas.openxmlformats.org/officeDocument/2006/relationships/image" Target="../media/image136.png"/><Relationship Id="rId4" Type="http://schemas.openxmlformats.org/officeDocument/2006/relationships/image" Target="../media/image113.jpeg"/><Relationship Id="rId9" Type="http://schemas.openxmlformats.org/officeDocument/2006/relationships/image" Target="../media/image116.svg"/><Relationship Id="rId14" Type="http://schemas.openxmlformats.org/officeDocument/2006/relationships/image" Target="../media/image121.svg"/><Relationship Id="rId22" Type="http://schemas.openxmlformats.org/officeDocument/2006/relationships/image" Target="../media/image129.png"/><Relationship Id="rId27" Type="http://schemas.openxmlformats.org/officeDocument/2006/relationships/image" Target="../media/image97.png"/><Relationship Id="rId30" Type="http://schemas.openxmlformats.org/officeDocument/2006/relationships/image" Target="../media/image135.png"/></Relationships>
</file>

<file path=ppt/slides/_rels/slide18.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145.png"/><Relationship Id="rId18" Type="http://schemas.openxmlformats.org/officeDocument/2006/relationships/image" Target="../media/image147.png"/><Relationship Id="rId3" Type="http://schemas.openxmlformats.org/officeDocument/2006/relationships/image" Target="../media/image137.gif"/><Relationship Id="rId7" Type="http://schemas.openxmlformats.org/officeDocument/2006/relationships/image" Target="../media/image141.png"/><Relationship Id="rId12" Type="http://schemas.openxmlformats.org/officeDocument/2006/relationships/image" Target="../media/image144.png"/><Relationship Id="rId17" Type="http://schemas.microsoft.com/office/2007/relationships/hdphoto" Target="../media/hdphoto3.wdp"/><Relationship Id="rId2" Type="http://schemas.openxmlformats.org/officeDocument/2006/relationships/notesSlide" Target="../notesSlides/notesSlide7.xml"/><Relationship Id="rId16" Type="http://schemas.openxmlformats.org/officeDocument/2006/relationships/image" Target="../media/image100.png"/><Relationship Id="rId1" Type="http://schemas.openxmlformats.org/officeDocument/2006/relationships/slideLayout" Target="../slideLayouts/slideLayout11.xml"/><Relationship Id="rId6" Type="http://schemas.openxmlformats.org/officeDocument/2006/relationships/image" Target="../media/image140.png"/><Relationship Id="rId11" Type="http://schemas.openxmlformats.org/officeDocument/2006/relationships/image" Target="../media/image143.png"/><Relationship Id="rId5" Type="http://schemas.openxmlformats.org/officeDocument/2006/relationships/image" Target="../media/image139.gif"/><Relationship Id="rId15" Type="http://schemas.openxmlformats.org/officeDocument/2006/relationships/image" Target="../media/image146.jpeg"/><Relationship Id="rId10" Type="http://schemas.microsoft.com/office/2007/relationships/hdphoto" Target="../media/hdphoto8.wdp"/><Relationship Id="rId19" Type="http://schemas.openxmlformats.org/officeDocument/2006/relationships/image" Target="../media/image136.png"/><Relationship Id="rId4" Type="http://schemas.openxmlformats.org/officeDocument/2006/relationships/image" Target="../media/image138.gif"/><Relationship Id="rId9" Type="http://schemas.openxmlformats.org/officeDocument/2006/relationships/image" Target="../media/image142.png"/><Relationship Id="rId14" Type="http://schemas.microsoft.com/office/2007/relationships/hdphoto" Target="../media/hdphoto9.wdp"/></Relationships>
</file>

<file path=ppt/slides/_rels/slide19.xml.rels><?xml version="1.0" encoding="UTF-8" standalone="yes"?>
<Relationships xmlns="http://schemas.openxmlformats.org/package/2006/relationships"><Relationship Id="rId8" Type="http://schemas.openxmlformats.org/officeDocument/2006/relationships/image" Target="../media/image152.png"/><Relationship Id="rId13" Type="http://schemas.microsoft.com/office/2007/relationships/hdphoto" Target="../media/hdphoto12.wdp"/><Relationship Id="rId18" Type="http://schemas.microsoft.com/office/2007/relationships/hdphoto" Target="../media/hdphoto14.wdp"/><Relationship Id="rId3" Type="http://schemas.openxmlformats.org/officeDocument/2006/relationships/image" Target="../media/image71.png"/><Relationship Id="rId21" Type="http://schemas.openxmlformats.org/officeDocument/2006/relationships/image" Target="../media/image147.png"/><Relationship Id="rId7" Type="http://schemas.openxmlformats.org/officeDocument/2006/relationships/image" Target="../media/image151.jpeg"/><Relationship Id="rId12" Type="http://schemas.openxmlformats.org/officeDocument/2006/relationships/image" Target="../media/image154.png"/><Relationship Id="rId17" Type="http://schemas.openxmlformats.org/officeDocument/2006/relationships/image" Target="../media/image157.png"/><Relationship Id="rId25" Type="http://schemas.openxmlformats.org/officeDocument/2006/relationships/image" Target="../media/image159.gif"/><Relationship Id="rId2" Type="http://schemas.openxmlformats.org/officeDocument/2006/relationships/notesSlide" Target="../notesSlides/notesSlide8.xml"/><Relationship Id="rId16" Type="http://schemas.microsoft.com/office/2007/relationships/hdphoto" Target="../media/hdphoto13.wdp"/><Relationship Id="rId20" Type="http://schemas.microsoft.com/office/2007/relationships/hdphoto" Target="../media/hdphoto15.wdp"/><Relationship Id="rId1" Type="http://schemas.openxmlformats.org/officeDocument/2006/relationships/slideLayout" Target="../slideLayouts/slideLayout11.xml"/><Relationship Id="rId6" Type="http://schemas.openxmlformats.org/officeDocument/2006/relationships/image" Target="../media/image150.png"/><Relationship Id="rId11" Type="http://schemas.microsoft.com/office/2007/relationships/hdphoto" Target="../media/hdphoto11.wdp"/><Relationship Id="rId24" Type="http://schemas.microsoft.com/office/2007/relationships/hdphoto" Target="../media/hdphoto9.wdp"/><Relationship Id="rId5" Type="http://schemas.openxmlformats.org/officeDocument/2006/relationships/image" Target="../media/image149.jpeg"/><Relationship Id="rId15" Type="http://schemas.openxmlformats.org/officeDocument/2006/relationships/image" Target="../media/image156.png"/><Relationship Id="rId23" Type="http://schemas.openxmlformats.org/officeDocument/2006/relationships/image" Target="../media/image145.png"/><Relationship Id="rId10" Type="http://schemas.openxmlformats.org/officeDocument/2006/relationships/image" Target="../media/image153.png"/><Relationship Id="rId19" Type="http://schemas.openxmlformats.org/officeDocument/2006/relationships/image" Target="../media/image158.png"/><Relationship Id="rId4" Type="http://schemas.openxmlformats.org/officeDocument/2006/relationships/image" Target="../media/image148.png"/><Relationship Id="rId9" Type="http://schemas.microsoft.com/office/2007/relationships/hdphoto" Target="../media/hdphoto10.wdp"/><Relationship Id="rId14" Type="http://schemas.openxmlformats.org/officeDocument/2006/relationships/image" Target="../media/image155.png"/><Relationship Id="rId22" Type="http://schemas.openxmlformats.org/officeDocument/2006/relationships/image" Target="../media/image65.png"/></Relationships>
</file>

<file path=ppt/slides/_rels/slide2.xml.rels><?xml version="1.0" encoding="UTF-8" standalone="yes"?>
<Relationships xmlns="http://schemas.openxmlformats.org/package/2006/relationships"><Relationship Id="rId3" Type="http://schemas.openxmlformats.org/officeDocument/2006/relationships/hyperlink" Target="https://statoilsrm.sharepoint.com/sites/SubsurfaceM2C/SitePages/OSDU%E2%84%A2%20Data%20Platform.aspxm" TargetMode="External"/><Relationship Id="rId2" Type="http://schemas.openxmlformats.org/officeDocument/2006/relationships/notesSlide" Target="../notesSlides/notesSlide2.xml"/><Relationship Id="rId1" Type="http://schemas.openxmlformats.org/officeDocument/2006/relationships/slideLayout" Target="../slideLayouts/slideLayout95.xml"/></Relationships>
</file>

<file path=ppt/slides/_rels/slide20.xml.rels><?xml version="1.0" encoding="UTF-8" standalone="yes"?>
<Relationships xmlns="http://schemas.openxmlformats.org/package/2006/relationships"><Relationship Id="rId8" Type="http://schemas.openxmlformats.org/officeDocument/2006/relationships/image" Target="../media/image162.gif"/><Relationship Id="rId3" Type="http://schemas.openxmlformats.org/officeDocument/2006/relationships/image" Target="../media/image160.png"/><Relationship Id="rId7" Type="http://schemas.openxmlformats.org/officeDocument/2006/relationships/image" Target="../media/image135.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65.png"/><Relationship Id="rId5" Type="http://schemas.openxmlformats.org/officeDocument/2006/relationships/image" Target="../media/image97.png"/><Relationship Id="rId4" Type="http://schemas.openxmlformats.org/officeDocument/2006/relationships/image" Target="../media/image161.png"/></Relationships>
</file>

<file path=ppt/slides/_rels/slide21.xml.rels><?xml version="1.0" encoding="UTF-8" standalone="yes"?>
<Relationships xmlns="http://schemas.openxmlformats.org/package/2006/relationships"><Relationship Id="rId3" Type="http://schemas.openxmlformats.org/officeDocument/2006/relationships/image" Target="../media/image163.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65.png"/><Relationship Id="rId5" Type="http://schemas.openxmlformats.org/officeDocument/2006/relationships/image" Target="../media/image65.png"/><Relationship Id="rId4" Type="http://schemas.openxmlformats.org/officeDocument/2006/relationships/image" Target="../media/image164.svg"/></Relationships>
</file>

<file path=ppt/slides/_rels/slide22.xml.rels><?xml version="1.0" encoding="UTF-8" standalone="yes"?>
<Relationships xmlns="http://schemas.openxmlformats.org/package/2006/relationships"><Relationship Id="rId8" Type="http://schemas.openxmlformats.org/officeDocument/2006/relationships/image" Target="../media/image101.png"/><Relationship Id="rId13" Type="http://schemas.microsoft.com/office/2007/relationships/hdphoto" Target="../media/hdphoto4.wdp"/><Relationship Id="rId3" Type="http://schemas.openxmlformats.org/officeDocument/2006/relationships/image" Target="../media/image134.gif"/><Relationship Id="rId7" Type="http://schemas.microsoft.com/office/2007/relationships/hdphoto" Target="../media/hdphoto16.wdp"/><Relationship Id="rId12" Type="http://schemas.openxmlformats.org/officeDocument/2006/relationships/image" Target="../media/image102.png"/><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168.png"/><Relationship Id="rId11" Type="http://schemas.openxmlformats.org/officeDocument/2006/relationships/image" Target="../media/image171.jpeg"/><Relationship Id="rId5" Type="http://schemas.openxmlformats.org/officeDocument/2006/relationships/image" Target="../media/image167.gif"/><Relationship Id="rId10" Type="http://schemas.openxmlformats.org/officeDocument/2006/relationships/image" Target="../media/image170.png"/><Relationship Id="rId4" Type="http://schemas.openxmlformats.org/officeDocument/2006/relationships/image" Target="../media/image166.png"/><Relationship Id="rId9" Type="http://schemas.openxmlformats.org/officeDocument/2006/relationships/image" Target="../media/image169.png"/><Relationship Id="rId14" Type="http://schemas.openxmlformats.org/officeDocument/2006/relationships/image" Target="../media/image172.png"/></Relationships>
</file>

<file path=ppt/slides/_rels/slide23.xml.rels><?xml version="1.0" encoding="UTF-8" standalone="yes"?>
<Relationships xmlns="http://schemas.openxmlformats.org/package/2006/relationships"><Relationship Id="rId8" Type="http://schemas.openxmlformats.org/officeDocument/2006/relationships/image" Target="../media/image179.png"/><Relationship Id="rId13" Type="http://schemas.openxmlformats.org/officeDocument/2006/relationships/image" Target="../media/image184.png"/><Relationship Id="rId3" Type="http://schemas.openxmlformats.org/officeDocument/2006/relationships/image" Target="../media/image174.png"/><Relationship Id="rId7" Type="http://schemas.openxmlformats.org/officeDocument/2006/relationships/image" Target="../media/image178.png"/><Relationship Id="rId12" Type="http://schemas.openxmlformats.org/officeDocument/2006/relationships/image" Target="../media/image183.png"/><Relationship Id="rId2" Type="http://schemas.openxmlformats.org/officeDocument/2006/relationships/image" Target="../media/image173.png"/><Relationship Id="rId1" Type="http://schemas.openxmlformats.org/officeDocument/2006/relationships/slideLayout" Target="../slideLayouts/slideLayout11.xml"/><Relationship Id="rId6" Type="http://schemas.openxmlformats.org/officeDocument/2006/relationships/image" Target="../media/image177.png"/><Relationship Id="rId11" Type="http://schemas.openxmlformats.org/officeDocument/2006/relationships/image" Target="../media/image182.png"/><Relationship Id="rId5" Type="http://schemas.openxmlformats.org/officeDocument/2006/relationships/image" Target="../media/image176.png"/><Relationship Id="rId15" Type="http://schemas.openxmlformats.org/officeDocument/2006/relationships/image" Target="../media/image186.png"/><Relationship Id="rId10" Type="http://schemas.openxmlformats.org/officeDocument/2006/relationships/image" Target="../media/image181.png"/><Relationship Id="rId4" Type="http://schemas.openxmlformats.org/officeDocument/2006/relationships/image" Target="../media/image175.png"/><Relationship Id="rId9" Type="http://schemas.openxmlformats.org/officeDocument/2006/relationships/image" Target="../media/image180.png"/><Relationship Id="rId14" Type="http://schemas.openxmlformats.org/officeDocument/2006/relationships/image" Target="../media/image18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0.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3.xml"/><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187.emf"/><Relationship Id="rId1" Type="http://schemas.openxmlformats.org/officeDocument/2006/relationships/slideLayout" Target="../slideLayouts/slideLayout139.xml"/></Relationships>
</file>

<file path=ppt/slides/_rels/slide28.xml.rels><?xml version="1.0" encoding="UTF-8" standalone="yes"?>
<Relationships xmlns="http://schemas.openxmlformats.org/package/2006/relationships"><Relationship Id="rId3" Type="http://schemas.openxmlformats.org/officeDocument/2006/relationships/image" Target="../media/image188.png"/><Relationship Id="rId7" Type="http://schemas.openxmlformats.org/officeDocument/2006/relationships/image" Target="../media/image65.png"/><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image" Target="../media/image191.svg"/><Relationship Id="rId5" Type="http://schemas.openxmlformats.org/officeDocument/2006/relationships/image" Target="../media/image190.png"/><Relationship Id="rId4" Type="http://schemas.openxmlformats.org/officeDocument/2006/relationships/image" Target="../media/image189.png"/></Relationships>
</file>

<file path=ppt/slides/_rels/slide29.xml.rels><?xml version="1.0" encoding="UTF-8" standalone="yes"?>
<Relationships xmlns="http://schemas.openxmlformats.org/package/2006/relationships"><Relationship Id="rId2" Type="http://schemas.openxmlformats.org/officeDocument/2006/relationships/image" Target="../media/image192.png"/><Relationship Id="rId1" Type="http://schemas.openxmlformats.org/officeDocument/2006/relationships/slideLayout" Target="../slideLayouts/slideLayout151.xml"/></Relationships>
</file>

<file path=ppt/slides/_rels/slide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08.xml"/></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5.xml"/><Relationship Id="rId1" Type="http://schemas.openxmlformats.org/officeDocument/2006/relationships/slideLayout" Target="../slideLayouts/slideLayout122.xml"/><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image" Target="../media/image194.png"/><Relationship Id="rId2" Type="http://schemas.openxmlformats.org/officeDocument/2006/relationships/image" Target="../media/image193.png"/><Relationship Id="rId1" Type="http://schemas.openxmlformats.org/officeDocument/2006/relationships/slideLayout" Target="../slideLayouts/slideLayout10.xml"/><Relationship Id="rId5" Type="http://schemas.openxmlformats.org/officeDocument/2006/relationships/image" Target="../media/image196.png"/><Relationship Id="rId4" Type="http://schemas.openxmlformats.org/officeDocument/2006/relationships/image" Target="../media/image195.png"/></Relationships>
</file>

<file path=ppt/slides/_rels/slide32.xml.rels><?xml version="1.0" encoding="UTF-8" standalone="yes"?>
<Relationships xmlns="http://schemas.openxmlformats.org/package/2006/relationships"><Relationship Id="rId3" Type="http://schemas.openxmlformats.org/officeDocument/2006/relationships/image" Target="../media/image198.png"/><Relationship Id="rId2" Type="http://schemas.openxmlformats.org/officeDocument/2006/relationships/image" Target="../media/image197.jpeg"/><Relationship Id="rId1" Type="http://schemas.openxmlformats.org/officeDocument/2006/relationships/slideLayout" Target="../slideLayouts/slideLayout10.xml"/><Relationship Id="rId4" Type="http://schemas.openxmlformats.org/officeDocument/2006/relationships/image" Target="../media/image199.png"/></Relationships>
</file>

<file path=ppt/slides/_rels/slide3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122.xml"/><Relationship Id="rId4" Type="http://schemas.openxmlformats.org/officeDocument/2006/relationships/image" Target="../media/image36.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8" Type="http://schemas.openxmlformats.org/officeDocument/2006/relationships/image" Target="../media/image115.png"/><Relationship Id="rId13" Type="http://schemas.openxmlformats.org/officeDocument/2006/relationships/image" Target="../media/image124.png"/><Relationship Id="rId18" Type="http://schemas.openxmlformats.org/officeDocument/2006/relationships/image" Target="../media/image123.svg"/><Relationship Id="rId3" Type="http://schemas.openxmlformats.org/officeDocument/2006/relationships/image" Target="../media/image113.jpeg"/><Relationship Id="rId21" Type="http://schemas.openxmlformats.org/officeDocument/2006/relationships/image" Target="../media/image128.png"/><Relationship Id="rId7" Type="http://schemas.openxmlformats.org/officeDocument/2006/relationships/image" Target="../media/image200.png"/><Relationship Id="rId12" Type="http://schemas.openxmlformats.org/officeDocument/2006/relationships/image" Target="../media/image119.png"/><Relationship Id="rId17" Type="http://schemas.openxmlformats.org/officeDocument/2006/relationships/image" Target="../media/image122.png"/><Relationship Id="rId2" Type="http://schemas.openxmlformats.org/officeDocument/2006/relationships/notesSlide" Target="../notesSlides/notesSlide18.xml"/><Relationship Id="rId16" Type="http://schemas.openxmlformats.org/officeDocument/2006/relationships/image" Target="../media/image121.svg"/><Relationship Id="rId20" Type="http://schemas.openxmlformats.org/officeDocument/2006/relationships/image" Target="../media/image127.png"/><Relationship Id="rId1" Type="http://schemas.openxmlformats.org/officeDocument/2006/relationships/slideLayout" Target="../slideLayouts/slideLayout69.xml"/><Relationship Id="rId6" Type="http://schemas.openxmlformats.org/officeDocument/2006/relationships/image" Target="../media/image65.png"/><Relationship Id="rId11" Type="http://schemas.openxmlformats.org/officeDocument/2006/relationships/image" Target="../media/image118.svg"/><Relationship Id="rId5" Type="http://schemas.microsoft.com/office/2007/relationships/hdphoto" Target="../media/hdphoto7.wdp"/><Relationship Id="rId15" Type="http://schemas.openxmlformats.org/officeDocument/2006/relationships/image" Target="../media/image120.png"/><Relationship Id="rId23" Type="http://schemas.openxmlformats.org/officeDocument/2006/relationships/image" Target="../media/image130.png"/><Relationship Id="rId10" Type="http://schemas.openxmlformats.org/officeDocument/2006/relationships/image" Target="../media/image117.png"/><Relationship Id="rId19" Type="http://schemas.openxmlformats.org/officeDocument/2006/relationships/image" Target="../media/image126.png"/><Relationship Id="rId4" Type="http://schemas.openxmlformats.org/officeDocument/2006/relationships/image" Target="../media/image114.png"/><Relationship Id="rId9" Type="http://schemas.openxmlformats.org/officeDocument/2006/relationships/image" Target="../media/image116.svg"/><Relationship Id="rId14" Type="http://schemas.openxmlformats.org/officeDocument/2006/relationships/image" Target="../media/image125.svg"/><Relationship Id="rId22" Type="http://schemas.openxmlformats.org/officeDocument/2006/relationships/image" Target="../media/image129.png"/></Relationships>
</file>

<file path=ppt/slides/_rels/slide36.xml.rels><?xml version="1.0" encoding="UTF-8" standalone="yes"?>
<Relationships xmlns="http://schemas.openxmlformats.org/package/2006/relationships"><Relationship Id="rId8" Type="http://schemas.openxmlformats.org/officeDocument/2006/relationships/image" Target="../media/image115.png"/><Relationship Id="rId13" Type="http://schemas.openxmlformats.org/officeDocument/2006/relationships/image" Target="../media/image124.png"/><Relationship Id="rId18" Type="http://schemas.openxmlformats.org/officeDocument/2006/relationships/image" Target="../media/image123.svg"/><Relationship Id="rId26" Type="http://schemas.openxmlformats.org/officeDocument/2006/relationships/diagramQuickStyle" Target="../diagrams/quickStyle3.xml"/><Relationship Id="rId3" Type="http://schemas.openxmlformats.org/officeDocument/2006/relationships/image" Target="../media/image113.jpeg"/><Relationship Id="rId21" Type="http://schemas.openxmlformats.org/officeDocument/2006/relationships/image" Target="../media/image128.png"/><Relationship Id="rId7" Type="http://schemas.openxmlformats.org/officeDocument/2006/relationships/image" Target="../media/image200.png"/><Relationship Id="rId12" Type="http://schemas.openxmlformats.org/officeDocument/2006/relationships/image" Target="../media/image119.png"/><Relationship Id="rId17" Type="http://schemas.openxmlformats.org/officeDocument/2006/relationships/image" Target="../media/image122.png"/><Relationship Id="rId25" Type="http://schemas.openxmlformats.org/officeDocument/2006/relationships/diagramLayout" Target="../diagrams/layout3.xml"/><Relationship Id="rId2" Type="http://schemas.openxmlformats.org/officeDocument/2006/relationships/notesSlide" Target="../notesSlides/notesSlide19.xml"/><Relationship Id="rId16" Type="http://schemas.openxmlformats.org/officeDocument/2006/relationships/image" Target="../media/image121.svg"/><Relationship Id="rId20" Type="http://schemas.openxmlformats.org/officeDocument/2006/relationships/image" Target="../media/image127.png"/><Relationship Id="rId1" Type="http://schemas.openxmlformats.org/officeDocument/2006/relationships/slideLayout" Target="../slideLayouts/slideLayout69.xml"/><Relationship Id="rId6" Type="http://schemas.openxmlformats.org/officeDocument/2006/relationships/image" Target="../media/image65.png"/><Relationship Id="rId11" Type="http://schemas.openxmlformats.org/officeDocument/2006/relationships/image" Target="../media/image118.svg"/><Relationship Id="rId24" Type="http://schemas.openxmlformats.org/officeDocument/2006/relationships/diagramData" Target="../diagrams/data3.xml"/><Relationship Id="rId5" Type="http://schemas.microsoft.com/office/2007/relationships/hdphoto" Target="../media/hdphoto7.wdp"/><Relationship Id="rId15" Type="http://schemas.openxmlformats.org/officeDocument/2006/relationships/image" Target="../media/image120.png"/><Relationship Id="rId23" Type="http://schemas.openxmlformats.org/officeDocument/2006/relationships/image" Target="../media/image130.png"/><Relationship Id="rId28" Type="http://schemas.microsoft.com/office/2007/relationships/diagramDrawing" Target="../diagrams/drawing3.xml"/><Relationship Id="rId10" Type="http://schemas.openxmlformats.org/officeDocument/2006/relationships/image" Target="../media/image117.png"/><Relationship Id="rId19" Type="http://schemas.openxmlformats.org/officeDocument/2006/relationships/image" Target="../media/image126.png"/><Relationship Id="rId4" Type="http://schemas.openxmlformats.org/officeDocument/2006/relationships/image" Target="../media/image114.png"/><Relationship Id="rId9" Type="http://schemas.openxmlformats.org/officeDocument/2006/relationships/image" Target="../media/image116.svg"/><Relationship Id="rId14" Type="http://schemas.openxmlformats.org/officeDocument/2006/relationships/image" Target="../media/image125.svg"/><Relationship Id="rId22" Type="http://schemas.openxmlformats.org/officeDocument/2006/relationships/image" Target="../media/image129.png"/><Relationship Id="rId27" Type="http://schemas.openxmlformats.org/officeDocument/2006/relationships/diagramColors" Target="../diagrams/colors3.xml"/></Relationships>
</file>

<file path=ppt/slides/_rels/slide37.xml.rels><?xml version="1.0" encoding="UTF-8" standalone="yes"?>
<Relationships xmlns="http://schemas.openxmlformats.org/package/2006/relationships"><Relationship Id="rId2" Type="http://schemas.openxmlformats.org/officeDocument/2006/relationships/image" Target="../media/image201.jpeg"/><Relationship Id="rId1" Type="http://schemas.openxmlformats.org/officeDocument/2006/relationships/slideLayout" Target="../slideLayouts/slideLayout148.xml"/></Relationships>
</file>

<file path=ppt/slides/_rels/slide38.xml.rels><?xml version="1.0" encoding="UTF-8" standalone="yes"?>
<Relationships xmlns="http://schemas.openxmlformats.org/package/2006/relationships"><Relationship Id="rId3" Type="http://schemas.openxmlformats.org/officeDocument/2006/relationships/hyperlink" Target="https://www.opengroup.org/osdu/current-members" TargetMode="External"/><Relationship Id="rId2" Type="http://schemas.openxmlformats.org/officeDocument/2006/relationships/hyperlink" Target="https://osduforum.org/about-us/who-we-are/osdu-mission-vision/" TargetMode="External"/><Relationship Id="rId1" Type="http://schemas.openxmlformats.org/officeDocument/2006/relationships/slideLayout" Target="../slideLayouts/slideLayout141.xml"/></Relationships>
</file>

<file path=ppt/slides/_rels/slide39.xml.rels><?xml version="1.0" encoding="UTF-8" standalone="yes"?>
<Relationships xmlns="http://schemas.openxmlformats.org/package/2006/relationships"><Relationship Id="rId3" Type="http://schemas.openxmlformats.org/officeDocument/2006/relationships/image" Target="../media/image203.emf"/><Relationship Id="rId2" Type="http://schemas.openxmlformats.org/officeDocument/2006/relationships/image" Target="../media/image202.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31.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40.xml.rels><?xml version="1.0" encoding="UTF-8" standalone="yes"?>
<Relationships xmlns="http://schemas.openxmlformats.org/package/2006/relationships"><Relationship Id="rId8" Type="http://schemas.openxmlformats.org/officeDocument/2006/relationships/image" Target="../media/image204.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0.xml"/><Relationship Id="rId1" Type="http://schemas.openxmlformats.org/officeDocument/2006/relationships/slideLayout" Target="../slideLayouts/slideLayout51.xml"/><Relationship Id="rId6" Type="http://schemas.openxmlformats.org/officeDocument/2006/relationships/diagramColors" Target="../diagrams/colors4.xml"/><Relationship Id="rId5" Type="http://schemas.openxmlformats.org/officeDocument/2006/relationships/diagramQuickStyle" Target="../diagrams/quickStyle4.xml"/><Relationship Id="rId10" Type="http://schemas.openxmlformats.org/officeDocument/2006/relationships/image" Target="../media/image36.png"/><Relationship Id="rId4" Type="http://schemas.openxmlformats.org/officeDocument/2006/relationships/diagramLayout" Target="../diagrams/layout4.xml"/><Relationship Id="rId9" Type="http://schemas.openxmlformats.org/officeDocument/2006/relationships/image" Target="../media/image205.png"/></Relationships>
</file>

<file path=ppt/slides/_rels/slide5.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svg"/><Relationship Id="rId2" Type="http://schemas.openxmlformats.org/officeDocument/2006/relationships/image" Target="../media/image37.png"/><Relationship Id="rId1" Type="http://schemas.openxmlformats.org/officeDocument/2006/relationships/slideLayout" Target="../slideLayouts/slideLayout108.xml"/><Relationship Id="rId6" Type="http://schemas.openxmlformats.org/officeDocument/2006/relationships/image" Target="../media/image41.png"/><Relationship Id="rId5" Type="http://schemas.openxmlformats.org/officeDocument/2006/relationships/image" Target="../media/image40.jpeg"/><Relationship Id="rId4" Type="http://schemas.openxmlformats.org/officeDocument/2006/relationships/image" Target="../media/image39.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6.xml"/></Relationships>
</file>

<file path=ppt/slides/_rels/slide9.xml.rels><?xml version="1.0" encoding="UTF-8" standalone="yes"?>
<Relationships xmlns="http://schemas.openxmlformats.org/package/2006/relationships"><Relationship Id="rId3" Type="http://schemas.openxmlformats.org/officeDocument/2006/relationships/image" Target="../media/image44.png"/><Relationship Id="rId7" Type="http://schemas.openxmlformats.org/officeDocument/2006/relationships/image" Target="../media/image46.svg"/><Relationship Id="rId2" Type="http://schemas.openxmlformats.org/officeDocument/2006/relationships/image" Target="../media/image43.png"/><Relationship Id="rId1" Type="http://schemas.openxmlformats.org/officeDocument/2006/relationships/slideLayout" Target="../slideLayouts/slideLayout108.xml"/><Relationship Id="rId6" Type="http://schemas.openxmlformats.org/officeDocument/2006/relationships/image" Target="../media/image45.png"/><Relationship Id="rId5" Type="http://schemas.openxmlformats.org/officeDocument/2006/relationships/hyperlink" Target="https://osduforum.org/the-osdu-data-platform-a-primer-2/" TargetMode="External"/><Relationship Id="rId4" Type="http://schemas.openxmlformats.org/officeDocument/2006/relationships/hyperlink" Target="https://osduforum.org/osdu-data-platform-primer-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42FFF-8C09-D841-9615-6B96E1B8A686}"/>
              </a:ext>
            </a:extLst>
          </p:cNvPr>
          <p:cNvSpPr>
            <a:spLocks noGrp="1"/>
          </p:cNvSpPr>
          <p:nvPr>
            <p:ph type="ctrTitle"/>
          </p:nvPr>
        </p:nvSpPr>
        <p:spPr>
          <a:xfrm>
            <a:off x="829449" y="2039470"/>
            <a:ext cx="7365959" cy="1389530"/>
          </a:xfrm>
        </p:spPr>
        <p:txBody>
          <a:bodyPr/>
          <a:lstStyle/>
          <a:p>
            <a:r>
              <a:rPr lang="en-GB" sz="2800" dirty="0"/>
              <a:t>OSDU </a:t>
            </a:r>
            <a:br>
              <a:rPr lang="en-GB" sz="2800" dirty="0"/>
            </a:br>
            <a:br>
              <a:rPr lang="en-GB" sz="2800" dirty="0"/>
            </a:br>
            <a:r>
              <a:rPr lang="en-GB" sz="2000" dirty="0"/>
              <a:t>April 2023</a:t>
            </a:r>
            <a:br>
              <a:rPr lang="en-GB" sz="2000" dirty="0"/>
            </a:br>
            <a:br>
              <a:rPr lang="en-GB" sz="2000" dirty="0"/>
            </a:br>
            <a:r>
              <a:rPr lang="en-GB" sz="2000" dirty="0"/>
              <a:t>Øivind Berggraf - TDI EDT EDP</a:t>
            </a:r>
            <a:endParaRPr lang="en-GB" dirty="0">
              <a:cs typeface="Equinor Medium"/>
            </a:endParaRPr>
          </a:p>
        </p:txBody>
      </p:sp>
      <p:sp>
        <p:nvSpPr>
          <p:cNvPr id="3" name="TextBox 2">
            <a:extLst>
              <a:ext uri="{FF2B5EF4-FFF2-40B4-BE49-F238E27FC236}">
                <a16:creationId xmlns:a16="http://schemas.microsoft.com/office/drawing/2014/main" id="{B5B4A7FA-6D6F-828C-FCE6-060C12C0892F}"/>
              </a:ext>
            </a:extLst>
          </p:cNvPr>
          <p:cNvSpPr txBox="1"/>
          <p:nvPr/>
        </p:nvSpPr>
        <p:spPr>
          <a:xfrm>
            <a:off x="691777" y="3775635"/>
            <a:ext cx="8036174" cy="461665"/>
          </a:xfrm>
          <a:prstGeom prst="rect">
            <a:avLst/>
          </a:prstGeom>
          <a:noFill/>
        </p:spPr>
        <p:txBody>
          <a:bodyPr wrap="none" rtlCol="0">
            <a:spAutoFit/>
          </a:bodyPr>
          <a:lstStyle/>
          <a:p>
            <a:r>
              <a:rPr lang="en-GB" sz="1200" dirty="0">
                <a:solidFill>
                  <a:schemeClr val="bg2"/>
                </a:solidFill>
              </a:rPr>
              <a:t>Link to Equinor OSDU high-level info page</a:t>
            </a:r>
          </a:p>
          <a:p>
            <a:r>
              <a:rPr lang="en-GB" sz="1200" dirty="0">
                <a:solidFill>
                  <a:schemeClr val="bg2"/>
                </a:solidFill>
              </a:rPr>
              <a:t>( </a:t>
            </a:r>
            <a:r>
              <a:rPr lang="en-GB" sz="1200" dirty="0">
                <a:solidFill>
                  <a:schemeClr val="bg2"/>
                </a:solidFill>
                <a:hlinkClick r:id="rId3"/>
              </a:rPr>
              <a:t>https://statoilsrm.sharepoint.com/sites/SubsurfaceM2C/SitePages/OSDU%E2%84%A2%20Data%20Platform.aspxm</a:t>
            </a:r>
            <a:r>
              <a:rPr lang="en-GB" sz="1200" dirty="0">
                <a:solidFill>
                  <a:schemeClr val="bg2"/>
                </a:solidFill>
              </a:rPr>
              <a:t> )</a:t>
            </a:r>
          </a:p>
        </p:txBody>
      </p:sp>
    </p:spTree>
    <p:extLst>
      <p:ext uri="{BB962C8B-B14F-4D97-AF65-F5344CB8AC3E}">
        <p14:creationId xmlns:p14="http://schemas.microsoft.com/office/powerpoint/2010/main" val="1334344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52DBEE-3297-9FE2-36DE-5F1D0589CE47}"/>
              </a:ext>
            </a:extLst>
          </p:cNvPr>
          <p:cNvSpPr>
            <a:spLocks noGrp="1"/>
          </p:cNvSpPr>
          <p:nvPr>
            <p:ph type="sldNum" sz="quarter" idx="12"/>
          </p:nvPr>
        </p:nvSpPr>
        <p:spPr/>
        <p:txBody>
          <a:bodyPr/>
          <a:lstStyle/>
          <a:p>
            <a:fld id="{5D1E5300-FC0F-4317-A193-EF6CE9E6F7B5}" type="slidenum">
              <a:rPr lang="en-GB" smtClean="0"/>
              <a:pPr/>
              <a:t>10</a:t>
            </a:fld>
            <a:r>
              <a:rPr lang="en-GB"/>
              <a:t>  |  </a:t>
            </a:r>
            <a:endParaRPr lang="en-GB" noProof="0"/>
          </a:p>
        </p:txBody>
      </p:sp>
      <p:pic>
        <p:nvPicPr>
          <p:cNvPr id="5" name="Picture 4">
            <a:extLst>
              <a:ext uri="{FF2B5EF4-FFF2-40B4-BE49-F238E27FC236}">
                <a16:creationId xmlns:a16="http://schemas.microsoft.com/office/drawing/2014/main" id="{A8A80EAB-CC8D-53C5-0FFA-B40E8DFE4B11}"/>
              </a:ext>
            </a:extLst>
          </p:cNvPr>
          <p:cNvPicPr>
            <a:picLocks noChangeAspect="1"/>
          </p:cNvPicPr>
          <p:nvPr/>
        </p:nvPicPr>
        <p:blipFill>
          <a:blip r:embed="rId2"/>
          <a:stretch>
            <a:fillRect/>
          </a:stretch>
        </p:blipFill>
        <p:spPr>
          <a:xfrm>
            <a:off x="643466" y="630653"/>
            <a:ext cx="10905067" cy="5782962"/>
          </a:xfrm>
          <a:prstGeom prst="rect">
            <a:avLst/>
          </a:prstGeom>
        </p:spPr>
      </p:pic>
      <p:sp>
        <p:nvSpPr>
          <p:cNvPr id="6" name="Title 1">
            <a:extLst>
              <a:ext uri="{FF2B5EF4-FFF2-40B4-BE49-F238E27FC236}">
                <a16:creationId xmlns:a16="http://schemas.microsoft.com/office/drawing/2014/main" id="{FC1BA4F7-056B-2BED-CECF-2ABC0C79CEB7}"/>
              </a:ext>
            </a:extLst>
          </p:cNvPr>
          <p:cNvSpPr>
            <a:spLocks noGrp="1"/>
          </p:cNvSpPr>
          <p:nvPr>
            <p:ph type="title"/>
          </p:nvPr>
        </p:nvSpPr>
        <p:spPr>
          <a:xfrm>
            <a:off x="339725" y="106313"/>
            <a:ext cx="10801350" cy="592073"/>
          </a:xfrm>
        </p:spPr>
        <p:txBody>
          <a:bodyPr/>
          <a:lstStyle/>
          <a:p>
            <a:r>
              <a:rPr lang="en-GB" dirty="0"/>
              <a:t>OSDU Working groups</a:t>
            </a:r>
          </a:p>
        </p:txBody>
      </p:sp>
    </p:spTree>
    <p:extLst>
      <p:ext uri="{BB962C8B-B14F-4D97-AF65-F5344CB8AC3E}">
        <p14:creationId xmlns:p14="http://schemas.microsoft.com/office/powerpoint/2010/main" val="3120091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951A89B-A666-41AE-8784-C29E55482B97}"/>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GB"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11</a:t>
            </a:fld>
            <a:r>
              <a:rPr kumimoji="0" lang="en-GB" sz="800" b="0" i="0" u="none" strike="noStrike" kern="1200" cap="none" spc="0" normalizeH="0" baseline="0" noProof="0">
                <a:ln>
                  <a:noFill/>
                </a:ln>
                <a:solidFill>
                  <a:srgbClr val="7C8F98"/>
                </a:solidFill>
                <a:effectLst/>
                <a:uLnTx/>
                <a:uFillTx/>
                <a:latin typeface="Equinor"/>
                <a:ea typeface="+mn-ea"/>
                <a:cs typeface="+mn-cs"/>
              </a:rPr>
              <a:t>  |  Creating energy from data</a:t>
            </a:r>
          </a:p>
        </p:txBody>
      </p:sp>
      <p:sp>
        <p:nvSpPr>
          <p:cNvPr id="5" name="Title 3">
            <a:extLst>
              <a:ext uri="{FF2B5EF4-FFF2-40B4-BE49-F238E27FC236}">
                <a16:creationId xmlns:a16="http://schemas.microsoft.com/office/drawing/2014/main" id="{C6329C2B-615E-46EF-A293-D5CF7B275CA6}"/>
              </a:ext>
            </a:extLst>
          </p:cNvPr>
          <p:cNvSpPr txBox="1">
            <a:spLocks/>
          </p:cNvSpPr>
          <p:nvPr/>
        </p:nvSpPr>
        <p:spPr>
          <a:xfrm>
            <a:off x="6306653" y="916670"/>
            <a:ext cx="3552115" cy="787612"/>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800" b="0" i="0"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200" b="0" i="1" u="none" strike="noStrike" kern="1200" cap="none" spc="0" normalizeH="0" baseline="0" noProof="0" dirty="0">
                <a:ln>
                  <a:noFill/>
                </a:ln>
                <a:solidFill>
                  <a:srgbClr val="333333"/>
                </a:solidFill>
                <a:effectLst/>
                <a:uLnTx/>
                <a:uFillTx/>
                <a:latin typeface="Equinor Medium"/>
                <a:ea typeface="+mj-ea"/>
                <a:cs typeface="+mj-cs"/>
              </a:rPr>
              <a:t>OSDU Success =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200" b="0" i="1" u="none" strike="noStrike" kern="1200" cap="none" spc="0" normalizeH="0" baseline="0" noProof="0" dirty="0">
                <a:ln>
                  <a:noFill/>
                </a:ln>
                <a:solidFill>
                  <a:srgbClr val="333333"/>
                </a:solidFill>
                <a:effectLst/>
                <a:uLnTx/>
                <a:uFillTx/>
                <a:latin typeface="Equinor Medium"/>
                <a:ea typeface="+mj-ea"/>
                <a:cs typeface="+mj-cs"/>
              </a:rPr>
              <a:t>	Alignment, transparency and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200" b="0" i="1" u="none" strike="noStrike" kern="1200" cap="none" spc="0" normalizeH="0" baseline="0" noProof="0" dirty="0">
                <a:ln>
                  <a:noFill/>
                </a:ln>
                <a:solidFill>
                  <a:srgbClr val="333333"/>
                </a:solidFill>
                <a:effectLst/>
                <a:uLnTx/>
                <a:uFillTx/>
                <a:latin typeface="Equinor Medium"/>
                <a:ea typeface="+mj-ea"/>
                <a:cs typeface="+mj-cs"/>
              </a:rPr>
              <a:t>	co-operation</a:t>
            </a:r>
          </a:p>
        </p:txBody>
      </p:sp>
      <p:graphicFrame>
        <p:nvGraphicFramePr>
          <p:cNvPr id="6" name="Diagram 5">
            <a:extLst>
              <a:ext uri="{FF2B5EF4-FFF2-40B4-BE49-F238E27FC236}">
                <a16:creationId xmlns:a16="http://schemas.microsoft.com/office/drawing/2014/main" id="{5759BE84-4811-4CC0-9883-89817C11B9D8}"/>
              </a:ext>
            </a:extLst>
          </p:cNvPr>
          <p:cNvGraphicFramePr/>
          <p:nvPr>
            <p:extLst>
              <p:ext uri="{D42A27DB-BD31-4B8C-83A1-F6EECF244321}">
                <p14:modId xmlns:p14="http://schemas.microsoft.com/office/powerpoint/2010/main" val="2313167528"/>
              </p:ext>
            </p:extLst>
          </p:nvPr>
        </p:nvGraphicFramePr>
        <p:xfrm>
          <a:off x="8525933" y="801713"/>
          <a:ext cx="3389801" cy="29477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8" name="Straight Arrow Connector 7">
            <a:extLst>
              <a:ext uri="{FF2B5EF4-FFF2-40B4-BE49-F238E27FC236}">
                <a16:creationId xmlns:a16="http://schemas.microsoft.com/office/drawing/2014/main" id="{EA9D8F27-6D69-4E67-9D8E-DADDC0CB81EE}"/>
              </a:ext>
            </a:extLst>
          </p:cNvPr>
          <p:cNvCxnSpPr>
            <a:cxnSpLocks/>
          </p:cNvCxnSpPr>
          <p:nvPr/>
        </p:nvCxnSpPr>
        <p:spPr>
          <a:xfrm>
            <a:off x="8424333" y="1502121"/>
            <a:ext cx="1796500" cy="978612"/>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7" name="TextBox 6">
            <a:extLst>
              <a:ext uri="{FF2B5EF4-FFF2-40B4-BE49-F238E27FC236}">
                <a16:creationId xmlns:a16="http://schemas.microsoft.com/office/drawing/2014/main" id="{B21D66BE-B135-4E21-941E-4C041E7E8D45}"/>
              </a:ext>
            </a:extLst>
          </p:cNvPr>
          <p:cNvSpPr txBox="1"/>
          <p:nvPr/>
        </p:nvSpPr>
        <p:spPr>
          <a:xfrm>
            <a:off x="276266" y="1387902"/>
            <a:ext cx="9254066" cy="4952999"/>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000" b="0" i="1"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600" b="1" i="1" u="sng" strike="noStrike" kern="1200" cap="none" spc="0" normalizeH="0" baseline="0" noProof="0" dirty="0">
                <a:ln>
                  <a:noFill/>
                </a:ln>
                <a:solidFill>
                  <a:srgbClr val="333333"/>
                </a:solidFill>
                <a:effectLst/>
                <a:uLnTx/>
                <a:uFillTx/>
                <a:latin typeface="Equinor Medium"/>
                <a:ea typeface="+mj-ea"/>
                <a:cs typeface="+mj-cs"/>
              </a:rPr>
              <a:t>Key observations:</a:t>
            </a:r>
          </a:p>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GB" sz="1600" b="1" i="1" u="sng"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There must be a joint situational perspective for the area to standardize. </a:t>
            </a: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There must be assumed business opportunities in several dimensions for this to work.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dirty="0">
                <a:ln>
                  <a:noFill/>
                </a:ln>
                <a:solidFill>
                  <a:srgbClr val="333333"/>
                </a:solidFill>
                <a:effectLst/>
                <a:uLnTx/>
                <a:uFillTx/>
                <a:latin typeface="Equinor"/>
                <a:ea typeface="+mn-ea"/>
                <a:cs typeface="+mn-cs"/>
              </a:rPr>
              <a:t>E.g. Operators, Service/SW providers and cloud providers. </a:t>
            </a: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indent="-285750">
              <a:buFont typeface="Arial" panose="020B0604020202020204" pitchFamily="34" charset="0"/>
              <a:buChar char="•"/>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Transparency and openness within forum is a make or break</a:t>
            </a: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Operators (as main customers) involvement and contributions in the OSDU community is key.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1" u="none" strike="noStrike" kern="1200" cap="none" spc="0" normalizeH="0" baseline="0" noProof="0" dirty="0">
                <a:ln>
                  <a:noFill/>
                </a:ln>
                <a:solidFill>
                  <a:srgbClr val="333333"/>
                </a:solidFill>
                <a:effectLst/>
                <a:uLnTx/>
                <a:uFillTx/>
                <a:latin typeface="Equinor"/>
                <a:ea typeface="+mn-ea"/>
                <a:cs typeface="+mn-cs"/>
              </a:rPr>
              <a:t>Equinor very active in OSDU Community.</a:t>
            </a:r>
            <a:r>
              <a:rPr kumimoji="0" lang="en-GB" sz="1200" b="0" i="0" u="none" strike="noStrike" kern="1200" cap="none" spc="0" normalizeH="0" baseline="0" noProof="0" dirty="0">
                <a:ln>
                  <a:noFill/>
                </a:ln>
                <a:solidFill>
                  <a:srgbClr val="333333"/>
                </a:solidFill>
                <a:effectLst/>
                <a:uLnTx/>
                <a:uFillTx/>
                <a:latin typeface="Equinor"/>
                <a:ea typeface="+mn-ea"/>
                <a:cs typeface="+mn-cs"/>
              </a:rPr>
              <a:t> </a:t>
            </a:r>
          </a:p>
          <a:p>
            <a:pPr marL="1200150" lvl="2" indent="-285750">
              <a:buFont typeface="Arial" panose="020B0604020202020204" pitchFamily="34" charset="0"/>
              <a:buChar char="•"/>
              <a:defRPr/>
            </a:pPr>
            <a:r>
              <a:rPr lang="en-GB" sz="900" dirty="0">
                <a:solidFill>
                  <a:srgbClr val="333333"/>
                </a:solidFill>
                <a:latin typeface="Equinor"/>
              </a:rPr>
              <a:t>OSDU Sponsors: Harald </a:t>
            </a:r>
            <a:r>
              <a:rPr lang="en-GB" sz="900" dirty="0" err="1">
                <a:solidFill>
                  <a:srgbClr val="333333"/>
                </a:solidFill>
                <a:latin typeface="Equinor"/>
              </a:rPr>
              <a:t>Laastad</a:t>
            </a:r>
            <a:r>
              <a:rPr lang="en-GB" sz="900" dirty="0">
                <a:solidFill>
                  <a:srgbClr val="333333"/>
                </a:solidFill>
                <a:latin typeface="Equinor"/>
              </a:rPr>
              <a:t> &amp; Oddvar </a:t>
            </a:r>
            <a:r>
              <a:rPr lang="en-GB" sz="900" dirty="0" err="1">
                <a:solidFill>
                  <a:srgbClr val="333333"/>
                </a:solidFill>
                <a:latin typeface="Equinor"/>
              </a:rPr>
              <a:t>Vermedal</a:t>
            </a:r>
            <a:endParaRPr lang="en-GB" sz="900" dirty="0">
              <a:solidFill>
                <a:srgbClr val="333333"/>
              </a:solidFill>
              <a:latin typeface="Equinor"/>
            </a:endParaRPr>
          </a:p>
          <a:p>
            <a:pPr marL="1200150" lvl="2" indent="-285750">
              <a:buFont typeface="Arial" panose="020B0604020202020204" pitchFamily="34" charset="0"/>
              <a:buChar char="•"/>
              <a:defRPr/>
            </a:pPr>
            <a:r>
              <a:rPr lang="en-GB" sz="900" dirty="0">
                <a:solidFill>
                  <a:srgbClr val="333333"/>
                </a:solidFill>
                <a:latin typeface="Equinor"/>
              </a:rPr>
              <a:t>OSDU Advisory Group: Harald </a:t>
            </a:r>
            <a:r>
              <a:rPr lang="en-GB" sz="900" dirty="0" err="1">
                <a:solidFill>
                  <a:srgbClr val="333333"/>
                </a:solidFill>
                <a:latin typeface="Equinor"/>
              </a:rPr>
              <a:t>Laastad</a:t>
            </a:r>
            <a:r>
              <a:rPr lang="en-GB" sz="900" dirty="0">
                <a:solidFill>
                  <a:srgbClr val="333333"/>
                </a:solidFill>
                <a:latin typeface="Equinor"/>
              </a:rPr>
              <a:t> &amp; Oddvar </a:t>
            </a:r>
            <a:r>
              <a:rPr lang="en-GB" sz="900" dirty="0" err="1">
                <a:solidFill>
                  <a:srgbClr val="333333"/>
                </a:solidFill>
                <a:latin typeface="Equinor"/>
              </a:rPr>
              <a:t>Vermedal</a:t>
            </a:r>
            <a:endParaRPr lang="en-GB" sz="900" dirty="0">
              <a:solidFill>
                <a:srgbClr val="333333"/>
              </a:solidFill>
              <a:latin typeface="Equinor"/>
            </a:endParaRPr>
          </a:p>
          <a:p>
            <a:pPr marL="1200150" lvl="2" indent="-285750">
              <a:buFont typeface="Arial" panose="020B0604020202020204" pitchFamily="34" charset="0"/>
              <a:buChar char="•"/>
              <a:defRPr/>
            </a:pPr>
            <a:r>
              <a:rPr kumimoji="0" lang="en-GB" sz="900" b="0" i="0" u="none" strike="noStrike" kern="1200" cap="none" spc="0" normalizeH="0" baseline="0" noProof="0" dirty="0">
                <a:ln>
                  <a:noFill/>
                </a:ln>
                <a:solidFill>
                  <a:srgbClr val="333333"/>
                </a:solidFill>
                <a:effectLst/>
                <a:uLnTx/>
                <a:uFillTx/>
                <a:latin typeface="Equinor"/>
                <a:ea typeface="+mn-ea"/>
                <a:cs typeface="+mn-cs"/>
              </a:rPr>
              <a:t>Equinor focal-point: Einar </a:t>
            </a:r>
            <a:r>
              <a:rPr kumimoji="0" lang="en-GB" sz="900" b="0" i="0" u="none" strike="noStrike" kern="1200" cap="none" spc="0" normalizeH="0" baseline="0" noProof="0" dirty="0" err="1">
                <a:ln>
                  <a:noFill/>
                </a:ln>
                <a:solidFill>
                  <a:srgbClr val="333333"/>
                </a:solidFill>
                <a:effectLst/>
                <a:uLnTx/>
                <a:uFillTx/>
                <a:latin typeface="Equinor"/>
                <a:ea typeface="+mn-ea"/>
                <a:cs typeface="+mn-cs"/>
              </a:rPr>
              <a:t>Landre</a:t>
            </a:r>
            <a:endParaRPr kumimoji="0" lang="en-GB" sz="900" b="0" i="0" u="none" strike="noStrike" kern="1200" cap="none" spc="0" normalizeH="0" baseline="0" noProof="0" dirty="0">
              <a:ln>
                <a:noFill/>
              </a:ln>
              <a:solidFill>
                <a:srgbClr val="333333"/>
              </a:solidFill>
              <a:effectLst/>
              <a:uLnTx/>
              <a:uFillTx/>
              <a:latin typeface="Equinor"/>
              <a:ea typeface="+mn-ea"/>
              <a:cs typeface="+mn-cs"/>
            </a:endParaRPr>
          </a:p>
          <a:p>
            <a:pPr marL="1200150" lvl="2" indent="-285750">
              <a:buFont typeface="Arial" panose="020B0604020202020204" pitchFamily="34" charset="0"/>
              <a:buChar char="•"/>
              <a:defRPr/>
            </a:pPr>
            <a:r>
              <a:rPr lang="en-GB" sz="900" dirty="0">
                <a:solidFill>
                  <a:srgbClr val="333333"/>
                </a:solidFill>
                <a:latin typeface="Equinor"/>
              </a:rPr>
              <a:t>OSDU Management Committee: Equinor (Øivind Berggraf) ,TotalEnergie, Shell, BP, XON, </a:t>
            </a:r>
          </a:p>
          <a:p>
            <a:pPr marL="1200150" lvl="2" indent="-285750">
              <a:buFont typeface="Arial" panose="020B0604020202020204" pitchFamily="34" charset="0"/>
              <a:buChar char="•"/>
              <a:defRPr/>
            </a:pPr>
            <a:r>
              <a:rPr lang="en-GB" sz="900" dirty="0">
                <a:solidFill>
                  <a:srgbClr val="333333"/>
                </a:solidFill>
                <a:latin typeface="Equinor"/>
              </a:rPr>
              <a:t>OSDU Chair: Chevron</a:t>
            </a:r>
            <a:endParaRPr kumimoji="0" lang="en-GB" sz="900" b="0" i="0" u="none" strike="noStrike" kern="1200" cap="none" spc="0" normalizeH="0" baseline="0" noProof="0" dirty="0">
              <a:ln>
                <a:noFill/>
              </a:ln>
              <a:solidFill>
                <a:srgbClr val="333333"/>
              </a:solidFill>
              <a:effectLst/>
              <a:uLnTx/>
              <a:uFillTx/>
              <a:latin typeface="Equinor"/>
              <a:ea typeface="+mn-ea"/>
              <a:cs typeface="+mn-cs"/>
            </a:endParaRP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dirty="0">
                <a:ln>
                  <a:noFill/>
                </a:ln>
                <a:solidFill>
                  <a:srgbClr val="333333"/>
                </a:solidFill>
                <a:effectLst/>
                <a:uLnTx/>
                <a:uFillTx/>
                <a:latin typeface="Equinor"/>
                <a:ea typeface="+mn-ea"/>
                <a:cs typeface="+mn-cs"/>
              </a:rPr>
              <a:t>5-10 resources continuously involved in different parts of community. Spans SMEs, Data engineers, SW architects and others from different parts of Equinor. </a:t>
            </a:r>
          </a:p>
          <a:p>
            <a:pPr marR="0" lvl="0" algn="l" defTabSz="914400" rtl="0" eaLnBrk="1" fontAlgn="auto" latinLnBrk="0" hangingPunct="1">
              <a:lnSpc>
                <a:spcPct val="100000"/>
              </a:lnSpc>
              <a:spcBef>
                <a:spcPct val="0"/>
              </a:spcBef>
              <a:spcAft>
                <a:spcPts val="0"/>
              </a:spcAft>
              <a:buClrTx/>
              <a:buSzTx/>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GB" sz="1400" b="1" dirty="0"/>
              <a:t>Operator</a:t>
            </a:r>
            <a:r>
              <a:rPr kumimoji="0" lang="en-GB" sz="1400" b="1" i="1" u="none" strike="noStrike" kern="1200" cap="none" spc="0" normalizeH="0" baseline="0" noProof="0" dirty="0">
                <a:ln>
                  <a:noFill/>
                </a:ln>
                <a:solidFill>
                  <a:srgbClr val="333333"/>
                </a:solidFill>
                <a:effectLst/>
                <a:uLnTx/>
                <a:uFillTx/>
                <a:latin typeface="Equinor Medium"/>
                <a:ea typeface="+mj-ea"/>
                <a:cs typeface="+mj-cs"/>
              </a:rPr>
              <a:t>s like Equinor needs to have focus on developing the new market and from time to time seed fund application and service vendors.</a:t>
            </a:r>
          </a:p>
          <a:p>
            <a:pPr marL="742950" lvl="1" indent="-285750">
              <a:spcBef>
                <a:spcPct val="0"/>
              </a:spcBef>
              <a:buFont typeface="Arial" panose="020B0604020202020204" pitchFamily="34" charset="0"/>
              <a:buChar char="•"/>
              <a:defRPr/>
            </a:pPr>
            <a:r>
              <a:rPr lang="en-GB" sz="1200" dirty="0">
                <a:solidFill>
                  <a:srgbClr val="333333"/>
                </a:solidFill>
                <a:latin typeface="Equinor"/>
              </a:rPr>
              <a:t>OSDU is a key strategic bet in Equinor´s digitalization and cloud journey</a:t>
            </a:r>
          </a:p>
          <a:p>
            <a:pPr marL="742950" lvl="1" indent="-285750">
              <a:spcBef>
                <a:spcPct val="0"/>
              </a:spcBef>
              <a:buFont typeface="Arial" panose="020B0604020202020204" pitchFamily="34" charset="0"/>
              <a:buChar char="•"/>
              <a:defRPr/>
            </a:pPr>
            <a:r>
              <a:rPr lang="en-GB" sz="1200" dirty="0">
                <a:solidFill>
                  <a:srgbClr val="333333"/>
                </a:solidFill>
                <a:latin typeface="Equinor"/>
              </a:rPr>
              <a:t>Equinor have an internal OSDU DevOps team (8-10 persons) continuously working on utilising OSDU in Equinor.</a:t>
            </a:r>
          </a:p>
          <a:p>
            <a:pPr marR="0" lvl="0" algn="l" defTabSz="914400" rtl="0" eaLnBrk="1" fontAlgn="auto" latinLnBrk="0" hangingPunct="1">
              <a:lnSpc>
                <a:spcPct val="100000"/>
              </a:lnSpc>
              <a:spcBef>
                <a:spcPct val="0"/>
              </a:spcBef>
              <a:spcAft>
                <a:spcPts val="0"/>
              </a:spcAft>
              <a:buClrTx/>
              <a:buSzTx/>
              <a:tabLst/>
              <a:defRPr/>
            </a:pPr>
            <a:endParaRPr kumimoji="0" lang="en-GB" sz="1600" b="0" i="1" u="none" strike="noStrike" kern="1200" cap="none" spc="0" normalizeH="0" baseline="0" noProof="0" dirty="0">
              <a:ln>
                <a:noFill/>
              </a:ln>
              <a:solidFill>
                <a:srgbClr val="333333"/>
              </a:solidFill>
              <a:effectLst/>
              <a:uLnTx/>
              <a:uFillTx/>
              <a:latin typeface="Equinor Medium"/>
              <a:ea typeface="+mj-ea"/>
              <a:cs typeface="+mj-cs"/>
            </a:endParaRPr>
          </a:p>
        </p:txBody>
      </p:sp>
      <p:sp>
        <p:nvSpPr>
          <p:cNvPr id="9" name="Title 3">
            <a:extLst>
              <a:ext uri="{FF2B5EF4-FFF2-40B4-BE49-F238E27FC236}">
                <a16:creationId xmlns:a16="http://schemas.microsoft.com/office/drawing/2014/main" id="{9D1FE027-C477-4F6E-BF73-35B8DC62F4E4}"/>
              </a:ext>
            </a:extLst>
          </p:cNvPr>
          <p:cNvSpPr txBox="1">
            <a:spLocks/>
          </p:cNvSpPr>
          <p:nvPr/>
        </p:nvSpPr>
        <p:spPr>
          <a:xfrm>
            <a:off x="394798" y="381884"/>
            <a:ext cx="5566047" cy="524107"/>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800" b="0" i="0"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2400" b="0" i="1" u="none" strike="noStrike" kern="1200" cap="none" spc="0" normalizeH="0" baseline="0" noProof="0">
                <a:ln>
                  <a:noFill/>
                </a:ln>
                <a:solidFill>
                  <a:srgbClr val="333333"/>
                </a:solidFill>
                <a:effectLst/>
                <a:uLnTx/>
                <a:uFillTx/>
                <a:latin typeface="Equinor Medium"/>
                <a:ea typeface="+mj-ea"/>
                <a:cs typeface="+mj-cs"/>
              </a:rPr>
              <a:t>What does it take?</a:t>
            </a:r>
            <a:endParaRPr kumimoji="0" lang="en-GB" sz="1600" b="0" i="1" u="none" strike="noStrike" kern="1200" cap="none" spc="0" normalizeH="0" baseline="0" noProof="0">
              <a:ln>
                <a:noFill/>
              </a:ln>
              <a:solidFill>
                <a:srgbClr val="333333"/>
              </a:solidFill>
              <a:effectLst/>
              <a:uLnTx/>
              <a:uFillTx/>
              <a:latin typeface="Equinor Medium"/>
              <a:ea typeface="+mj-ea"/>
              <a:cs typeface="+mj-cs"/>
            </a:endParaRPr>
          </a:p>
        </p:txBody>
      </p:sp>
    </p:spTree>
    <p:extLst>
      <p:ext uri="{BB962C8B-B14F-4D97-AF65-F5344CB8AC3E}">
        <p14:creationId xmlns:p14="http://schemas.microsoft.com/office/powerpoint/2010/main" val="13468318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DA45D-25EE-50F4-1BB9-A5FEE85252DA}"/>
              </a:ext>
            </a:extLst>
          </p:cNvPr>
          <p:cNvSpPr>
            <a:spLocks noGrp="1"/>
          </p:cNvSpPr>
          <p:nvPr>
            <p:ph type="title"/>
          </p:nvPr>
        </p:nvSpPr>
        <p:spPr/>
        <p:txBody>
          <a:bodyPr/>
          <a:lstStyle/>
          <a:p>
            <a:pPr>
              <a:spcBef>
                <a:spcPts val="1200"/>
              </a:spcBef>
            </a:pPr>
            <a:r>
              <a:rPr lang="en-GB"/>
              <a:t>OSDU Community – a working delivery mechanism</a:t>
            </a:r>
            <a:br>
              <a:rPr lang="en-GB"/>
            </a:br>
            <a:r>
              <a:rPr lang="en-GB" sz="1600"/>
              <a:t>Development, Integration of community code, Test and deploy on several platforms</a:t>
            </a:r>
            <a:endParaRPr lang="en-GB"/>
          </a:p>
        </p:txBody>
      </p:sp>
      <p:sp>
        <p:nvSpPr>
          <p:cNvPr id="3" name="Slide Number Placeholder 2">
            <a:extLst>
              <a:ext uri="{FF2B5EF4-FFF2-40B4-BE49-F238E27FC236}">
                <a16:creationId xmlns:a16="http://schemas.microsoft.com/office/drawing/2014/main" id="{4E0B5C2E-6A28-A39E-4C60-F237A4A4D333}"/>
              </a:ext>
            </a:extLst>
          </p:cNvPr>
          <p:cNvSpPr>
            <a:spLocks noGrp="1"/>
          </p:cNvSpPr>
          <p:nvPr>
            <p:ph type="sldNum" sz="quarter" idx="12"/>
          </p:nvPr>
        </p:nvSpPr>
        <p:spPr/>
        <p:txBody>
          <a:bodyPr/>
          <a:lstStyle/>
          <a:p>
            <a:fld id="{5D1E5300-FC0F-4317-A193-EF6CE9E6F7B5}" type="slidenum">
              <a:rPr lang="en-GB" smtClean="0"/>
              <a:pPr/>
              <a:t>12</a:t>
            </a:fld>
            <a:r>
              <a:rPr lang="en-GB"/>
              <a:t>  |  Document Title</a:t>
            </a:r>
          </a:p>
        </p:txBody>
      </p:sp>
      <p:sp>
        <p:nvSpPr>
          <p:cNvPr id="5" name="TextBox 4">
            <a:extLst>
              <a:ext uri="{FF2B5EF4-FFF2-40B4-BE49-F238E27FC236}">
                <a16:creationId xmlns:a16="http://schemas.microsoft.com/office/drawing/2014/main" id="{FADF9B0C-F3F7-77B5-F014-0BFB14BA62F2}"/>
              </a:ext>
            </a:extLst>
          </p:cNvPr>
          <p:cNvSpPr txBox="1"/>
          <p:nvPr/>
        </p:nvSpPr>
        <p:spPr>
          <a:xfrm>
            <a:off x="3975280" y="2484472"/>
            <a:ext cx="2011680" cy="276999"/>
          </a:xfrm>
          <a:prstGeom prst="rect">
            <a:avLst/>
          </a:prstGeom>
          <a:noFill/>
        </p:spPr>
        <p:txBody>
          <a:bodyPr wrap="square">
            <a:spAutoFit/>
          </a:bodyPr>
          <a:lstStyle/>
          <a:p>
            <a:r>
              <a:rPr lang="en-GB" sz="1200"/>
              <a:t>July , 2021.</a:t>
            </a:r>
          </a:p>
        </p:txBody>
      </p:sp>
      <p:sp>
        <p:nvSpPr>
          <p:cNvPr id="6" name="TextBox 5">
            <a:extLst>
              <a:ext uri="{FF2B5EF4-FFF2-40B4-BE49-F238E27FC236}">
                <a16:creationId xmlns:a16="http://schemas.microsoft.com/office/drawing/2014/main" id="{BFBAFF4B-D93B-D5C0-65E5-0082F13B0033}"/>
              </a:ext>
            </a:extLst>
          </p:cNvPr>
          <p:cNvSpPr txBox="1"/>
          <p:nvPr/>
        </p:nvSpPr>
        <p:spPr>
          <a:xfrm>
            <a:off x="3844652" y="6044630"/>
            <a:ext cx="2011680" cy="276999"/>
          </a:xfrm>
          <a:prstGeom prst="rect">
            <a:avLst/>
          </a:prstGeom>
          <a:noFill/>
        </p:spPr>
        <p:txBody>
          <a:bodyPr wrap="square">
            <a:spAutoFit/>
          </a:bodyPr>
          <a:lstStyle/>
          <a:p>
            <a:r>
              <a:rPr lang="en-GB" sz="1200" dirty="0"/>
              <a:t>March</a:t>
            </a:r>
            <a:r>
              <a:rPr lang="en-GB" sz="1200"/>
              <a:t>, 2022.</a:t>
            </a:r>
          </a:p>
        </p:txBody>
      </p:sp>
      <p:sp>
        <p:nvSpPr>
          <p:cNvPr id="11" name="TextBox 10">
            <a:extLst>
              <a:ext uri="{FF2B5EF4-FFF2-40B4-BE49-F238E27FC236}">
                <a16:creationId xmlns:a16="http://schemas.microsoft.com/office/drawing/2014/main" id="{04F04959-3BC4-5CAD-F62F-04783657E4B5}"/>
              </a:ext>
            </a:extLst>
          </p:cNvPr>
          <p:cNvSpPr txBox="1"/>
          <p:nvPr/>
        </p:nvSpPr>
        <p:spPr>
          <a:xfrm>
            <a:off x="6092491" y="2508969"/>
            <a:ext cx="4911922" cy="584775"/>
          </a:xfrm>
          <a:prstGeom prst="rect">
            <a:avLst/>
          </a:prstGeom>
          <a:noFill/>
        </p:spPr>
        <p:txBody>
          <a:bodyPr wrap="none" rtlCol="0">
            <a:spAutoFit/>
          </a:bodyPr>
          <a:lstStyle/>
          <a:p>
            <a:r>
              <a:rPr lang="en-GB" sz="3200" dirty="0"/>
              <a:t>12 </a:t>
            </a:r>
            <a:r>
              <a:rPr lang="en-GB" sz="3200"/>
              <a:t>deliveries in </a:t>
            </a:r>
            <a:r>
              <a:rPr lang="en-GB" sz="3200" dirty="0"/>
              <a:t>20</a:t>
            </a:r>
            <a:r>
              <a:rPr lang="en-GB" sz="3200"/>
              <a:t> months !</a:t>
            </a:r>
          </a:p>
        </p:txBody>
      </p:sp>
      <p:pic>
        <p:nvPicPr>
          <p:cNvPr id="12" name="Picture 11">
            <a:extLst>
              <a:ext uri="{FF2B5EF4-FFF2-40B4-BE49-F238E27FC236}">
                <a16:creationId xmlns:a16="http://schemas.microsoft.com/office/drawing/2014/main" id="{0E818A91-66E6-8D87-71E0-2BD463D749AD}"/>
              </a:ext>
            </a:extLst>
          </p:cNvPr>
          <p:cNvPicPr>
            <a:picLocks noChangeAspect="1"/>
          </p:cNvPicPr>
          <p:nvPr/>
        </p:nvPicPr>
        <p:blipFill>
          <a:blip r:embed="rId2"/>
          <a:stretch>
            <a:fillRect/>
          </a:stretch>
        </p:blipFill>
        <p:spPr>
          <a:xfrm>
            <a:off x="5733388" y="3176241"/>
            <a:ext cx="5940399" cy="1908561"/>
          </a:xfrm>
          <a:prstGeom prst="rect">
            <a:avLst/>
          </a:prstGeom>
        </p:spPr>
      </p:pic>
      <p:sp>
        <p:nvSpPr>
          <p:cNvPr id="13" name="TextBox 12">
            <a:extLst>
              <a:ext uri="{FF2B5EF4-FFF2-40B4-BE49-F238E27FC236}">
                <a16:creationId xmlns:a16="http://schemas.microsoft.com/office/drawing/2014/main" id="{DC5167FC-2B3C-7B1D-1989-28C131F0213E}"/>
              </a:ext>
            </a:extLst>
          </p:cNvPr>
          <p:cNvSpPr txBox="1"/>
          <p:nvPr/>
        </p:nvSpPr>
        <p:spPr>
          <a:xfrm>
            <a:off x="5799354" y="5164606"/>
            <a:ext cx="5407249" cy="400110"/>
          </a:xfrm>
          <a:prstGeom prst="rect">
            <a:avLst/>
          </a:prstGeom>
          <a:noFill/>
        </p:spPr>
        <p:txBody>
          <a:bodyPr wrap="none" rtlCol="0">
            <a:spAutoFit/>
          </a:bodyPr>
          <a:lstStyle/>
          <a:p>
            <a:r>
              <a:rPr lang="en-GB" sz="2000"/>
              <a:t>Velocity is a function of community contribution</a:t>
            </a:r>
          </a:p>
        </p:txBody>
      </p:sp>
      <p:sp>
        <p:nvSpPr>
          <p:cNvPr id="14" name="Up Arrow 13">
            <a:extLst>
              <a:ext uri="{FF2B5EF4-FFF2-40B4-BE49-F238E27FC236}">
                <a16:creationId xmlns:a16="http://schemas.microsoft.com/office/drawing/2014/main" id="{67AD6FC3-98BF-012D-703F-3519D4833F2F}"/>
              </a:ext>
            </a:extLst>
          </p:cNvPr>
          <p:cNvSpPr/>
          <p:nvPr/>
        </p:nvSpPr>
        <p:spPr>
          <a:xfrm>
            <a:off x="6096000" y="4684692"/>
            <a:ext cx="704370" cy="361150"/>
          </a:xfrm>
          <a:prstGeom prst="upArrow">
            <a:avLst/>
          </a:prstGeom>
          <a:solidFill>
            <a:schemeClr val="accent2">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a:extLst>
              <a:ext uri="{FF2B5EF4-FFF2-40B4-BE49-F238E27FC236}">
                <a16:creationId xmlns:a16="http://schemas.microsoft.com/office/drawing/2014/main" id="{690D42EF-2B6D-8F90-A930-B543A3AF511E}"/>
              </a:ext>
            </a:extLst>
          </p:cNvPr>
          <p:cNvPicPr>
            <a:picLocks noChangeAspect="1"/>
          </p:cNvPicPr>
          <p:nvPr/>
        </p:nvPicPr>
        <p:blipFill>
          <a:blip r:embed="rId3"/>
          <a:stretch>
            <a:fillRect/>
          </a:stretch>
        </p:blipFill>
        <p:spPr>
          <a:xfrm>
            <a:off x="1186836" y="2681160"/>
            <a:ext cx="2357717" cy="3270381"/>
          </a:xfrm>
          <a:prstGeom prst="rect">
            <a:avLst/>
          </a:prstGeom>
        </p:spPr>
      </p:pic>
      <p:cxnSp>
        <p:nvCxnSpPr>
          <p:cNvPr id="7" name="Straight Arrow Connector 6">
            <a:extLst>
              <a:ext uri="{FF2B5EF4-FFF2-40B4-BE49-F238E27FC236}">
                <a16:creationId xmlns:a16="http://schemas.microsoft.com/office/drawing/2014/main" id="{D4228EEA-3C5B-2F36-812F-846D35D4936B}"/>
              </a:ext>
            </a:extLst>
          </p:cNvPr>
          <p:cNvCxnSpPr>
            <a:cxnSpLocks/>
          </p:cNvCxnSpPr>
          <p:nvPr/>
        </p:nvCxnSpPr>
        <p:spPr>
          <a:xfrm flipH="1">
            <a:off x="2651790" y="2761471"/>
            <a:ext cx="1420748" cy="527932"/>
          </a:xfrm>
          <a:prstGeom prst="straightConnector1">
            <a:avLst/>
          </a:prstGeom>
          <a:ln w="12700">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5E7D3721-FE26-6104-2050-09BC7010AEA0}"/>
              </a:ext>
            </a:extLst>
          </p:cNvPr>
          <p:cNvCxnSpPr>
            <a:cxnSpLocks/>
            <a:stCxn id="6" idx="1"/>
          </p:cNvCxnSpPr>
          <p:nvPr/>
        </p:nvCxnSpPr>
        <p:spPr>
          <a:xfrm flipH="1" flipV="1">
            <a:off x="2651790" y="5656729"/>
            <a:ext cx="1192862" cy="526401"/>
          </a:xfrm>
          <a:prstGeom prst="straightConnector1">
            <a:avLst/>
          </a:prstGeom>
          <a:ln w="12700">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21798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6A254-7C9C-675B-31B0-F702CC93C3F4}"/>
              </a:ext>
            </a:extLst>
          </p:cNvPr>
          <p:cNvSpPr>
            <a:spLocks noGrp="1"/>
          </p:cNvSpPr>
          <p:nvPr>
            <p:ph type="title"/>
          </p:nvPr>
        </p:nvSpPr>
        <p:spPr>
          <a:xfrm>
            <a:off x="695325" y="204425"/>
            <a:ext cx="10801350" cy="819298"/>
          </a:xfrm>
        </p:spPr>
        <p:txBody>
          <a:bodyPr/>
          <a:lstStyle/>
          <a:p>
            <a:r>
              <a:rPr lang="en-GB"/>
              <a:t>Supported and growing data types</a:t>
            </a:r>
          </a:p>
        </p:txBody>
      </p:sp>
      <p:sp>
        <p:nvSpPr>
          <p:cNvPr id="3" name="Slide Number Placeholder 2">
            <a:extLst>
              <a:ext uri="{FF2B5EF4-FFF2-40B4-BE49-F238E27FC236}">
                <a16:creationId xmlns:a16="http://schemas.microsoft.com/office/drawing/2014/main" id="{209F6F3E-FD32-3E8D-B390-85A624C1337F}"/>
              </a:ext>
            </a:extLst>
          </p:cNvPr>
          <p:cNvSpPr>
            <a:spLocks noGrp="1"/>
          </p:cNvSpPr>
          <p:nvPr>
            <p:ph type="sldNum" sz="quarter" idx="12"/>
          </p:nvPr>
        </p:nvSpPr>
        <p:spPr/>
        <p:txBody>
          <a:bodyPr/>
          <a:lstStyle/>
          <a:p>
            <a:fld id="{5D1E5300-FC0F-4317-A193-EF6CE9E6F7B5}" type="slidenum">
              <a:rPr lang="en-GB" smtClean="0"/>
              <a:pPr/>
              <a:t>13</a:t>
            </a:fld>
            <a:r>
              <a:rPr lang="en-GB"/>
              <a:t>  |  Document Title</a:t>
            </a:r>
          </a:p>
        </p:txBody>
      </p:sp>
      <p:sp>
        <p:nvSpPr>
          <p:cNvPr id="4" name="Punched Tape 3">
            <a:extLst>
              <a:ext uri="{FF2B5EF4-FFF2-40B4-BE49-F238E27FC236}">
                <a16:creationId xmlns:a16="http://schemas.microsoft.com/office/drawing/2014/main" id="{720BA727-A967-4132-BC30-A84A92D833CB}"/>
              </a:ext>
            </a:extLst>
          </p:cNvPr>
          <p:cNvSpPr/>
          <p:nvPr/>
        </p:nvSpPr>
        <p:spPr>
          <a:xfrm>
            <a:off x="695324" y="3865181"/>
            <a:ext cx="3539752" cy="2600849"/>
          </a:xfrm>
          <a:prstGeom prst="flowChartPunchedTap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F7539F72-BCC5-6DF7-F81E-D28E237F7CE7}"/>
              </a:ext>
            </a:extLst>
          </p:cNvPr>
          <p:cNvPicPr>
            <a:picLocks noChangeAspect="1"/>
          </p:cNvPicPr>
          <p:nvPr/>
        </p:nvPicPr>
        <p:blipFill>
          <a:blip r:embed="rId3"/>
          <a:stretch>
            <a:fillRect/>
          </a:stretch>
        </p:blipFill>
        <p:spPr>
          <a:xfrm>
            <a:off x="1158154" y="4923956"/>
            <a:ext cx="2614092" cy="928189"/>
          </a:xfrm>
          <a:prstGeom prst="rect">
            <a:avLst/>
          </a:prstGeom>
        </p:spPr>
      </p:pic>
      <p:sp>
        <p:nvSpPr>
          <p:cNvPr id="6" name="Punched Tape 5">
            <a:extLst>
              <a:ext uri="{FF2B5EF4-FFF2-40B4-BE49-F238E27FC236}">
                <a16:creationId xmlns:a16="http://schemas.microsoft.com/office/drawing/2014/main" id="{4DE9CF36-3D90-79BA-F16B-93D21459396B}"/>
              </a:ext>
            </a:extLst>
          </p:cNvPr>
          <p:cNvSpPr/>
          <p:nvPr/>
        </p:nvSpPr>
        <p:spPr>
          <a:xfrm>
            <a:off x="695324" y="1444598"/>
            <a:ext cx="3539752" cy="2385781"/>
          </a:xfrm>
          <a:prstGeom prst="flowChartPunchedTap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307A5065-12FA-179F-A043-1218ACA21A06}"/>
              </a:ext>
            </a:extLst>
          </p:cNvPr>
          <p:cNvSpPr txBox="1"/>
          <p:nvPr/>
        </p:nvSpPr>
        <p:spPr>
          <a:xfrm>
            <a:off x="620454" y="4419623"/>
            <a:ext cx="3704860" cy="369332"/>
          </a:xfrm>
          <a:prstGeom prst="rect">
            <a:avLst/>
          </a:prstGeom>
          <a:noFill/>
        </p:spPr>
        <p:txBody>
          <a:bodyPr wrap="none" rtlCol="0">
            <a:spAutoFit/>
          </a:bodyPr>
          <a:lstStyle/>
          <a:p>
            <a:r>
              <a:rPr lang="en-GB" b="1" u="sng">
                <a:solidFill>
                  <a:schemeClr val="bg1"/>
                </a:solidFill>
              </a:rPr>
              <a:t>+ 100 Work Product Components</a:t>
            </a:r>
          </a:p>
        </p:txBody>
      </p:sp>
      <p:pic>
        <p:nvPicPr>
          <p:cNvPr id="10" name="Picture 9">
            <a:extLst>
              <a:ext uri="{FF2B5EF4-FFF2-40B4-BE49-F238E27FC236}">
                <a16:creationId xmlns:a16="http://schemas.microsoft.com/office/drawing/2014/main" id="{199DD1A7-D455-BDF5-3B5A-33CEBEDCABB1}"/>
              </a:ext>
            </a:extLst>
          </p:cNvPr>
          <p:cNvPicPr>
            <a:picLocks noChangeAspect="1"/>
          </p:cNvPicPr>
          <p:nvPr/>
        </p:nvPicPr>
        <p:blipFill>
          <a:blip r:embed="rId4"/>
          <a:stretch>
            <a:fillRect/>
          </a:stretch>
        </p:blipFill>
        <p:spPr>
          <a:xfrm>
            <a:off x="1107173" y="2360419"/>
            <a:ext cx="2395912" cy="895410"/>
          </a:xfrm>
          <a:prstGeom prst="rect">
            <a:avLst/>
          </a:prstGeom>
        </p:spPr>
      </p:pic>
      <p:sp>
        <p:nvSpPr>
          <p:cNvPr id="12" name="TextBox 11">
            <a:extLst>
              <a:ext uri="{FF2B5EF4-FFF2-40B4-BE49-F238E27FC236}">
                <a16:creationId xmlns:a16="http://schemas.microsoft.com/office/drawing/2014/main" id="{608A0DC1-757D-15A5-72CD-3A49D648ECA3}"/>
              </a:ext>
            </a:extLst>
          </p:cNvPr>
          <p:cNvSpPr txBox="1"/>
          <p:nvPr/>
        </p:nvSpPr>
        <p:spPr>
          <a:xfrm>
            <a:off x="1049817" y="1956285"/>
            <a:ext cx="2638864" cy="369332"/>
          </a:xfrm>
          <a:prstGeom prst="rect">
            <a:avLst/>
          </a:prstGeom>
          <a:noFill/>
        </p:spPr>
        <p:txBody>
          <a:bodyPr wrap="none" rtlCol="0">
            <a:spAutoFit/>
          </a:bodyPr>
          <a:lstStyle/>
          <a:p>
            <a:r>
              <a:rPr lang="en-GB" b="1" u="sng">
                <a:solidFill>
                  <a:schemeClr val="bg1"/>
                </a:solidFill>
              </a:rPr>
              <a:t>+ 60 Master Data Items</a:t>
            </a:r>
          </a:p>
        </p:txBody>
      </p:sp>
      <p:grpSp>
        <p:nvGrpSpPr>
          <p:cNvPr id="19" name="Group 18">
            <a:extLst>
              <a:ext uri="{FF2B5EF4-FFF2-40B4-BE49-F238E27FC236}">
                <a16:creationId xmlns:a16="http://schemas.microsoft.com/office/drawing/2014/main" id="{0E0003DC-BB75-8BF0-7047-9C3DC0ED2408}"/>
              </a:ext>
            </a:extLst>
          </p:cNvPr>
          <p:cNvGrpSpPr/>
          <p:nvPr/>
        </p:nvGrpSpPr>
        <p:grpSpPr>
          <a:xfrm>
            <a:off x="6066075" y="840678"/>
            <a:ext cx="3601226" cy="5176644"/>
            <a:chOff x="6019079" y="1289386"/>
            <a:chExt cx="3601226" cy="5176644"/>
          </a:xfrm>
        </p:grpSpPr>
        <p:sp>
          <p:nvSpPr>
            <p:cNvPr id="13" name="Punched Tape 12">
              <a:extLst>
                <a:ext uri="{FF2B5EF4-FFF2-40B4-BE49-F238E27FC236}">
                  <a16:creationId xmlns:a16="http://schemas.microsoft.com/office/drawing/2014/main" id="{23C198E6-E136-6460-D82E-323CB595AAAD}"/>
                </a:ext>
              </a:extLst>
            </p:cNvPr>
            <p:cNvSpPr/>
            <p:nvPr/>
          </p:nvSpPr>
          <p:spPr>
            <a:xfrm>
              <a:off x="6019079" y="1289386"/>
              <a:ext cx="3539752" cy="2683259"/>
            </a:xfrm>
            <a:prstGeom prst="flowChartPunchedTap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BFE0C245-52DE-7889-8085-54A527E874CD}"/>
                </a:ext>
              </a:extLst>
            </p:cNvPr>
            <p:cNvSpPr txBox="1"/>
            <p:nvPr/>
          </p:nvSpPr>
          <p:spPr>
            <a:xfrm>
              <a:off x="6293994" y="1847428"/>
              <a:ext cx="3122971" cy="369332"/>
            </a:xfrm>
            <a:prstGeom prst="rect">
              <a:avLst/>
            </a:prstGeom>
            <a:noFill/>
          </p:spPr>
          <p:txBody>
            <a:bodyPr wrap="none" rtlCol="0">
              <a:spAutoFit/>
            </a:bodyPr>
            <a:lstStyle/>
            <a:p>
              <a:r>
                <a:rPr lang="en-GB" b="1" u="sng">
                  <a:solidFill>
                    <a:schemeClr val="bg1"/>
                  </a:solidFill>
                </a:rPr>
                <a:t>+ 200 Reference Data Items</a:t>
              </a:r>
            </a:p>
          </p:txBody>
        </p:sp>
        <p:pic>
          <p:nvPicPr>
            <p:cNvPr id="15" name="Picture 14">
              <a:extLst>
                <a:ext uri="{FF2B5EF4-FFF2-40B4-BE49-F238E27FC236}">
                  <a16:creationId xmlns:a16="http://schemas.microsoft.com/office/drawing/2014/main" id="{4C8009D2-80BC-4608-2BFF-45B5144179B8}"/>
                </a:ext>
              </a:extLst>
            </p:cNvPr>
            <p:cNvPicPr>
              <a:picLocks noChangeAspect="1"/>
            </p:cNvPicPr>
            <p:nvPr/>
          </p:nvPicPr>
          <p:blipFill>
            <a:blip r:embed="rId5"/>
            <a:stretch>
              <a:fillRect/>
            </a:stretch>
          </p:blipFill>
          <p:spPr>
            <a:xfrm>
              <a:off x="6393115" y="2260513"/>
              <a:ext cx="2133653" cy="1095221"/>
            </a:xfrm>
            <a:prstGeom prst="rect">
              <a:avLst/>
            </a:prstGeom>
          </p:spPr>
        </p:pic>
        <p:sp>
          <p:nvSpPr>
            <p:cNvPr id="16" name="Punched Tape 15">
              <a:extLst>
                <a:ext uri="{FF2B5EF4-FFF2-40B4-BE49-F238E27FC236}">
                  <a16:creationId xmlns:a16="http://schemas.microsoft.com/office/drawing/2014/main" id="{9BFD6981-C168-00ED-5C6B-81C9588B6C88}"/>
                </a:ext>
              </a:extLst>
            </p:cNvPr>
            <p:cNvSpPr/>
            <p:nvPr/>
          </p:nvSpPr>
          <p:spPr>
            <a:xfrm>
              <a:off x="6080553" y="3782771"/>
              <a:ext cx="3539752" cy="2683259"/>
            </a:xfrm>
            <a:prstGeom prst="flowChartPunchedTape">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C0C6ABF7-4855-4F49-92F3-766FACBB2AAA}"/>
                </a:ext>
              </a:extLst>
            </p:cNvPr>
            <p:cNvSpPr txBox="1"/>
            <p:nvPr/>
          </p:nvSpPr>
          <p:spPr>
            <a:xfrm>
              <a:off x="6393115" y="4330526"/>
              <a:ext cx="2560316" cy="369332"/>
            </a:xfrm>
            <a:prstGeom prst="rect">
              <a:avLst/>
            </a:prstGeom>
            <a:noFill/>
          </p:spPr>
          <p:txBody>
            <a:bodyPr wrap="none" rtlCol="0">
              <a:spAutoFit/>
            </a:bodyPr>
            <a:lstStyle/>
            <a:p>
              <a:r>
                <a:rPr lang="en-GB" b="1" u="sng">
                  <a:solidFill>
                    <a:schemeClr val="bg1"/>
                  </a:solidFill>
                </a:rPr>
                <a:t>Endless list of Content </a:t>
              </a:r>
            </a:p>
          </p:txBody>
        </p:sp>
        <p:sp>
          <p:nvSpPr>
            <p:cNvPr id="18" name="TextBox 17">
              <a:extLst>
                <a:ext uri="{FF2B5EF4-FFF2-40B4-BE49-F238E27FC236}">
                  <a16:creationId xmlns:a16="http://schemas.microsoft.com/office/drawing/2014/main" id="{E107A219-D6F6-E043-94D8-76C063198990}"/>
                </a:ext>
              </a:extLst>
            </p:cNvPr>
            <p:cNvSpPr txBox="1"/>
            <p:nvPr/>
          </p:nvSpPr>
          <p:spPr>
            <a:xfrm>
              <a:off x="6400594" y="4710145"/>
              <a:ext cx="3158237" cy="1200329"/>
            </a:xfrm>
            <a:prstGeom prst="rect">
              <a:avLst/>
            </a:prstGeom>
            <a:noFill/>
          </p:spPr>
          <p:txBody>
            <a:bodyPr wrap="none" rtlCol="0">
              <a:spAutoFit/>
            </a:bodyPr>
            <a:lstStyle/>
            <a:p>
              <a:pPr marL="285750" indent="-285750">
                <a:buFont typeface="Arial" panose="020B0604020202020204" pitchFamily="34" charset="0"/>
                <a:buChar char="•"/>
              </a:pPr>
              <a:r>
                <a:rPr lang="en-GB">
                  <a:solidFill>
                    <a:schemeClr val="bg1"/>
                  </a:solidFill>
                </a:rPr>
                <a:t>DLIS, LAS, WITSML, .. </a:t>
              </a:r>
            </a:p>
            <a:p>
              <a:pPr marL="285750" indent="-285750">
                <a:buFont typeface="Arial" panose="020B0604020202020204" pitchFamily="34" charset="0"/>
                <a:buChar char="•"/>
              </a:pPr>
              <a:r>
                <a:rPr lang="en-GB">
                  <a:solidFill>
                    <a:schemeClr val="bg1"/>
                  </a:solidFill>
                </a:rPr>
                <a:t>SEGY, SEGD, </a:t>
              </a:r>
              <a:r>
                <a:rPr lang="en-GB" err="1">
                  <a:solidFill>
                    <a:schemeClr val="bg1"/>
                  </a:solidFill>
                </a:rPr>
                <a:t>OpenVDS</a:t>
              </a:r>
              <a:r>
                <a:rPr lang="en-GB">
                  <a:solidFill>
                    <a:schemeClr val="bg1"/>
                  </a:solidFill>
                </a:rPr>
                <a:t>, ….. </a:t>
              </a:r>
            </a:p>
            <a:p>
              <a:pPr marL="285750" indent="-285750">
                <a:buFont typeface="Arial" panose="020B0604020202020204" pitchFamily="34" charset="0"/>
                <a:buChar char="•"/>
              </a:pPr>
              <a:r>
                <a:rPr lang="en-GB">
                  <a:solidFill>
                    <a:schemeClr val="bg1"/>
                  </a:solidFill>
                </a:rPr>
                <a:t>JPG, PDF, .... </a:t>
              </a:r>
            </a:p>
            <a:p>
              <a:pPr marL="285750" indent="-285750">
                <a:buFont typeface="Arial" panose="020B0604020202020204" pitchFamily="34" charset="0"/>
                <a:buChar char="•"/>
              </a:pPr>
              <a:r>
                <a:rPr lang="en-GB">
                  <a:solidFill>
                    <a:schemeClr val="bg1"/>
                  </a:solidFill>
                </a:rPr>
                <a:t>Named Streams, …</a:t>
              </a:r>
            </a:p>
          </p:txBody>
        </p:sp>
      </p:grpSp>
      <p:sp>
        <p:nvSpPr>
          <p:cNvPr id="21" name="TextBox 20">
            <a:extLst>
              <a:ext uri="{FF2B5EF4-FFF2-40B4-BE49-F238E27FC236}">
                <a16:creationId xmlns:a16="http://schemas.microsoft.com/office/drawing/2014/main" id="{79BE23A7-3EF5-C1D9-AC67-A6E130A94755}"/>
              </a:ext>
            </a:extLst>
          </p:cNvPr>
          <p:cNvSpPr txBox="1"/>
          <p:nvPr/>
        </p:nvSpPr>
        <p:spPr>
          <a:xfrm>
            <a:off x="5225878" y="6165985"/>
            <a:ext cx="7130048" cy="307777"/>
          </a:xfrm>
          <a:prstGeom prst="rect">
            <a:avLst/>
          </a:prstGeom>
          <a:noFill/>
        </p:spPr>
        <p:txBody>
          <a:bodyPr wrap="square">
            <a:spAutoFit/>
          </a:bodyPr>
          <a:lstStyle/>
          <a:p>
            <a:r>
              <a:rPr lang="en-GB" sz="1400">
                <a:hlinkClick r:id="rId6"/>
              </a:rPr>
              <a:t>https://gitlab.opengroup.org/osdu/subcommittees/data-def/work-products/schema</a:t>
            </a:r>
            <a:r>
              <a:rPr lang="en-GB" sz="1400"/>
              <a:t> </a:t>
            </a:r>
          </a:p>
        </p:txBody>
      </p:sp>
    </p:spTree>
    <p:extLst>
      <p:ext uri="{BB962C8B-B14F-4D97-AF65-F5344CB8AC3E}">
        <p14:creationId xmlns:p14="http://schemas.microsoft.com/office/powerpoint/2010/main" val="2734682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2F59F7-3A6A-4393-964D-E294B1B20ABF}"/>
              </a:ext>
            </a:extLst>
          </p:cNvPr>
          <p:cNvPicPr>
            <a:picLocks noChangeAspect="1"/>
          </p:cNvPicPr>
          <p:nvPr/>
        </p:nvPicPr>
        <p:blipFill>
          <a:blip r:embed="rId2"/>
          <a:stretch>
            <a:fillRect/>
          </a:stretch>
        </p:blipFill>
        <p:spPr>
          <a:xfrm>
            <a:off x="7162684" y="2713263"/>
            <a:ext cx="3957044" cy="1845868"/>
          </a:xfrm>
          <a:prstGeom prst="rect">
            <a:avLst/>
          </a:prstGeom>
        </p:spPr>
      </p:pic>
      <p:pic>
        <p:nvPicPr>
          <p:cNvPr id="6" name="Picture 5">
            <a:extLst>
              <a:ext uri="{FF2B5EF4-FFF2-40B4-BE49-F238E27FC236}">
                <a16:creationId xmlns:a16="http://schemas.microsoft.com/office/drawing/2014/main" id="{82A87E3A-72FD-4551-B69C-84ACDBBA75E7}"/>
              </a:ext>
            </a:extLst>
          </p:cNvPr>
          <p:cNvPicPr>
            <a:picLocks noChangeAspect="1"/>
          </p:cNvPicPr>
          <p:nvPr/>
        </p:nvPicPr>
        <p:blipFill>
          <a:blip r:embed="rId3"/>
          <a:stretch>
            <a:fillRect/>
          </a:stretch>
        </p:blipFill>
        <p:spPr>
          <a:xfrm>
            <a:off x="4533644" y="207838"/>
            <a:ext cx="3745528" cy="2231236"/>
          </a:xfrm>
          <a:prstGeom prst="rect">
            <a:avLst/>
          </a:prstGeom>
        </p:spPr>
      </p:pic>
      <p:pic>
        <p:nvPicPr>
          <p:cNvPr id="8" name="Picture 7">
            <a:extLst>
              <a:ext uri="{FF2B5EF4-FFF2-40B4-BE49-F238E27FC236}">
                <a16:creationId xmlns:a16="http://schemas.microsoft.com/office/drawing/2014/main" id="{97613A89-78D4-4A47-82EF-60D6337C99AE}"/>
              </a:ext>
            </a:extLst>
          </p:cNvPr>
          <p:cNvPicPr>
            <a:picLocks noChangeAspect="1"/>
          </p:cNvPicPr>
          <p:nvPr/>
        </p:nvPicPr>
        <p:blipFill>
          <a:blip r:embed="rId4"/>
          <a:stretch>
            <a:fillRect/>
          </a:stretch>
        </p:blipFill>
        <p:spPr>
          <a:xfrm>
            <a:off x="4281538" y="4559131"/>
            <a:ext cx="3628924" cy="1985770"/>
          </a:xfrm>
          <a:prstGeom prst="rect">
            <a:avLst/>
          </a:prstGeom>
        </p:spPr>
      </p:pic>
      <p:pic>
        <p:nvPicPr>
          <p:cNvPr id="10" name="Picture 9">
            <a:extLst>
              <a:ext uri="{FF2B5EF4-FFF2-40B4-BE49-F238E27FC236}">
                <a16:creationId xmlns:a16="http://schemas.microsoft.com/office/drawing/2014/main" id="{6951BFD1-D299-41AC-BD67-05BEF90BDD5C}"/>
              </a:ext>
            </a:extLst>
          </p:cNvPr>
          <p:cNvPicPr>
            <a:picLocks noChangeAspect="1"/>
          </p:cNvPicPr>
          <p:nvPr/>
        </p:nvPicPr>
        <p:blipFill>
          <a:blip r:embed="rId5"/>
          <a:stretch>
            <a:fillRect/>
          </a:stretch>
        </p:blipFill>
        <p:spPr>
          <a:xfrm>
            <a:off x="485408" y="650339"/>
            <a:ext cx="3189125" cy="5563252"/>
          </a:xfrm>
          <a:prstGeom prst="rect">
            <a:avLst/>
          </a:prstGeom>
        </p:spPr>
      </p:pic>
      <p:sp>
        <p:nvSpPr>
          <p:cNvPr id="11" name="TextBox 10">
            <a:extLst>
              <a:ext uri="{FF2B5EF4-FFF2-40B4-BE49-F238E27FC236}">
                <a16:creationId xmlns:a16="http://schemas.microsoft.com/office/drawing/2014/main" id="{0B183539-766F-4FF9-BB28-6CD95E3BD439}"/>
              </a:ext>
            </a:extLst>
          </p:cNvPr>
          <p:cNvSpPr txBox="1"/>
          <p:nvPr/>
        </p:nvSpPr>
        <p:spPr>
          <a:xfrm>
            <a:off x="4173716" y="2921168"/>
            <a:ext cx="2489784" cy="1015663"/>
          </a:xfrm>
          <a:prstGeom prst="rect">
            <a:avLst/>
          </a:prstGeom>
          <a:noFill/>
        </p:spPr>
        <p:txBody>
          <a:bodyPr wrap="none" rtlCol="0">
            <a:spAutoFit/>
          </a:bodyPr>
          <a:lstStyle/>
          <a:p>
            <a:pPr algn="ctr"/>
            <a:r>
              <a:rPr lang="nb-NO" sz="3600" b="1"/>
              <a:t>OSDU APIs</a:t>
            </a:r>
          </a:p>
          <a:p>
            <a:pPr algn="ctr"/>
            <a:r>
              <a:rPr lang="nb-NO" sz="2400" b="1"/>
              <a:t>High </a:t>
            </a:r>
            <a:r>
              <a:rPr lang="nb-NO" sz="2400" b="1" err="1"/>
              <a:t>level</a:t>
            </a:r>
            <a:endParaRPr lang="en-GB" sz="2400" b="1"/>
          </a:p>
        </p:txBody>
      </p:sp>
    </p:spTree>
    <p:extLst>
      <p:ext uri="{BB962C8B-B14F-4D97-AF65-F5344CB8AC3E}">
        <p14:creationId xmlns:p14="http://schemas.microsoft.com/office/powerpoint/2010/main" val="2542911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bg>
      <p:bgPr>
        <a:solidFill>
          <a:srgbClr val="BFD9E9"/>
        </a:solidFill>
        <a:effectLst/>
      </p:bgPr>
    </p:bg>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CAFFA52-6717-4A1F-90AE-69D623A66F77}"/>
              </a:ext>
            </a:extLst>
          </p:cNvPr>
          <p:cNvSpPr/>
          <p:nvPr/>
        </p:nvSpPr>
        <p:spPr>
          <a:xfrm>
            <a:off x="0" y="1990725"/>
            <a:ext cx="12192000" cy="4867275"/>
          </a:xfrm>
          <a:custGeom>
            <a:avLst/>
            <a:gdLst>
              <a:gd name="connsiteX0" fmla="*/ 9525 w 12192000"/>
              <a:gd name="connsiteY0" fmla="*/ 4867275 h 4867275"/>
              <a:gd name="connsiteX1" fmla="*/ 12192000 w 12192000"/>
              <a:gd name="connsiteY1" fmla="*/ 4867275 h 4867275"/>
              <a:gd name="connsiteX2" fmla="*/ 12192000 w 12192000"/>
              <a:gd name="connsiteY2" fmla="*/ 914400 h 4867275"/>
              <a:gd name="connsiteX3" fmla="*/ 6067425 w 12192000"/>
              <a:gd name="connsiteY3" fmla="*/ 0 h 4867275"/>
              <a:gd name="connsiteX4" fmla="*/ 0 w 12192000"/>
              <a:gd name="connsiteY4" fmla="*/ 904875 h 4867275"/>
              <a:gd name="connsiteX5" fmla="*/ 9525 w 12192000"/>
              <a:gd name="connsiteY5" fmla="*/ 4867275 h 4867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4867275">
                <a:moveTo>
                  <a:pt x="9525" y="4867275"/>
                </a:moveTo>
                <a:lnTo>
                  <a:pt x="12192000" y="4867275"/>
                </a:lnTo>
                <a:lnTo>
                  <a:pt x="12192000" y="914400"/>
                </a:lnTo>
                <a:lnTo>
                  <a:pt x="6067425" y="0"/>
                </a:lnTo>
                <a:lnTo>
                  <a:pt x="0" y="904875"/>
                </a:lnTo>
                <a:lnTo>
                  <a:pt x="9525" y="4867275"/>
                </a:lnTo>
                <a:close/>
              </a:path>
            </a:pathLst>
          </a:custGeom>
          <a:solidFill>
            <a:srgbClr val="EAF4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Equinor"/>
              <a:ea typeface="+mn-ea"/>
              <a:cs typeface="+mn-cs"/>
            </a:endParaRPr>
          </a:p>
        </p:txBody>
      </p:sp>
      <p:sp>
        <p:nvSpPr>
          <p:cNvPr id="103" name="Rectangle 102">
            <a:extLst>
              <a:ext uri="{FF2B5EF4-FFF2-40B4-BE49-F238E27FC236}">
                <a16:creationId xmlns:a16="http://schemas.microsoft.com/office/drawing/2014/main" id="{CB8968EE-D1AC-4B9B-A4CC-08CD255530E2}"/>
              </a:ext>
            </a:extLst>
          </p:cNvPr>
          <p:cNvSpPr/>
          <p:nvPr/>
        </p:nvSpPr>
        <p:spPr>
          <a:xfrm>
            <a:off x="0" y="3796496"/>
            <a:ext cx="12192000" cy="30615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Equinor"/>
              <a:ea typeface="+mn-ea"/>
              <a:cs typeface="+mn-cs"/>
            </a:endParaRPr>
          </a:p>
        </p:txBody>
      </p:sp>
      <p:sp>
        <p:nvSpPr>
          <p:cNvPr id="11" name="TextBox 10">
            <a:extLst>
              <a:ext uri="{FF2B5EF4-FFF2-40B4-BE49-F238E27FC236}">
                <a16:creationId xmlns:a16="http://schemas.microsoft.com/office/drawing/2014/main" id="{B0D1AA61-C40D-4F29-9F1A-4872DA93BAAA}"/>
              </a:ext>
            </a:extLst>
          </p:cNvPr>
          <p:cNvSpPr txBox="1"/>
          <p:nvPr/>
        </p:nvSpPr>
        <p:spPr>
          <a:xfrm>
            <a:off x="2072101" y="313651"/>
            <a:ext cx="7718770" cy="613951"/>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nb-NO" sz="1200" b="1" i="0" u="none" strike="noStrike" kern="1200" cap="none" spc="0" normalizeH="0" baseline="0" noProof="0">
                <a:ln>
                  <a:noFill/>
                </a:ln>
                <a:solidFill>
                  <a:srgbClr val="7D0023"/>
                </a:solidFill>
                <a:effectLst/>
                <a:uLnTx/>
                <a:uFillTx/>
                <a:latin typeface="Equinor Medium"/>
                <a:ea typeface="+mn-ea"/>
                <a:cs typeface="+mn-cs"/>
              </a:rPr>
              <a:t>A leading company in the energy transition</a:t>
            </a: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nb-NO" sz="1200" b="0" i="1" u="none" strike="noStrike" kern="1200" cap="none" spc="0" normalizeH="0" baseline="0" noProof="0">
                <a:ln>
                  <a:noFill/>
                </a:ln>
                <a:solidFill>
                  <a:srgbClr val="333333"/>
                </a:solidFill>
                <a:effectLst/>
                <a:uLnTx/>
                <a:uFillTx/>
                <a:latin typeface="Equinor"/>
                <a:ea typeface="+mn-ea"/>
                <a:cs typeface="+mn-cs"/>
              </a:rPr>
              <a:t>Turning natural resources into energy for people and progress for society</a:t>
            </a:r>
            <a:endParaRPr kumimoji="0" lang="en-GB" sz="1200" b="0" i="1" u="none" strike="noStrike" kern="1200" cap="none" spc="0" normalizeH="0" baseline="0" noProof="0">
              <a:ln>
                <a:noFill/>
              </a:ln>
              <a:solidFill>
                <a:srgbClr val="333333"/>
              </a:solidFill>
              <a:effectLst/>
              <a:uLnTx/>
              <a:uFillTx/>
              <a:latin typeface="Equinor"/>
              <a:ea typeface="+mn-ea"/>
              <a:cs typeface="+mn-cs"/>
            </a:endParaRPr>
          </a:p>
        </p:txBody>
      </p:sp>
      <p:sp>
        <p:nvSpPr>
          <p:cNvPr id="13" name="Text Placeholder 16">
            <a:extLst>
              <a:ext uri="{FF2B5EF4-FFF2-40B4-BE49-F238E27FC236}">
                <a16:creationId xmlns:a16="http://schemas.microsoft.com/office/drawing/2014/main" id="{39E12C1D-78CA-4114-9ACE-802C69B807AB}"/>
              </a:ext>
            </a:extLst>
          </p:cNvPr>
          <p:cNvSpPr txBox="1">
            <a:spLocks/>
          </p:cNvSpPr>
          <p:nvPr/>
        </p:nvSpPr>
        <p:spPr>
          <a:xfrm>
            <a:off x="1808464" y="1447246"/>
            <a:ext cx="755381" cy="284264"/>
          </a:xfrm>
          <a:prstGeom prst="rect">
            <a:avLst/>
          </a:prstGeom>
          <a:ln>
            <a:noFill/>
          </a:ln>
        </p:spPr>
        <p:txBody>
          <a:bodyPr vert="horz" lIns="72000" tIns="136800" rIns="0" bIns="0" rtlCol="0" anchor="b">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900" kern="1200" spc="50" baseline="0" dirty="0" smtClean="0">
                <a:solidFill>
                  <a:schemeClr val="accent1">
                    <a:alpha val="50000"/>
                  </a:schemeClr>
                </a:solidFill>
                <a:latin typeface="+mn-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endParaRPr kumimoji="0" lang="en-GB" sz="700" b="0" i="0" u="none" strike="noStrike" kern="1200" cap="none" spc="50" normalizeH="0" baseline="0" noProof="0">
              <a:ln>
                <a:noFill/>
              </a:ln>
              <a:solidFill>
                <a:srgbClr val="243746">
                  <a:alpha val="50000"/>
                </a:srgbClr>
              </a:solidFill>
              <a:effectLst/>
              <a:uLnTx/>
              <a:uFillTx/>
              <a:latin typeface="Equinor"/>
              <a:ea typeface="Verdana" panose="020B0604030504040204" pitchFamily="34" charset="0"/>
            </a:endParaRPr>
          </a:p>
        </p:txBody>
      </p:sp>
      <p:sp>
        <p:nvSpPr>
          <p:cNvPr id="14" name="Rectangle 13">
            <a:extLst>
              <a:ext uri="{FF2B5EF4-FFF2-40B4-BE49-F238E27FC236}">
                <a16:creationId xmlns:a16="http://schemas.microsoft.com/office/drawing/2014/main" id="{163C7AE1-503C-4E02-B2E4-49A73F11274D}"/>
              </a:ext>
            </a:extLst>
          </p:cNvPr>
          <p:cNvSpPr/>
          <p:nvPr/>
        </p:nvSpPr>
        <p:spPr>
          <a:xfrm>
            <a:off x="139852" y="1461707"/>
            <a:ext cx="1574212" cy="246221"/>
          </a:xfrm>
          <a:prstGeom prst="rect">
            <a:avLst/>
          </a:prstGeom>
        </p:spPr>
        <p:txBody>
          <a:bodyPr wrap="square" lIns="0" tIns="0" rIns="0" bIns="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20" normalizeH="0" baseline="0" noProof="0">
                <a:ln>
                  <a:noFill/>
                </a:ln>
                <a:solidFill>
                  <a:srgbClr val="243746"/>
                </a:solidFill>
                <a:effectLst/>
                <a:uLnTx/>
                <a:uFillTx/>
                <a:latin typeface="Equinor"/>
                <a:ea typeface="+mn-ea"/>
                <a:cs typeface="+mn-cs"/>
              </a:rPr>
              <a:t>Annual maturation of new volumes </a:t>
            </a:r>
            <a:br>
              <a:rPr kumimoji="0" lang="en-GB" sz="800" b="0" i="0" u="none" strike="noStrike" kern="1200" cap="none" spc="-20" normalizeH="0" baseline="0" noProof="0">
                <a:ln>
                  <a:noFill/>
                </a:ln>
                <a:solidFill>
                  <a:srgbClr val="243746"/>
                </a:solidFill>
                <a:effectLst/>
                <a:uLnTx/>
                <a:uFillTx/>
                <a:latin typeface="Equinor"/>
                <a:ea typeface="+mn-ea"/>
                <a:cs typeface="+mn-cs"/>
              </a:rPr>
            </a:br>
            <a:r>
              <a:rPr kumimoji="0" lang="en-GB" sz="800" b="0" i="0" u="none" strike="noStrike" kern="1200" cap="none" spc="-20" normalizeH="0" baseline="0" noProof="0">
                <a:ln>
                  <a:noFill/>
                </a:ln>
                <a:solidFill>
                  <a:srgbClr val="243746"/>
                </a:solidFill>
                <a:effectLst/>
                <a:uLnTx/>
                <a:uFillTx/>
                <a:latin typeface="Equinor"/>
                <a:ea typeface="+mn-ea"/>
                <a:cs typeface="+mn-cs"/>
              </a:rPr>
              <a:t>from increased recover</a:t>
            </a:r>
          </a:p>
        </p:txBody>
      </p:sp>
      <p:sp>
        <p:nvSpPr>
          <p:cNvPr id="15" name="Text Placeholder 14">
            <a:extLst>
              <a:ext uri="{FF2B5EF4-FFF2-40B4-BE49-F238E27FC236}">
                <a16:creationId xmlns:a16="http://schemas.microsoft.com/office/drawing/2014/main" id="{C9B4808F-2A72-42B3-AD37-D6B30A95E4A4}"/>
              </a:ext>
            </a:extLst>
          </p:cNvPr>
          <p:cNvSpPr txBox="1">
            <a:spLocks/>
          </p:cNvSpPr>
          <p:nvPr/>
        </p:nvSpPr>
        <p:spPr>
          <a:xfrm>
            <a:off x="222920" y="1694072"/>
            <a:ext cx="1408076" cy="370617"/>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2000" b="0" i="0" u="none" strike="noStrike" kern="1200" cap="none" spc="0" normalizeH="0" baseline="0" noProof="0">
                <a:ln>
                  <a:noFill/>
                </a:ln>
                <a:solidFill>
                  <a:srgbClr val="243746"/>
                </a:solidFill>
                <a:effectLst/>
                <a:uLnTx/>
                <a:uFillTx/>
                <a:latin typeface="Equinor"/>
                <a:ea typeface="Verdana" panose="020B0604030504040204" pitchFamily="34" charset="0"/>
              </a:rPr>
              <a:t>250 - 350</a:t>
            </a:r>
          </a:p>
        </p:txBody>
      </p:sp>
      <p:sp>
        <p:nvSpPr>
          <p:cNvPr id="16" name="Text Placeholder 14">
            <a:extLst>
              <a:ext uri="{FF2B5EF4-FFF2-40B4-BE49-F238E27FC236}">
                <a16:creationId xmlns:a16="http://schemas.microsoft.com/office/drawing/2014/main" id="{01712894-2CFC-42BB-A4C8-E661BA517362}"/>
              </a:ext>
            </a:extLst>
          </p:cNvPr>
          <p:cNvSpPr txBox="1">
            <a:spLocks/>
          </p:cNvSpPr>
          <p:nvPr/>
        </p:nvSpPr>
        <p:spPr>
          <a:xfrm>
            <a:off x="508892" y="1969110"/>
            <a:ext cx="836133" cy="230307"/>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1"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800" b="0" i="0" u="none" strike="noStrike" kern="1200" cap="none" spc="0" normalizeH="0" baseline="0" noProof="0">
                <a:ln>
                  <a:noFill/>
                </a:ln>
                <a:solidFill>
                  <a:srgbClr val="243746"/>
                </a:solidFill>
                <a:effectLst/>
                <a:uLnTx/>
                <a:uFillTx/>
                <a:latin typeface="Equinor Medium"/>
                <a:ea typeface="Verdana" panose="020B0604030504040204" pitchFamily="34" charset="0"/>
              </a:rPr>
              <a:t>mmboe</a:t>
            </a:r>
          </a:p>
          <a:p>
            <a:pPr marL="0" marR="0" lvl="1"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800" b="0" i="0" u="none" strike="noStrike" kern="1200" cap="none" spc="0" normalizeH="0" baseline="0" noProof="0">
                <a:ln>
                  <a:noFill/>
                </a:ln>
                <a:solidFill>
                  <a:srgbClr val="243746"/>
                </a:solidFill>
                <a:effectLst/>
                <a:uLnTx/>
                <a:uFillTx/>
                <a:latin typeface="Equinor Medium"/>
                <a:ea typeface="Verdana" panose="020B0604030504040204" pitchFamily="34" charset="0"/>
              </a:rPr>
              <a:t>DG0 &amp; DG3 </a:t>
            </a:r>
          </a:p>
        </p:txBody>
      </p:sp>
      <p:sp>
        <p:nvSpPr>
          <p:cNvPr id="17" name="Rectangle 16">
            <a:extLst>
              <a:ext uri="{FF2B5EF4-FFF2-40B4-BE49-F238E27FC236}">
                <a16:creationId xmlns:a16="http://schemas.microsoft.com/office/drawing/2014/main" id="{DF17594D-E6FB-4ACA-8E2A-A3EB22261457}"/>
              </a:ext>
            </a:extLst>
          </p:cNvPr>
          <p:cNvSpPr/>
          <p:nvPr/>
        </p:nvSpPr>
        <p:spPr>
          <a:xfrm>
            <a:off x="1502195" y="1437285"/>
            <a:ext cx="1574212" cy="246221"/>
          </a:xfrm>
          <a:prstGeom prst="rect">
            <a:avLst/>
          </a:prstGeom>
        </p:spPr>
        <p:txBody>
          <a:bodyPr wrap="square" lIns="0" tIns="0" rIns="0" bIns="0"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20" normalizeH="0" baseline="0" noProof="0">
                <a:ln>
                  <a:noFill/>
                </a:ln>
                <a:solidFill>
                  <a:srgbClr val="243746"/>
                </a:solidFill>
                <a:effectLst/>
                <a:uLnTx/>
                <a:uFillTx/>
                <a:latin typeface="Equinor"/>
                <a:ea typeface="+mn-ea"/>
                <a:cs typeface="+mn-cs"/>
              </a:rPr>
              <a:t>Number of wells per year </a:t>
            </a:r>
            <a:br>
              <a:rPr kumimoji="0" lang="en-GB" sz="800" b="0" i="0" u="none" strike="noStrike" kern="1200" cap="none" spc="-20" normalizeH="0" baseline="0" noProof="0">
                <a:ln>
                  <a:noFill/>
                </a:ln>
                <a:solidFill>
                  <a:srgbClr val="243746"/>
                </a:solidFill>
                <a:effectLst/>
                <a:uLnTx/>
                <a:uFillTx/>
                <a:latin typeface="Equinor"/>
                <a:ea typeface="+mn-ea"/>
                <a:cs typeface="+mn-cs"/>
              </a:rPr>
            </a:br>
            <a:r>
              <a:rPr kumimoji="0" lang="en-GB" sz="800" b="0" i="0" u="none" strike="noStrike" kern="1200" cap="none" spc="-20" normalizeH="0" baseline="0" noProof="0">
                <a:ln>
                  <a:noFill/>
                </a:ln>
                <a:solidFill>
                  <a:srgbClr val="243746"/>
                </a:solidFill>
                <a:effectLst/>
                <a:uLnTx/>
                <a:uFillTx/>
                <a:latin typeface="Equinor"/>
                <a:ea typeface="+mn-ea"/>
                <a:cs typeface="+mn-cs"/>
              </a:rPr>
              <a:t>(Equinor operated)</a:t>
            </a:r>
          </a:p>
        </p:txBody>
      </p:sp>
      <p:sp>
        <p:nvSpPr>
          <p:cNvPr id="18" name="Text Placeholder 14">
            <a:extLst>
              <a:ext uri="{FF2B5EF4-FFF2-40B4-BE49-F238E27FC236}">
                <a16:creationId xmlns:a16="http://schemas.microsoft.com/office/drawing/2014/main" id="{FBA0E4D2-BE2F-458D-8C2D-B1709560DE3C}"/>
              </a:ext>
            </a:extLst>
          </p:cNvPr>
          <p:cNvSpPr txBox="1">
            <a:spLocks/>
          </p:cNvSpPr>
          <p:nvPr/>
        </p:nvSpPr>
        <p:spPr>
          <a:xfrm>
            <a:off x="1585263" y="1690256"/>
            <a:ext cx="1408076" cy="370617"/>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2000" b="0" i="0" u="none" strike="noStrike" kern="1200" cap="none" spc="0" normalizeH="0" baseline="0" noProof="0">
                <a:ln>
                  <a:noFill/>
                </a:ln>
                <a:solidFill>
                  <a:srgbClr val="243746"/>
                </a:solidFill>
                <a:effectLst/>
                <a:uLnTx/>
                <a:uFillTx/>
                <a:latin typeface="Equinor"/>
                <a:ea typeface="Verdana" panose="020B0604030504040204" pitchFamily="34" charset="0"/>
              </a:rPr>
              <a:t>100 - 150</a:t>
            </a:r>
          </a:p>
        </p:txBody>
      </p:sp>
      <p:sp>
        <p:nvSpPr>
          <p:cNvPr id="19" name="Text Placeholder 14">
            <a:extLst>
              <a:ext uri="{FF2B5EF4-FFF2-40B4-BE49-F238E27FC236}">
                <a16:creationId xmlns:a16="http://schemas.microsoft.com/office/drawing/2014/main" id="{98D8C5E2-B923-4734-87EE-262FD74D0700}"/>
              </a:ext>
            </a:extLst>
          </p:cNvPr>
          <p:cNvSpPr txBox="1">
            <a:spLocks/>
          </p:cNvSpPr>
          <p:nvPr/>
        </p:nvSpPr>
        <p:spPr>
          <a:xfrm>
            <a:off x="1871235" y="1980737"/>
            <a:ext cx="836133" cy="230307"/>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1"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800" b="0" i="0" u="none" strike="noStrike" kern="1200" cap="none" spc="0" normalizeH="0" baseline="0" noProof="0">
                <a:ln>
                  <a:noFill/>
                </a:ln>
                <a:solidFill>
                  <a:srgbClr val="243746"/>
                </a:solidFill>
                <a:effectLst/>
                <a:uLnTx/>
                <a:uFillTx/>
                <a:latin typeface="Equinor Medium"/>
                <a:ea typeface="Verdana" panose="020B0604030504040204" pitchFamily="34" charset="0"/>
              </a:rPr>
              <a:t> Total number of wells</a:t>
            </a:r>
          </a:p>
        </p:txBody>
      </p:sp>
      <p:sp>
        <p:nvSpPr>
          <p:cNvPr id="20" name="Text Placeholder 14">
            <a:extLst>
              <a:ext uri="{FF2B5EF4-FFF2-40B4-BE49-F238E27FC236}">
                <a16:creationId xmlns:a16="http://schemas.microsoft.com/office/drawing/2014/main" id="{035AC11A-1094-486B-86D0-FA4976F88048}"/>
              </a:ext>
            </a:extLst>
          </p:cNvPr>
          <p:cNvSpPr txBox="1">
            <a:spLocks/>
          </p:cNvSpPr>
          <p:nvPr/>
        </p:nvSpPr>
        <p:spPr>
          <a:xfrm>
            <a:off x="2844401" y="1716584"/>
            <a:ext cx="1092054" cy="323113"/>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2000" b="0" i="0" u="none" strike="noStrike" kern="1200" cap="none" spc="0" normalizeH="0" baseline="0" noProof="0">
                <a:ln>
                  <a:noFill/>
                </a:ln>
                <a:solidFill>
                  <a:srgbClr val="333333"/>
                </a:solidFill>
                <a:effectLst/>
                <a:uLnTx/>
                <a:uFillTx/>
                <a:latin typeface="Equinor"/>
                <a:ea typeface="Verdana" panose="020B0604030504040204" pitchFamily="34" charset="0"/>
              </a:rPr>
              <a:t>50%</a:t>
            </a:r>
          </a:p>
          <a:p>
            <a:pPr marL="0" marR="0" lvl="1"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2000" b="0" i="0" u="none" strike="noStrike" kern="1200" cap="none" spc="0" normalizeH="0" baseline="0" noProof="0">
                <a:ln>
                  <a:noFill/>
                </a:ln>
                <a:solidFill>
                  <a:srgbClr val="333333"/>
                </a:solidFill>
                <a:effectLst/>
                <a:uLnTx/>
                <a:uFillTx/>
                <a:latin typeface="Equinor"/>
                <a:ea typeface="Verdana" panose="020B0604030504040204" pitchFamily="34" charset="0"/>
              </a:rPr>
              <a:t> </a:t>
            </a:r>
          </a:p>
        </p:txBody>
      </p:sp>
      <p:sp>
        <p:nvSpPr>
          <p:cNvPr id="21" name="Rectangle 20">
            <a:extLst>
              <a:ext uri="{FF2B5EF4-FFF2-40B4-BE49-F238E27FC236}">
                <a16:creationId xmlns:a16="http://schemas.microsoft.com/office/drawing/2014/main" id="{659727EE-BA2D-4365-8FC0-607D739E0C5D}"/>
              </a:ext>
            </a:extLst>
          </p:cNvPr>
          <p:cNvSpPr/>
          <p:nvPr/>
        </p:nvSpPr>
        <p:spPr>
          <a:xfrm>
            <a:off x="2642663" y="1463881"/>
            <a:ext cx="1495531" cy="246221"/>
          </a:xfrm>
          <a:prstGeom prst="rect">
            <a:avLst/>
          </a:prstGeom>
        </p:spPr>
        <p:txBody>
          <a:bodyPr wrap="square" lIns="0" tIns="0" rIns="0" bIns="0"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243746"/>
                </a:solidFill>
                <a:effectLst/>
                <a:uLnTx/>
                <a:uFillTx/>
                <a:latin typeface="Equinor"/>
                <a:ea typeface="+mn-ea"/>
                <a:cs typeface="+mn-cs"/>
              </a:rPr>
              <a:t>Reduced well/</a:t>
            </a:r>
            <a:br>
              <a:rPr kumimoji="0" lang="en-GB" sz="800" b="0" i="0" u="none" strike="noStrike" kern="1200" cap="none" spc="0" normalizeH="0" baseline="0" noProof="0">
                <a:ln>
                  <a:noFill/>
                </a:ln>
                <a:solidFill>
                  <a:srgbClr val="243746"/>
                </a:solidFill>
                <a:effectLst/>
                <a:uLnTx/>
                <a:uFillTx/>
                <a:latin typeface="Equinor"/>
                <a:ea typeface="+mn-ea"/>
                <a:cs typeface="+mn-cs"/>
              </a:rPr>
            </a:br>
            <a:r>
              <a:rPr kumimoji="0" lang="en-GB" sz="800" b="0" i="0" u="none" strike="noStrike" kern="1200" cap="none" spc="0" normalizeH="0" baseline="0" noProof="0">
                <a:ln>
                  <a:noFill/>
                </a:ln>
                <a:solidFill>
                  <a:srgbClr val="243746"/>
                </a:solidFill>
                <a:effectLst/>
                <a:uLnTx/>
                <a:uFillTx/>
                <a:latin typeface="Equinor"/>
                <a:ea typeface="+mn-ea"/>
                <a:cs typeface="+mn-cs"/>
              </a:rPr>
              <a:t>target cost</a:t>
            </a:r>
            <a:endParaRPr kumimoji="0" lang="en-GB" sz="800" b="0" i="0" u="none" strike="noStrike" kern="1200" cap="none" spc="-20" normalizeH="0" baseline="0" noProof="0">
              <a:ln>
                <a:noFill/>
              </a:ln>
              <a:solidFill>
                <a:srgbClr val="243746"/>
              </a:solidFill>
              <a:effectLst/>
              <a:uLnTx/>
              <a:uFillTx/>
              <a:latin typeface="Equinor"/>
              <a:ea typeface="+mn-ea"/>
              <a:cs typeface="+mn-cs"/>
            </a:endParaRPr>
          </a:p>
        </p:txBody>
      </p:sp>
      <p:sp>
        <p:nvSpPr>
          <p:cNvPr id="22" name="Rectangle 21">
            <a:extLst>
              <a:ext uri="{FF2B5EF4-FFF2-40B4-BE49-F238E27FC236}">
                <a16:creationId xmlns:a16="http://schemas.microsoft.com/office/drawing/2014/main" id="{70CE1638-8AAC-4955-9C46-F37D6B11D663}"/>
              </a:ext>
            </a:extLst>
          </p:cNvPr>
          <p:cNvSpPr/>
          <p:nvPr/>
        </p:nvSpPr>
        <p:spPr>
          <a:xfrm>
            <a:off x="3867959" y="1503966"/>
            <a:ext cx="1241253" cy="246221"/>
          </a:xfrm>
          <a:prstGeom prst="rect">
            <a:avLst/>
          </a:prstGeom>
        </p:spPr>
        <p:txBody>
          <a:bodyPr wrap="square" lIns="0" tIns="0" rIns="0" bIns="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20" normalizeH="0" baseline="0" noProof="0">
                <a:ln>
                  <a:noFill/>
                </a:ln>
                <a:solidFill>
                  <a:srgbClr val="243746"/>
                </a:solidFill>
                <a:effectLst/>
                <a:uLnTx/>
                <a:uFillTx/>
                <a:latin typeface="Equinor"/>
                <a:ea typeface="+mn-ea"/>
                <a:cs typeface="+mn-cs"/>
              </a:rPr>
              <a:t>Reduced CO</a:t>
            </a:r>
            <a:r>
              <a:rPr kumimoji="0" lang="en-GB" sz="800" b="0" i="0" u="none" strike="noStrike" kern="1200" cap="none" spc="-20" normalizeH="0" baseline="-25000" noProof="0">
                <a:ln>
                  <a:noFill/>
                </a:ln>
                <a:solidFill>
                  <a:srgbClr val="243746"/>
                </a:solidFill>
                <a:effectLst/>
                <a:uLnTx/>
                <a:uFillTx/>
                <a:latin typeface="Equinor"/>
                <a:ea typeface="+mn-ea"/>
                <a:cs typeface="+mn-cs"/>
              </a:rPr>
              <a:t>2</a:t>
            </a:r>
            <a:r>
              <a:rPr kumimoji="0" lang="en-GB" sz="800" b="0" i="0" u="none" strike="noStrike" kern="1200" cap="none" spc="-20" normalizeH="0" baseline="0" noProof="0">
                <a:ln>
                  <a:noFill/>
                </a:ln>
                <a:solidFill>
                  <a:srgbClr val="243746"/>
                </a:solidFill>
                <a:effectLst/>
                <a:uLnTx/>
                <a:uFillTx/>
                <a:latin typeface="Equinor"/>
                <a:ea typeface="+mn-ea"/>
                <a:cs typeface="+mn-cs"/>
              </a:rPr>
              <a:t> emissions from production in 2030</a:t>
            </a:r>
          </a:p>
        </p:txBody>
      </p:sp>
      <p:sp>
        <p:nvSpPr>
          <p:cNvPr id="23" name="Text Placeholder 14">
            <a:extLst>
              <a:ext uri="{FF2B5EF4-FFF2-40B4-BE49-F238E27FC236}">
                <a16:creationId xmlns:a16="http://schemas.microsoft.com/office/drawing/2014/main" id="{0B376639-7046-451E-A904-22C172CD110E}"/>
              </a:ext>
            </a:extLst>
          </p:cNvPr>
          <p:cNvSpPr txBox="1">
            <a:spLocks/>
          </p:cNvSpPr>
          <p:nvPr/>
        </p:nvSpPr>
        <p:spPr>
          <a:xfrm>
            <a:off x="3862990" y="1726640"/>
            <a:ext cx="1172931" cy="355159"/>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2000" b="0" i="0" u="none" strike="noStrike" kern="1200" cap="none" spc="0" normalizeH="0" baseline="0" noProof="0">
                <a:ln>
                  <a:noFill/>
                </a:ln>
                <a:solidFill>
                  <a:srgbClr val="243746"/>
                </a:solidFill>
                <a:effectLst/>
                <a:uLnTx/>
                <a:uFillTx/>
                <a:latin typeface="Equinor"/>
                <a:ea typeface="Verdana" panose="020B0604030504040204" pitchFamily="34" charset="0"/>
              </a:rPr>
              <a:t>50%</a:t>
            </a:r>
          </a:p>
        </p:txBody>
      </p:sp>
      <p:sp>
        <p:nvSpPr>
          <p:cNvPr id="31" name="TextBox 30">
            <a:extLst>
              <a:ext uri="{FF2B5EF4-FFF2-40B4-BE49-F238E27FC236}">
                <a16:creationId xmlns:a16="http://schemas.microsoft.com/office/drawing/2014/main" id="{7A0B3C88-831B-4B2B-A625-B8F654D6948C}"/>
              </a:ext>
            </a:extLst>
          </p:cNvPr>
          <p:cNvSpPr txBox="1"/>
          <p:nvPr/>
        </p:nvSpPr>
        <p:spPr>
          <a:xfrm>
            <a:off x="661988" y="1067871"/>
            <a:ext cx="4138612" cy="25391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Medium"/>
                <a:ea typeface="+mn-ea"/>
                <a:cs typeface="+mn-cs"/>
              </a:rPr>
              <a:t>Transforming the NCS to deliver sustainable value for decades</a:t>
            </a:r>
          </a:p>
        </p:txBody>
      </p:sp>
      <p:sp>
        <p:nvSpPr>
          <p:cNvPr id="2" name="Text Placeholder 16">
            <a:extLst>
              <a:ext uri="{FF2B5EF4-FFF2-40B4-BE49-F238E27FC236}">
                <a16:creationId xmlns:a16="http://schemas.microsoft.com/office/drawing/2014/main" id="{059B4124-AB34-C652-DF16-A4C0A4D42AB2}"/>
              </a:ext>
            </a:extLst>
          </p:cNvPr>
          <p:cNvSpPr txBox="1">
            <a:spLocks/>
          </p:cNvSpPr>
          <p:nvPr/>
        </p:nvSpPr>
        <p:spPr>
          <a:xfrm>
            <a:off x="8748451" y="1384487"/>
            <a:ext cx="755381" cy="284264"/>
          </a:xfrm>
          <a:prstGeom prst="rect">
            <a:avLst/>
          </a:prstGeom>
          <a:ln>
            <a:noFill/>
          </a:ln>
        </p:spPr>
        <p:txBody>
          <a:bodyPr vert="horz" lIns="72000" tIns="136800" rIns="0" bIns="0" rtlCol="0" anchor="b">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900" kern="1200" spc="50" baseline="0" dirty="0" smtClean="0">
                <a:solidFill>
                  <a:schemeClr val="accent1">
                    <a:alpha val="50000"/>
                  </a:schemeClr>
                </a:solidFill>
                <a:latin typeface="+mn-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endParaRPr kumimoji="0" lang="en-GB" sz="600" b="0" i="0" u="none" strike="noStrike" kern="1200" cap="none" spc="50" normalizeH="0" baseline="0" noProof="0">
              <a:ln>
                <a:noFill/>
              </a:ln>
              <a:solidFill>
                <a:srgbClr val="243746">
                  <a:alpha val="50000"/>
                </a:srgbClr>
              </a:solidFill>
              <a:effectLst/>
              <a:uLnTx/>
              <a:uFillTx/>
              <a:latin typeface="Equinor"/>
              <a:ea typeface="Verdana" panose="020B0604030504040204" pitchFamily="34" charset="0"/>
            </a:endParaRPr>
          </a:p>
        </p:txBody>
      </p:sp>
      <p:sp>
        <p:nvSpPr>
          <p:cNvPr id="4" name="Rectangle 3">
            <a:extLst>
              <a:ext uri="{FF2B5EF4-FFF2-40B4-BE49-F238E27FC236}">
                <a16:creationId xmlns:a16="http://schemas.microsoft.com/office/drawing/2014/main" id="{132C948D-09D5-4885-D0DA-3E40ED7D1D35}"/>
              </a:ext>
            </a:extLst>
          </p:cNvPr>
          <p:cNvSpPr/>
          <p:nvPr/>
        </p:nvSpPr>
        <p:spPr>
          <a:xfrm>
            <a:off x="7279864" y="1398948"/>
            <a:ext cx="1180829" cy="215317"/>
          </a:xfrm>
          <a:prstGeom prst="rect">
            <a:avLst/>
          </a:prstGeom>
        </p:spPr>
        <p:txBody>
          <a:bodyPr wrap="square" lIns="0" tIns="0" rIns="0" bIns="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20" normalizeH="0" baseline="0" noProof="0" dirty="0">
                <a:ln>
                  <a:noFill/>
                </a:ln>
                <a:solidFill>
                  <a:srgbClr val="243746"/>
                </a:solidFill>
                <a:effectLst/>
                <a:uLnTx/>
                <a:uFillTx/>
                <a:latin typeface="Equinor"/>
                <a:ea typeface="+mn-ea"/>
                <a:cs typeface="+mn-cs"/>
              </a:rPr>
              <a:t>Deliver positive cash flow every year even at </a:t>
            </a:r>
          </a:p>
        </p:txBody>
      </p:sp>
      <p:sp>
        <p:nvSpPr>
          <p:cNvPr id="5" name="Text Placeholder 14">
            <a:extLst>
              <a:ext uri="{FF2B5EF4-FFF2-40B4-BE49-F238E27FC236}">
                <a16:creationId xmlns:a16="http://schemas.microsoft.com/office/drawing/2014/main" id="{2CFF67C2-DBD1-4172-F8FB-DA2F8717F0D8}"/>
              </a:ext>
            </a:extLst>
          </p:cNvPr>
          <p:cNvSpPr txBox="1">
            <a:spLocks/>
          </p:cNvSpPr>
          <p:nvPr/>
        </p:nvSpPr>
        <p:spPr>
          <a:xfrm>
            <a:off x="7162907" y="1631313"/>
            <a:ext cx="1408076" cy="370617"/>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1800" b="0" i="0" u="none" strike="noStrike" kern="1200" cap="none" spc="0" normalizeH="0" baseline="0" noProof="0" dirty="0">
                <a:ln>
                  <a:noFill/>
                </a:ln>
                <a:solidFill>
                  <a:srgbClr val="243746"/>
                </a:solidFill>
                <a:effectLst/>
                <a:uLnTx/>
                <a:uFillTx/>
                <a:latin typeface="Equinor"/>
                <a:ea typeface="Verdana" panose="020B0604030504040204" pitchFamily="34" charset="0"/>
              </a:rPr>
              <a:t>50 USD/</a:t>
            </a:r>
            <a:r>
              <a:rPr kumimoji="0" lang="en-GB" sz="1800" b="0" i="0" u="none" strike="noStrike" kern="1200" cap="none" spc="0" normalizeH="0" baseline="0" noProof="0" dirty="0" err="1">
                <a:ln>
                  <a:noFill/>
                </a:ln>
                <a:solidFill>
                  <a:srgbClr val="243746"/>
                </a:solidFill>
                <a:effectLst/>
                <a:uLnTx/>
                <a:uFillTx/>
                <a:latin typeface="Equinor"/>
                <a:ea typeface="Verdana" panose="020B0604030504040204" pitchFamily="34" charset="0"/>
              </a:rPr>
              <a:t>bbl</a:t>
            </a:r>
            <a:endParaRPr kumimoji="0" lang="en-GB" sz="1800" b="0" i="0" u="none" strike="noStrike" kern="1200" cap="none" spc="0" normalizeH="0" baseline="0" noProof="0" dirty="0">
              <a:ln>
                <a:noFill/>
              </a:ln>
              <a:solidFill>
                <a:srgbClr val="243746"/>
              </a:solidFill>
              <a:effectLst/>
              <a:uLnTx/>
              <a:uFillTx/>
              <a:latin typeface="Equinor"/>
              <a:ea typeface="Verdana" panose="020B0604030504040204" pitchFamily="34" charset="0"/>
            </a:endParaRPr>
          </a:p>
        </p:txBody>
      </p:sp>
      <p:sp>
        <p:nvSpPr>
          <p:cNvPr id="6" name="Text Placeholder 14">
            <a:extLst>
              <a:ext uri="{FF2B5EF4-FFF2-40B4-BE49-F238E27FC236}">
                <a16:creationId xmlns:a16="http://schemas.microsoft.com/office/drawing/2014/main" id="{F9A8B38C-FA89-1B5F-3052-3CD172EFC7C3}"/>
              </a:ext>
            </a:extLst>
          </p:cNvPr>
          <p:cNvSpPr txBox="1">
            <a:spLocks/>
          </p:cNvSpPr>
          <p:nvPr/>
        </p:nvSpPr>
        <p:spPr>
          <a:xfrm>
            <a:off x="7363154" y="1906351"/>
            <a:ext cx="1078489" cy="230307"/>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1"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700" b="0" i="0" u="none" strike="noStrike" kern="1200" cap="none" spc="0" normalizeH="0" baseline="0" noProof="0" dirty="0">
                <a:ln>
                  <a:noFill/>
                </a:ln>
                <a:solidFill>
                  <a:srgbClr val="243746"/>
                </a:solidFill>
                <a:effectLst/>
                <a:uLnTx/>
                <a:uFillTx/>
                <a:latin typeface="Equinor Medium"/>
                <a:ea typeface="Verdana" panose="020B0604030504040204" pitchFamily="34" charset="0"/>
              </a:rPr>
              <a:t>Balancing investments vs divestments</a:t>
            </a:r>
          </a:p>
        </p:txBody>
      </p:sp>
      <p:sp>
        <p:nvSpPr>
          <p:cNvPr id="7" name="Rectangle 6">
            <a:extLst>
              <a:ext uri="{FF2B5EF4-FFF2-40B4-BE49-F238E27FC236}">
                <a16:creationId xmlns:a16="http://schemas.microsoft.com/office/drawing/2014/main" id="{E5B6AF9E-B903-BD2A-0458-496F41750DCA}"/>
              </a:ext>
            </a:extLst>
          </p:cNvPr>
          <p:cNvSpPr/>
          <p:nvPr/>
        </p:nvSpPr>
        <p:spPr>
          <a:xfrm>
            <a:off x="8451707" y="1436825"/>
            <a:ext cx="1574212" cy="107722"/>
          </a:xfrm>
          <a:prstGeom prst="rect">
            <a:avLst/>
          </a:prstGeom>
        </p:spPr>
        <p:txBody>
          <a:bodyPr wrap="square" lIns="0" tIns="0" rIns="0" bIns="0"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20" normalizeH="0" baseline="0" noProof="0" dirty="0">
                <a:ln>
                  <a:noFill/>
                </a:ln>
                <a:solidFill>
                  <a:srgbClr val="243746"/>
                </a:solidFill>
                <a:effectLst/>
                <a:uLnTx/>
                <a:uFillTx/>
                <a:latin typeface="Equinor"/>
                <a:ea typeface="+mn-ea"/>
                <a:cs typeface="+mn-cs"/>
              </a:rPr>
              <a:t>Free Cashflow </a:t>
            </a:r>
          </a:p>
        </p:txBody>
      </p:sp>
      <p:sp>
        <p:nvSpPr>
          <p:cNvPr id="8" name="Text Placeholder 14">
            <a:extLst>
              <a:ext uri="{FF2B5EF4-FFF2-40B4-BE49-F238E27FC236}">
                <a16:creationId xmlns:a16="http://schemas.microsoft.com/office/drawing/2014/main" id="{218D8263-19B8-6E0C-D591-74DCA1DEE2C4}"/>
              </a:ext>
            </a:extLst>
          </p:cNvPr>
          <p:cNvSpPr txBox="1">
            <a:spLocks/>
          </p:cNvSpPr>
          <p:nvPr/>
        </p:nvSpPr>
        <p:spPr>
          <a:xfrm>
            <a:off x="8544300" y="1294122"/>
            <a:ext cx="1408076" cy="370617"/>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endParaRPr kumimoji="0" lang="en-GB" sz="1800" b="0" i="0" u="none" strike="noStrike" kern="1200" cap="none" spc="0" normalizeH="0" baseline="0" noProof="0" dirty="0">
              <a:ln>
                <a:noFill/>
              </a:ln>
              <a:solidFill>
                <a:srgbClr val="243746"/>
              </a:solidFill>
              <a:effectLst/>
              <a:uLnTx/>
              <a:uFillTx/>
              <a:latin typeface="Equinor"/>
              <a:ea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1800" b="0" i="0" u="none" strike="noStrike" kern="1200" cap="none" spc="0" normalizeH="0" baseline="0" noProof="0" dirty="0">
                <a:ln>
                  <a:noFill/>
                </a:ln>
                <a:solidFill>
                  <a:srgbClr val="243746"/>
                </a:solidFill>
                <a:effectLst/>
                <a:uLnTx/>
                <a:uFillTx/>
                <a:latin typeface="Equinor"/>
                <a:ea typeface="Verdana" panose="020B0604030504040204" pitchFamily="34" charset="0"/>
              </a:rPr>
              <a:t>&gt;$30 Billion</a:t>
            </a:r>
          </a:p>
        </p:txBody>
      </p:sp>
      <p:sp>
        <p:nvSpPr>
          <p:cNvPr id="9" name="Text Placeholder 14">
            <a:extLst>
              <a:ext uri="{FF2B5EF4-FFF2-40B4-BE49-F238E27FC236}">
                <a16:creationId xmlns:a16="http://schemas.microsoft.com/office/drawing/2014/main" id="{E1B3EB85-23E7-839F-895A-AECE641F3DB0}"/>
              </a:ext>
            </a:extLst>
          </p:cNvPr>
          <p:cNvSpPr txBox="1">
            <a:spLocks/>
          </p:cNvSpPr>
          <p:nvPr/>
        </p:nvSpPr>
        <p:spPr>
          <a:xfrm>
            <a:off x="8811222" y="1917978"/>
            <a:ext cx="836133" cy="230307"/>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1"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nb-NO" sz="700" b="0" i="0" u="none" strike="noStrike" kern="1200" cap="none" spc="0" normalizeH="0" baseline="0" noProof="0" dirty="0">
                <a:ln>
                  <a:noFill/>
                </a:ln>
                <a:solidFill>
                  <a:srgbClr val="243746"/>
                </a:solidFill>
                <a:effectLst/>
                <a:uLnTx/>
                <a:uFillTx/>
                <a:latin typeface="Equinor Medium"/>
                <a:ea typeface="Verdana" panose="020B0604030504040204" pitchFamily="34" charset="0"/>
              </a:rPr>
              <a:t>2</a:t>
            </a:r>
            <a:r>
              <a:rPr kumimoji="0" lang="en-GB" sz="700" b="0" i="0" u="none" strike="noStrike" kern="1200" cap="none" spc="0" normalizeH="0" baseline="0" noProof="0" dirty="0">
                <a:ln>
                  <a:noFill/>
                </a:ln>
                <a:solidFill>
                  <a:srgbClr val="243746"/>
                </a:solidFill>
                <a:effectLst/>
                <a:uLnTx/>
                <a:uFillTx/>
                <a:latin typeface="Equinor Medium"/>
                <a:ea typeface="Verdana" panose="020B0604030504040204" pitchFamily="34" charset="0"/>
              </a:rPr>
              <a:t>021-2030 based on 60 USD per </a:t>
            </a:r>
            <a:r>
              <a:rPr kumimoji="0" lang="en-GB" sz="700" b="0" i="0" u="none" strike="noStrike" kern="1200" cap="none" spc="0" normalizeH="0" baseline="0" noProof="0" dirty="0" err="1">
                <a:ln>
                  <a:noFill/>
                </a:ln>
                <a:solidFill>
                  <a:srgbClr val="243746"/>
                </a:solidFill>
                <a:effectLst/>
                <a:uLnTx/>
                <a:uFillTx/>
                <a:latin typeface="Equinor Medium"/>
                <a:ea typeface="Verdana" panose="020B0604030504040204" pitchFamily="34" charset="0"/>
              </a:rPr>
              <a:t>bbl</a:t>
            </a:r>
            <a:endParaRPr kumimoji="0" lang="en-GB" sz="700" b="0" i="0" u="none" strike="noStrike" kern="1200" cap="none" spc="0" normalizeH="0" baseline="0" noProof="0" dirty="0">
              <a:ln>
                <a:noFill/>
              </a:ln>
              <a:solidFill>
                <a:srgbClr val="243746"/>
              </a:solidFill>
              <a:effectLst/>
              <a:uLnTx/>
              <a:uFillTx/>
              <a:latin typeface="Equinor Medium"/>
              <a:ea typeface="Verdana" panose="020B0604030504040204" pitchFamily="34" charset="0"/>
            </a:endParaRPr>
          </a:p>
        </p:txBody>
      </p:sp>
      <p:sp>
        <p:nvSpPr>
          <p:cNvPr id="10" name="Text Placeholder 14">
            <a:extLst>
              <a:ext uri="{FF2B5EF4-FFF2-40B4-BE49-F238E27FC236}">
                <a16:creationId xmlns:a16="http://schemas.microsoft.com/office/drawing/2014/main" id="{EDAD7773-DB30-F2A8-53E4-825319287A2B}"/>
              </a:ext>
            </a:extLst>
          </p:cNvPr>
          <p:cNvSpPr txBox="1">
            <a:spLocks/>
          </p:cNvSpPr>
          <p:nvPr/>
        </p:nvSpPr>
        <p:spPr>
          <a:xfrm>
            <a:off x="9784388" y="1569849"/>
            <a:ext cx="1092054" cy="323113"/>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1800" b="0" i="0" u="none" strike="noStrike" kern="1200" cap="none" spc="0" normalizeH="0" baseline="0" noProof="0" dirty="0">
                <a:ln>
                  <a:noFill/>
                </a:ln>
                <a:solidFill>
                  <a:srgbClr val="333333"/>
                </a:solidFill>
                <a:effectLst/>
                <a:uLnTx/>
                <a:uFillTx/>
                <a:latin typeface="Equinor"/>
                <a:ea typeface="Verdana" panose="020B0604030504040204" pitchFamily="34" charset="0"/>
              </a:rPr>
              <a:t>20%</a:t>
            </a:r>
          </a:p>
          <a:p>
            <a:pPr marL="0" marR="0" lvl="1"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1800" b="0" i="0" u="none" strike="noStrike" kern="1200" cap="none" spc="0" normalizeH="0" baseline="0" noProof="0" dirty="0">
                <a:ln>
                  <a:noFill/>
                </a:ln>
                <a:solidFill>
                  <a:srgbClr val="333333"/>
                </a:solidFill>
                <a:effectLst/>
                <a:uLnTx/>
                <a:uFillTx/>
                <a:latin typeface="Equinor"/>
                <a:ea typeface="Verdana" panose="020B0604030504040204" pitchFamily="34" charset="0"/>
              </a:rPr>
              <a:t> </a:t>
            </a:r>
          </a:p>
        </p:txBody>
      </p:sp>
      <p:sp>
        <p:nvSpPr>
          <p:cNvPr id="12" name="Rectangle 11">
            <a:extLst>
              <a:ext uri="{FF2B5EF4-FFF2-40B4-BE49-F238E27FC236}">
                <a16:creationId xmlns:a16="http://schemas.microsoft.com/office/drawing/2014/main" id="{D6E0904E-84E1-4107-D4A9-A300686222D4}"/>
              </a:ext>
            </a:extLst>
          </p:cNvPr>
          <p:cNvSpPr/>
          <p:nvPr/>
        </p:nvSpPr>
        <p:spPr>
          <a:xfrm>
            <a:off x="9591980" y="1418324"/>
            <a:ext cx="1495531" cy="107722"/>
          </a:xfrm>
          <a:prstGeom prst="rect">
            <a:avLst/>
          </a:prstGeom>
        </p:spPr>
        <p:txBody>
          <a:bodyPr wrap="square" lIns="0" tIns="0" rIns="0" bIns="0"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srgbClr val="243746"/>
                </a:solidFill>
                <a:effectLst/>
                <a:uLnTx/>
                <a:uFillTx/>
                <a:latin typeface="Equinor"/>
                <a:ea typeface="+mn-ea"/>
                <a:cs typeface="+mn-cs"/>
              </a:rPr>
              <a:t>Internal rate of return</a:t>
            </a:r>
            <a:endParaRPr kumimoji="0" lang="en-GB" sz="700" b="0" i="0" u="none" strike="noStrike" kern="1200" cap="none" spc="-20" normalizeH="0" baseline="0" noProof="0" dirty="0">
              <a:ln>
                <a:noFill/>
              </a:ln>
              <a:solidFill>
                <a:srgbClr val="243746"/>
              </a:solidFill>
              <a:effectLst/>
              <a:uLnTx/>
              <a:uFillTx/>
              <a:latin typeface="Equinor"/>
              <a:ea typeface="+mn-ea"/>
              <a:cs typeface="+mn-cs"/>
            </a:endParaRPr>
          </a:p>
        </p:txBody>
      </p:sp>
      <p:sp>
        <p:nvSpPr>
          <p:cNvPr id="24" name="Rectangle 23">
            <a:extLst>
              <a:ext uri="{FF2B5EF4-FFF2-40B4-BE49-F238E27FC236}">
                <a16:creationId xmlns:a16="http://schemas.microsoft.com/office/drawing/2014/main" id="{C1B367B4-D19D-0993-7CF4-4F2E9D1BF422}"/>
              </a:ext>
            </a:extLst>
          </p:cNvPr>
          <p:cNvSpPr/>
          <p:nvPr/>
        </p:nvSpPr>
        <p:spPr>
          <a:xfrm>
            <a:off x="10855571" y="1433626"/>
            <a:ext cx="1241253" cy="107722"/>
          </a:xfrm>
          <a:prstGeom prst="rect">
            <a:avLst/>
          </a:prstGeom>
        </p:spPr>
        <p:txBody>
          <a:bodyPr wrap="square" lIns="0" tIns="0" rIns="0" bIns="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20" normalizeH="0" baseline="0" noProof="0" dirty="0">
                <a:ln>
                  <a:noFill/>
                </a:ln>
                <a:solidFill>
                  <a:srgbClr val="243746"/>
                </a:solidFill>
                <a:effectLst/>
                <a:uLnTx/>
                <a:uFillTx/>
                <a:latin typeface="Equinor"/>
                <a:ea typeface="+mn-ea"/>
                <a:cs typeface="+mn-cs"/>
              </a:rPr>
              <a:t>Operated projects</a:t>
            </a:r>
          </a:p>
        </p:txBody>
      </p:sp>
      <p:sp>
        <p:nvSpPr>
          <p:cNvPr id="28" name="Text Placeholder 14">
            <a:extLst>
              <a:ext uri="{FF2B5EF4-FFF2-40B4-BE49-F238E27FC236}">
                <a16:creationId xmlns:a16="http://schemas.microsoft.com/office/drawing/2014/main" id="{A29FD921-F5AE-D3B3-7487-FA9C124B00D9}"/>
              </a:ext>
            </a:extLst>
          </p:cNvPr>
          <p:cNvSpPr txBox="1">
            <a:spLocks/>
          </p:cNvSpPr>
          <p:nvPr/>
        </p:nvSpPr>
        <p:spPr>
          <a:xfrm>
            <a:off x="10802977" y="1579905"/>
            <a:ext cx="1172931" cy="355159"/>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en-GB" sz="1800" b="0" i="0" u="none" strike="noStrike" kern="1200" cap="none" spc="0" normalizeH="0" baseline="0" noProof="0" dirty="0">
                <a:ln>
                  <a:noFill/>
                </a:ln>
                <a:solidFill>
                  <a:srgbClr val="243746"/>
                </a:solidFill>
                <a:effectLst/>
                <a:uLnTx/>
                <a:uFillTx/>
                <a:latin typeface="Equinor"/>
                <a:ea typeface="Verdana" panose="020B0604030504040204" pitchFamily="34" charset="0"/>
              </a:rPr>
              <a:t>&lt; 8 </a:t>
            </a:r>
            <a:r>
              <a:rPr kumimoji="0" lang="en-GB" sz="1050" b="0" i="0" u="none" strike="noStrike" kern="1200" cap="none" spc="0" normalizeH="0" baseline="0" noProof="0" dirty="0">
                <a:ln>
                  <a:noFill/>
                </a:ln>
                <a:solidFill>
                  <a:srgbClr val="243746"/>
                </a:solidFill>
                <a:effectLst/>
                <a:uLnTx/>
                <a:uFillTx/>
                <a:latin typeface="Equinor"/>
                <a:ea typeface="Verdana" panose="020B0604030504040204" pitchFamily="34" charset="0"/>
              </a:rPr>
              <a:t>kg per </a:t>
            </a:r>
            <a:r>
              <a:rPr kumimoji="0" lang="en-GB" sz="1050" b="0" i="0" u="none" strike="noStrike" kern="1200" cap="none" spc="0" normalizeH="0" baseline="0" noProof="0" dirty="0" err="1">
                <a:ln>
                  <a:noFill/>
                </a:ln>
                <a:solidFill>
                  <a:srgbClr val="243746"/>
                </a:solidFill>
                <a:effectLst/>
                <a:uLnTx/>
                <a:uFillTx/>
                <a:latin typeface="Equinor"/>
                <a:ea typeface="Verdana" panose="020B0604030504040204" pitchFamily="34" charset="0"/>
              </a:rPr>
              <a:t>boe</a:t>
            </a:r>
            <a:endParaRPr kumimoji="0" lang="en-GB" sz="1800" b="0" i="0" u="none" strike="noStrike" kern="1200" cap="none" spc="0" normalizeH="0" baseline="0" noProof="0" dirty="0">
              <a:ln>
                <a:noFill/>
              </a:ln>
              <a:solidFill>
                <a:srgbClr val="243746"/>
              </a:solidFill>
              <a:effectLst/>
              <a:uLnTx/>
              <a:uFillTx/>
              <a:latin typeface="Equinor"/>
              <a:ea typeface="Verdana" panose="020B0604030504040204" pitchFamily="34" charset="0"/>
            </a:endParaRPr>
          </a:p>
        </p:txBody>
      </p:sp>
      <p:sp>
        <p:nvSpPr>
          <p:cNvPr id="29" name="TextBox 28">
            <a:extLst>
              <a:ext uri="{FF2B5EF4-FFF2-40B4-BE49-F238E27FC236}">
                <a16:creationId xmlns:a16="http://schemas.microsoft.com/office/drawing/2014/main" id="{F5EC12D1-2EDC-CD15-181A-1704C3AB2B8C}"/>
              </a:ext>
            </a:extLst>
          </p:cNvPr>
          <p:cNvSpPr txBox="1"/>
          <p:nvPr/>
        </p:nvSpPr>
        <p:spPr>
          <a:xfrm>
            <a:off x="7941581" y="1115970"/>
            <a:ext cx="4138612" cy="25391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333333"/>
                </a:solidFill>
                <a:effectLst/>
                <a:uLnTx/>
                <a:uFillTx/>
                <a:latin typeface="Equinor Medium"/>
                <a:ea typeface="+mn-ea"/>
                <a:cs typeface="+mn-cs"/>
              </a:rPr>
              <a:t>EPI Strategy - Focus on quality / portfolio high grading</a:t>
            </a:r>
          </a:p>
        </p:txBody>
      </p:sp>
      <p:sp>
        <p:nvSpPr>
          <p:cNvPr id="30" name="Text Placeholder 14">
            <a:extLst>
              <a:ext uri="{FF2B5EF4-FFF2-40B4-BE49-F238E27FC236}">
                <a16:creationId xmlns:a16="http://schemas.microsoft.com/office/drawing/2014/main" id="{251EC0C3-DBD1-F8D4-E75C-DE102DEDE12C}"/>
              </a:ext>
            </a:extLst>
          </p:cNvPr>
          <p:cNvSpPr txBox="1">
            <a:spLocks/>
          </p:cNvSpPr>
          <p:nvPr/>
        </p:nvSpPr>
        <p:spPr>
          <a:xfrm>
            <a:off x="9962969" y="1880461"/>
            <a:ext cx="756509" cy="230307"/>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1"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nb-NO" sz="700" b="0" i="0" u="none" strike="noStrike" kern="1200" cap="none" spc="0" normalizeH="0" baseline="0" noProof="0" dirty="0" err="1">
                <a:ln>
                  <a:noFill/>
                </a:ln>
                <a:solidFill>
                  <a:srgbClr val="243746"/>
                </a:solidFill>
                <a:effectLst/>
                <a:uLnTx/>
                <a:uFillTx/>
                <a:latin typeface="Equinor Medium"/>
                <a:ea typeface="Verdana" panose="020B0604030504040204" pitchFamily="34" charset="0"/>
              </a:rPr>
              <a:t>Based</a:t>
            </a:r>
            <a:r>
              <a:rPr kumimoji="0" lang="nb-NO" sz="700" b="0" i="0" u="none" strike="noStrike" kern="1200" cap="none" spc="0" normalizeH="0" baseline="0" noProof="0" dirty="0">
                <a:ln>
                  <a:noFill/>
                </a:ln>
                <a:solidFill>
                  <a:srgbClr val="243746"/>
                </a:solidFill>
                <a:effectLst/>
                <a:uLnTx/>
                <a:uFillTx/>
                <a:latin typeface="Equinor Medium"/>
                <a:ea typeface="Verdana" panose="020B0604030504040204" pitchFamily="34" charset="0"/>
              </a:rPr>
              <a:t> </a:t>
            </a:r>
            <a:r>
              <a:rPr kumimoji="0" lang="nb-NO" sz="700" b="0" i="0" u="none" strike="noStrike" kern="1200" cap="none" spc="0" normalizeH="0" baseline="0" noProof="0" dirty="0" err="1">
                <a:ln>
                  <a:noFill/>
                </a:ln>
                <a:solidFill>
                  <a:srgbClr val="243746"/>
                </a:solidFill>
                <a:effectLst/>
                <a:uLnTx/>
                <a:uFillTx/>
                <a:latin typeface="Equinor Medium"/>
                <a:ea typeface="Verdana" panose="020B0604030504040204" pitchFamily="34" charset="0"/>
              </a:rPr>
              <a:t>on</a:t>
            </a:r>
            <a:r>
              <a:rPr kumimoji="0" lang="nb-NO" sz="700" b="0" i="0" u="none" strike="noStrike" kern="1200" cap="none" spc="0" normalizeH="0" baseline="0" noProof="0" dirty="0">
                <a:ln>
                  <a:noFill/>
                </a:ln>
                <a:solidFill>
                  <a:srgbClr val="243746"/>
                </a:solidFill>
                <a:effectLst/>
                <a:uLnTx/>
                <a:uFillTx/>
                <a:latin typeface="Equinor Medium"/>
                <a:ea typeface="Verdana" panose="020B0604030504040204" pitchFamily="34" charset="0"/>
              </a:rPr>
              <a:t> 60 USD per </a:t>
            </a:r>
            <a:r>
              <a:rPr kumimoji="0" lang="nb-NO" sz="700" b="0" i="0" u="none" strike="noStrike" kern="1200" cap="none" spc="0" normalizeH="0" baseline="0" noProof="0" dirty="0" err="1">
                <a:ln>
                  <a:noFill/>
                </a:ln>
                <a:solidFill>
                  <a:srgbClr val="243746"/>
                </a:solidFill>
                <a:effectLst/>
                <a:uLnTx/>
                <a:uFillTx/>
                <a:latin typeface="Equinor Medium"/>
                <a:ea typeface="Verdana" panose="020B0604030504040204" pitchFamily="34" charset="0"/>
              </a:rPr>
              <a:t>bbl</a:t>
            </a:r>
            <a:endParaRPr kumimoji="0" lang="en-GB" sz="700" b="0" i="0" u="none" strike="noStrike" kern="1200" cap="none" spc="0" normalizeH="0" baseline="0" noProof="0" dirty="0">
              <a:ln>
                <a:noFill/>
              </a:ln>
              <a:solidFill>
                <a:srgbClr val="243746"/>
              </a:solidFill>
              <a:effectLst/>
              <a:uLnTx/>
              <a:uFillTx/>
              <a:latin typeface="Equinor Medium"/>
              <a:ea typeface="Verdana" panose="020B0604030504040204" pitchFamily="34" charset="0"/>
            </a:endParaRPr>
          </a:p>
        </p:txBody>
      </p:sp>
      <p:sp>
        <p:nvSpPr>
          <p:cNvPr id="33" name="Text Placeholder 14">
            <a:extLst>
              <a:ext uri="{FF2B5EF4-FFF2-40B4-BE49-F238E27FC236}">
                <a16:creationId xmlns:a16="http://schemas.microsoft.com/office/drawing/2014/main" id="{FC45BA30-850F-E947-A257-EEB6A3810718}"/>
              </a:ext>
            </a:extLst>
          </p:cNvPr>
          <p:cNvSpPr txBox="1">
            <a:spLocks/>
          </p:cNvSpPr>
          <p:nvPr/>
        </p:nvSpPr>
        <p:spPr>
          <a:xfrm>
            <a:off x="11085753" y="1930225"/>
            <a:ext cx="756509" cy="230307"/>
          </a:xfrm>
          <a:prstGeom prst="rect">
            <a:avLst/>
          </a:prstGeom>
          <a:ln>
            <a:noFill/>
          </a:ln>
        </p:spPr>
        <p:txBody>
          <a:bodyPr vert="horz" lIns="0" tIns="0" rIns="0" bIns="0" rtlCol="0" anchor="t">
            <a:noAutofit/>
          </a:bodyPr>
          <a:lstStyle>
            <a:lvl1pPr marL="0" indent="0" algn="l" defTabSz="914400" rtl="0" eaLnBrk="1" latinLnBrk="0" hangingPunct="1">
              <a:lnSpc>
                <a:spcPct val="100000"/>
              </a:lnSpc>
              <a:spcBef>
                <a:spcPts val="0"/>
              </a:spcBef>
              <a:spcAft>
                <a:spcPts val="0"/>
              </a:spcAft>
              <a:buSzPct val="80000"/>
              <a:buFont typeface="Arial" panose="020B0604020202020204" pitchFamily="34" charset="0"/>
              <a:buNone/>
              <a:defRPr lang="en-US" sz="3200" kern="1200" spc="0" baseline="0" dirty="0" smtClean="0">
                <a:solidFill>
                  <a:schemeClr val="accent1"/>
                </a:solidFill>
                <a:latin typeface="+mj-lt"/>
                <a:ea typeface="Verdana" panose="020B0604030504040204" pitchFamily="34" charset="0"/>
                <a:cs typeface="Verdana" panose="020B0604030504040204" pitchFamily="34" charset="0"/>
              </a:defRPr>
            </a:lvl1pPr>
            <a:lvl2pPr marL="0" indent="0" algn="l" defTabSz="914400" rtl="0" eaLnBrk="1" latinLnBrk="0" hangingPunct="1">
              <a:lnSpc>
                <a:spcPct val="100000"/>
              </a:lnSpc>
              <a:spcBef>
                <a:spcPts val="0"/>
              </a:spcBef>
              <a:spcAft>
                <a:spcPts val="600"/>
              </a:spcAft>
              <a:buSzPct val="80000"/>
              <a:buFont typeface="Arial" panose="020B0604020202020204" pitchFamily="34" charset="0"/>
              <a:buNone/>
              <a:defRPr lang="en-US" sz="1200" kern="1200" spc="0" baseline="0" dirty="0" smtClean="0">
                <a:solidFill>
                  <a:schemeClr val="accent1"/>
                </a:solidFill>
                <a:latin typeface="+mj-lt"/>
                <a:ea typeface="Verdana" panose="020B0604030504040204" pitchFamily="34" charset="0"/>
                <a:cs typeface="Verdana" panose="020B0604030504040204" pitchFamily="34" charset="0"/>
              </a:defRPr>
            </a:lvl2pPr>
            <a:lvl3pPr marL="0" indent="0" algn="l" defTabSz="914400" rtl="0" eaLnBrk="1" latinLnBrk="0" hangingPunct="1">
              <a:lnSpc>
                <a:spcPct val="100000"/>
              </a:lnSpc>
              <a:spcBef>
                <a:spcPts val="1200"/>
              </a:spcBef>
              <a:spcAft>
                <a:spcPts val="0"/>
              </a:spcAft>
              <a:buSzPct val="80000"/>
              <a:buFont typeface="Arial" panose="020B0604020202020204" pitchFamily="34" charset="0"/>
              <a:buNone/>
              <a:defRPr sz="800" kern="1200" spc="0" baseline="0">
                <a:solidFill>
                  <a:schemeClr val="accent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400" kern="1200" spc="0" baseline="0">
                <a:solidFill>
                  <a:schemeClr val="accent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1" indent="0" algn="ctr" defTabSz="914400" rtl="0" eaLnBrk="1" fontAlgn="auto" latinLnBrk="0" hangingPunct="1">
              <a:lnSpc>
                <a:spcPct val="100000"/>
              </a:lnSpc>
              <a:spcBef>
                <a:spcPts val="0"/>
              </a:spcBef>
              <a:spcAft>
                <a:spcPts val="0"/>
              </a:spcAft>
              <a:buClrTx/>
              <a:buSzPct val="80000"/>
              <a:buFont typeface="Arial" panose="020B0604020202020204" pitchFamily="34" charset="0"/>
              <a:buNone/>
              <a:tabLst/>
              <a:defRPr/>
            </a:pPr>
            <a:r>
              <a:rPr kumimoji="0" lang="nb-NO" sz="700" b="0" i="0" u="none" strike="noStrike" kern="1200" cap="none" spc="0" normalizeH="0" baseline="0" noProof="0" dirty="0">
                <a:ln>
                  <a:noFill/>
                </a:ln>
                <a:solidFill>
                  <a:srgbClr val="243746"/>
                </a:solidFill>
                <a:effectLst/>
                <a:uLnTx/>
                <a:uFillTx/>
                <a:latin typeface="Equinor Medium"/>
                <a:ea typeface="Verdana" panose="020B0604030504040204" pitchFamily="34" charset="0"/>
              </a:rPr>
              <a:t>Co2 </a:t>
            </a:r>
            <a:r>
              <a:rPr kumimoji="0" lang="nb-NO" sz="700" b="0" i="0" u="none" strike="noStrike" kern="1200" cap="none" spc="0" normalizeH="0" baseline="0" noProof="0" dirty="0" err="1">
                <a:ln>
                  <a:noFill/>
                </a:ln>
                <a:solidFill>
                  <a:srgbClr val="243746"/>
                </a:solidFill>
                <a:effectLst/>
                <a:uLnTx/>
                <a:uFillTx/>
                <a:latin typeface="Equinor Medium"/>
                <a:ea typeface="Verdana" panose="020B0604030504040204" pitchFamily="34" charset="0"/>
              </a:rPr>
              <a:t>Intensity</a:t>
            </a:r>
            <a:endParaRPr kumimoji="0" lang="en-GB" sz="700" b="0" i="0" u="none" strike="noStrike" kern="1200" cap="none" spc="0" normalizeH="0" baseline="0" noProof="0" dirty="0">
              <a:ln>
                <a:noFill/>
              </a:ln>
              <a:solidFill>
                <a:srgbClr val="243746"/>
              </a:solidFill>
              <a:effectLst/>
              <a:uLnTx/>
              <a:uFillTx/>
              <a:latin typeface="Equinor Medium"/>
              <a:ea typeface="Verdana" panose="020B0604030504040204" pitchFamily="34" charset="0"/>
            </a:endParaRPr>
          </a:p>
        </p:txBody>
      </p:sp>
      <p:sp>
        <p:nvSpPr>
          <p:cNvPr id="60" name="TextBox 59">
            <a:extLst>
              <a:ext uri="{FF2B5EF4-FFF2-40B4-BE49-F238E27FC236}">
                <a16:creationId xmlns:a16="http://schemas.microsoft.com/office/drawing/2014/main" id="{562B472D-9978-8988-03E2-02C0F9A5442D}"/>
              </a:ext>
            </a:extLst>
          </p:cNvPr>
          <p:cNvSpPr txBox="1"/>
          <p:nvPr/>
        </p:nvSpPr>
        <p:spPr>
          <a:xfrm>
            <a:off x="917111" y="2555352"/>
            <a:ext cx="10185621"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300" normalizeH="0" baseline="0" noProof="0" dirty="0">
                <a:ln>
                  <a:noFill/>
                </a:ln>
                <a:solidFill>
                  <a:srgbClr val="333333"/>
                </a:solidFill>
                <a:effectLst/>
                <a:uLnTx/>
                <a:uFillTx/>
                <a:latin typeface="Equinor"/>
                <a:ea typeface="+mn-ea"/>
                <a:cs typeface="+mn-cs"/>
              </a:rPr>
              <a:t>SUBSURFACE DIGITAL STRATEGY</a:t>
            </a:r>
            <a:endParaRPr kumimoji="0" lang="en-US" sz="1100" b="1" i="0" u="none" strike="noStrike" kern="1200" cap="none" spc="300" normalizeH="0" baseline="0" noProof="0" dirty="0">
              <a:ln>
                <a:noFill/>
              </a:ln>
              <a:solidFill>
                <a:srgbClr val="7D0023"/>
              </a:solidFill>
              <a:effectLst/>
              <a:uLnTx/>
              <a:uFillTx/>
              <a:latin typeface="Equinor"/>
              <a:ea typeface="+mn-ea"/>
              <a:cs typeface="+mn-cs"/>
            </a:endParaRPr>
          </a:p>
        </p:txBody>
      </p:sp>
      <p:grpSp>
        <p:nvGrpSpPr>
          <p:cNvPr id="93" name="Group 92">
            <a:extLst>
              <a:ext uri="{FF2B5EF4-FFF2-40B4-BE49-F238E27FC236}">
                <a16:creationId xmlns:a16="http://schemas.microsoft.com/office/drawing/2014/main" id="{22406092-B0B8-DB7C-862F-E18D97BD2B89}"/>
              </a:ext>
            </a:extLst>
          </p:cNvPr>
          <p:cNvGrpSpPr/>
          <p:nvPr/>
        </p:nvGrpSpPr>
        <p:grpSpPr>
          <a:xfrm>
            <a:off x="5304470" y="1380806"/>
            <a:ext cx="1484259" cy="1136075"/>
            <a:chOff x="4135491" y="2070061"/>
            <a:chExt cx="3616741" cy="2768310"/>
          </a:xfrm>
        </p:grpSpPr>
        <p:grpSp>
          <p:nvGrpSpPr>
            <p:cNvPr id="83" name="Group 82">
              <a:extLst>
                <a:ext uri="{FF2B5EF4-FFF2-40B4-BE49-F238E27FC236}">
                  <a16:creationId xmlns:a16="http://schemas.microsoft.com/office/drawing/2014/main" id="{78FA7552-8695-F54A-C0A0-FDF2552EB3ED}"/>
                </a:ext>
              </a:extLst>
            </p:cNvPr>
            <p:cNvGrpSpPr/>
            <p:nvPr/>
          </p:nvGrpSpPr>
          <p:grpSpPr>
            <a:xfrm>
              <a:off x="4135491" y="3628563"/>
              <a:ext cx="1772758" cy="1209808"/>
              <a:chOff x="4275018" y="3896898"/>
              <a:chExt cx="1772758" cy="1209808"/>
            </a:xfrm>
          </p:grpSpPr>
          <p:pic>
            <p:nvPicPr>
              <p:cNvPr id="84" name="Graphic 83" descr="Cloud outline">
                <a:extLst>
                  <a:ext uri="{FF2B5EF4-FFF2-40B4-BE49-F238E27FC236}">
                    <a16:creationId xmlns:a16="http://schemas.microsoft.com/office/drawing/2014/main" id="{29784E18-E556-3D4B-D214-54245B5ACA2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75018" y="4393154"/>
                <a:ext cx="419002" cy="412985"/>
              </a:xfrm>
              <a:prstGeom prst="rect">
                <a:avLst/>
              </a:prstGeom>
            </p:spPr>
          </p:pic>
          <p:sp>
            <p:nvSpPr>
              <p:cNvPr id="85" name="Freeform: Shape 84">
                <a:extLst>
                  <a:ext uri="{FF2B5EF4-FFF2-40B4-BE49-F238E27FC236}">
                    <a16:creationId xmlns:a16="http://schemas.microsoft.com/office/drawing/2014/main" id="{13FEE0BC-8093-ECA1-F254-F1AC6DE7B5EE}"/>
                  </a:ext>
                </a:extLst>
              </p:cNvPr>
              <p:cNvSpPr/>
              <p:nvPr/>
            </p:nvSpPr>
            <p:spPr>
              <a:xfrm>
                <a:off x="4973277" y="3896898"/>
                <a:ext cx="1074499" cy="971036"/>
              </a:xfrm>
              <a:custGeom>
                <a:avLst/>
                <a:gdLst>
                  <a:gd name="connsiteX0" fmla="*/ 103442 w 1247775"/>
                  <a:gd name="connsiteY0" fmla="*/ 1146715 h 1143000"/>
                  <a:gd name="connsiteX1" fmla="*/ 14002 w 1247775"/>
                  <a:gd name="connsiteY1" fmla="*/ 1095089 h 1143000"/>
                  <a:gd name="connsiteX2" fmla="*/ 14002 w 1247775"/>
                  <a:gd name="connsiteY2" fmla="*/ 991838 h 1143000"/>
                  <a:gd name="connsiteX3" fmla="*/ 586645 w 1247775"/>
                  <a:gd name="connsiteY3" fmla="*/ 0 h 1143000"/>
                  <a:gd name="connsiteX4" fmla="*/ 860774 w 1247775"/>
                  <a:gd name="connsiteY4" fmla="*/ 158210 h 1143000"/>
                  <a:gd name="connsiteX5" fmla="*/ 520065 w 1247775"/>
                  <a:gd name="connsiteY5" fmla="*/ 748379 h 1143000"/>
                  <a:gd name="connsiteX6" fmla="*/ 520065 w 1247775"/>
                  <a:gd name="connsiteY6" fmla="*/ 807149 h 1143000"/>
                  <a:gd name="connsiteX7" fmla="*/ 570929 w 1247775"/>
                  <a:gd name="connsiteY7" fmla="*/ 836486 h 1143000"/>
                  <a:gd name="connsiteX8" fmla="*/ 1248918 w 1247775"/>
                  <a:gd name="connsiteY8" fmla="*/ 836486 h 1143000"/>
                  <a:gd name="connsiteX9" fmla="*/ 1248918 w 1247775"/>
                  <a:gd name="connsiteY9" fmla="*/ 1146620 h 1143000"/>
                  <a:gd name="connsiteX10" fmla="*/ 103442 w 1247775"/>
                  <a:gd name="connsiteY10" fmla="*/ 1146620 h 114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7775" h="1143000">
                    <a:moveTo>
                      <a:pt x="103442" y="1146715"/>
                    </a:moveTo>
                    <a:cubicBezTo>
                      <a:pt x="66104" y="1146715"/>
                      <a:pt x="32671" y="1127379"/>
                      <a:pt x="14002" y="1095089"/>
                    </a:cubicBezTo>
                    <a:cubicBezTo>
                      <a:pt x="-4667" y="1062800"/>
                      <a:pt x="-4667" y="1024128"/>
                      <a:pt x="14002" y="991838"/>
                    </a:cubicBezTo>
                    <a:lnTo>
                      <a:pt x="586645" y="0"/>
                    </a:lnTo>
                    <a:lnTo>
                      <a:pt x="860774" y="158210"/>
                    </a:lnTo>
                    <a:lnTo>
                      <a:pt x="520065" y="748379"/>
                    </a:lnTo>
                    <a:cubicBezTo>
                      <a:pt x="509397" y="766762"/>
                      <a:pt x="509397" y="788765"/>
                      <a:pt x="520065" y="807149"/>
                    </a:cubicBezTo>
                    <a:cubicBezTo>
                      <a:pt x="530733" y="825532"/>
                      <a:pt x="549688" y="836486"/>
                      <a:pt x="570929" y="836486"/>
                    </a:cubicBezTo>
                    <a:lnTo>
                      <a:pt x="1248918" y="836486"/>
                    </a:lnTo>
                    <a:lnTo>
                      <a:pt x="1248918" y="1146620"/>
                    </a:lnTo>
                    <a:lnTo>
                      <a:pt x="103442" y="1146620"/>
                    </a:lnTo>
                    <a:close/>
                  </a:path>
                </a:pathLst>
              </a:custGeom>
              <a:solidFill>
                <a:srgbClr val="7C98AB"/>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800" b="0" i="0" u="none" strike="noStrike" kern="1200" cap="none" spc="0" normalizeH="0" baseline="0" noProof="0">
                  <a:ln>
                    <a:noFill/>
                  </a:ln>
                  <a:solidFill>
                    <a:srgbClr val="333333"/>
                  </a:solidFill>
                  <a:effectLst/>
                  <a:uLnTx/>
                  <a:uFillTx/>
                  <a:latin typeface="Equinor"/>
                  <a:ea typeface="+mn-ea"/>
                  <a:cs typeface="+mn-cs"/>
                </a:endParaRPr>
              </a:p>
            </p:txBody>
          </p:sp>
          <p:pic>
            <p:nvPicPr>
              <p:cNvPr id="86" name="Graphic 85">
                <a:extLst>
                  <a:ext uri="{FF2B5EF4-FFF2-40B4-BE49-F238E27FC236}">
                    <a16:creationId xmlns:a16="http://schemas.microsoft.com/office/drawing/2014/main" id="{0DC56CD6-DE33-E7DF-F673-E26B64BC45B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353267" y="4599646"/>
                <a:ext cx="600190" cy="507060"/>
              </a:xfrm>
              <a:prstGeom prst="rect">
                <a:avLst/>
              </a:prstGeom>
            </p:spPr>
          </p:pic>
        </p:grpSp>
        <p:sp>
          <p:nvSpPr>
            <p:cNvPr id="87" name="Freeform: Shape 86">
              <a:extLst>
                <a:ext uri="{FF2B5EF4-FFF2-40B4-BE49-F238E27FC236}">
                  <a16:creationId xmlns:a16="http://schemas.microsoft.com/office/drawing/2014/main" id="{E17F4E72-A809-801A-6F1B-F426B1BA0A2F}"/>
                </a:ext>
              </a:extLst>
            </p:cNvPr>
            <p:cNvSpPr/>
            <p:nvPr/>
          </p:nvSpPr>
          <p:spPr>
            <a:xfrm>
              <a:off x="6010620" y="3610126"/>
              <a:ext cx="1074499" cy="971036"/>
            </a:xfrm>
            <a:custGeom>
              <a:avLst/>
              <a:gdLst>
                <a:gd name="connsiteX0" fmla="*/ 0 w 1247775"/>
                <a:gd name="connsiteY0" fmla="*/ 1146620 h 1143000"/>
                <a:gd name="connsiteX1" fmla="*/ 0 w 1247775"/>
                <a:gd name="connsiteY1" fmla="*/ 836486 h 1143000"/>
                <a:gd name="connsiteX2" fmla="*/ 696087 w 1247775"/>
                <a:gd name="connsiteY2" fmla="*/ 836486 h 1143000"/>
                <a:gd name="connsiteX3" fmla="*/ 746951 w 1247775"/>
                <a:gd name="connsiteY3" fmla="*/ 807149 h 1143000"/>
                <a:gd name="connsiteX4" fmla="*/ 746951 w 1247775"/>
                <a:gd name="connsiteY4" fmla="*/ 748379 h 1143000"/>
                <a:gd name="connsiteX5" fmla="*/ 401669 w 1247775"/>
                <a:gd name="connsiteY5" fmla="*/ 150400 h 1143000"/>
                <a:gd name="connsiteX6" fmla="*/ 662178 w 1247775"/>
                <a:gd name="connsiteY6" fmla="*/ 0 h 1143000"/>
                <a:gd name="connsiteX7" fmla="*/ 1234821 w 1247775"/>
                <a:gd name="connsiteY7" fmla="*/ 991838 h 1143000"/>
                <a:gd name="connsiteX8" fmla="*/ 1234821 w 1247775"/>
                <a:gd name="connsiteY8" fmla="*/ 1095089 h 1143000"/>
                <a:gd name="connsiteX9" fmla="*/ 1145381 w 1247775"/>
                <a:gd name="connsiteY9" fmla="*/ 1146715 h 1143000"/>
                <a:gd name="connsiteX10" fmla="*/ 0 w 1247775"/>
                <a:gd name="connsiteY10" fmla="*/ 1146715 h 114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7775" h="1143000">
                  <a:moveTo>
                    <a:pt x="0" y="1146620"/>
                  </a:moveTo>
                  <a:lnTo>
                    <a:pt x="0" y="836486"/>
                  </a:lnTo>
                  <a:lnTo>
                    <a:pt x="696087" y="836486"/>
                  </a:lnTo>
                  <a:cubicBezTo>
                    <a:pt x="717328" y="836486"/>
                    <a:pt x="736378" y="825532"/>
                    <a:pt x="746951" y="807149"/>
                  </a:cubicBezTo>
                  <a:cubicBezTo>
                    <a:pt x="757523" y="788765"/>
                    <a:pt x="757523" y="766763"/>
                    <a:pt x="746951" y="748379"/>
                  </a:cubicBezTo>
                  <a:lnTo>
                    <a:pt x="401669" y="150400"/>
                  </a:lnTo>
                  <a:lnTo>
                    <a:pt x="662178" y="0"/>
                  </a:lnTo>
                  <a:lnTo>
                    <a:pt x="1234821" y="991838"/>
                  </a:lnTo>
                  <a:cubicBezTo>
                    <a:pt x="1253490" y="1024128"/>
                    <a:pt x="1253490" y="1062800"/>
                    <a:pt x="1234821" y="1095089"/>
                  </a:cubicBezTo>
                  <a:cubicBezTo>
                    <a:pt x="1216152" y="1127379"/>
                    <a:pt x="1182719" y="1146715"/>
                    <a:pt x="1145381" y="1146715"/>
                  </a:cubicBezTo>
                  <a:lnTo>
                    <a:pt x="0" y="1146715"/>
                  </a:lnTo>
                  <a:close/>
                </a:path>
              </a:pathLst>
            </a:custGeom>
            <a:solidFill>
              <a:srgbClr val="7EC1C2"/>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800" b="0" i="0" u="none" strike="noStrike" kern="1200" cap="none" spc="0" normalizeH="0" baseline="0" noProof="0">
                <a:ln>
                  <a:noFill/>
                </a:ln>
                <a:solidFill>
                  <a:srgbClr val="333333"/>
                </a:solidFill>
                <a:effectLst/>
                <a:uLnTx/>
                <a:uFillTx/>
                <a:latin typeface="Equinor"/>
                <a:ea typeface="+mn-ea"/>
                <a:cs typeface="+mn-cs"/>
              </a:endParaRPr>
            </a:p>
          </p:txBody>
        </p:sp>
        <p:pic>
          <p:nvPicPr>
            <p:cNvPr id="88" name="Graphic 87">
              <a:extLst>
                <a:ext uri="{FF2B5EF4-FFF2-40B4-BE49-F238E27FC236}">
                  <a16:creationId xmlns:a16="http://schemas.microsoft.com/office/drawing/2014/main" id="{C64F01B5-0B5E-92C6-B13B-5F701ADB4B3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154702" y="4266391"/>
              <a:ext cx="597530" cy="356468"/>
            </a:xfrm>
            <a:prstGeom prst="rect">
              <a:avLst/>
            </a:prstGeom>
          </p:spPr>
        </p:pic>
        <p:grpSp>
          <p:nvGrpSpPr>
            <p:cNvPr id="89" name="Group 88">
              <a:extLst>
                <a:ext uri="{FF2B5EF4-FFF2-40B4-BE49-F238E27FC236}">
                  <a16:creationId xmlns:a16="http://schemas.microsoft.com/office/drawing/2014/main" id="{78A98829-5F08-B293-BFC6-8010DD0670A7}"/>
                </a:ext>
              </a:extLst>
            </p:cNvPr>
            <p:cNvGrpSpPr/>
            <p:nvPr/>
          </p:nvGrpSpPr>
          <p:grpSpPr>
            <a:xfrm>
              <a:off x="5391103" y="2070061"/>
              <a:ext cx="1140117" cy="1588699"/>
              <a:chOff x="5527669" y="2356913"/>
              <a:chExt cx="1140117" cy="1588699"/>
            </a:xfrm>
          </p:grpSpPr>
          <p:sp>
            <p:nvSpPr>
              <p:cNvPr id="90" name="Freeform: Shape 89">
                <a:extLst>
                  <a:ext uri="{FF2B5EF4-FFF2-40B4-BE49-F238E27FC236}">
                    <a16:creationId xmlns:a16="http://schemas.microsoft.com/office/drawing/2014/main" id="{79EE27C9-915F-DE05-EDD8-4161A222C4AE}"/>
                  </a:ext>
                </a:extLst>
              </p:cNvPr>
              <p:cNvSpPr/>
              <p:nvPr/>
            </p:nvSpPr>
            <p:spPr>
              <a:xfrm>
                <a:off x="5527669" y="2926024"/>
                <a:ext cx="1140117" cy="1019588"/>
              </a:xfrm>
              <a:custGeom>
                <a:avLst/>
                <a:gdLst>
                  <a:gd name="connsiteX0" fmla="*/ 0 w 1323975"/>
                  <a:gd name="connsiteY0" fmla="*/ 1043845 h 1200150"/>
                  <a:gd name="connsiteX1" fmla="*/ 572834 w 1323975"/>
                  <a:gd name="connsiteY1" fmla="*/ 51626 h 1200150"/>
                  <a:gd name="connsiteX2" fmla="*/ 662273 w 1323975"/>
                  <a:gd name="connsiteY2" fmla="*/ 0 h 1200150"/>
                  <a:gd name="connsiteX3" fmla="*/ 751713 w 1323975"/>
                  <a:gd name="connsiteY3" fmla="*/ 51626 h 1200150"/>
                  <a:gd name="connsiteX4" fmla="*/ 1324547 w 1323975"/>
                  <a:gd name="connsiteY4" fmla="*/ 1043845 h 1200150"/>
                  <a:gd name="connsiteX5" fmla="*/ 1064038 w 1323975"/>
                  <a:gd name="connsiteY5" fmla="*/ 1194245 h 1200150"/>
                  <a:gd name="connsiteX6" fmla="*/ 722281 w 1323975"/>
                  <a:gd name="connsiteY6" fmla="*/ 602266 h 1200150"/>
                  <a:gd name="connsiteX7" fmla="*/ 671417 w 1323975"/>
                  <a:gd name="connsiteY7" fmla="*/ 572929 h 1200150"/>
                  <a:gd name="connsiteX8" fmla="*/ 620554 w 1323975"/>
                  <a:gd name="connsiteY8" fmla="*/ 602266 h 1200150"/>
                  <a:gd name="connsiteX9" fmla="*/ 274130 w 1323975"/>
                  <a:gd name="connsiteY9" fmla="*/ 1202055 h 1200150"/>
                  <a:gd name="connsiteX10" fmla="*/ 0 w 1323975"/>
                  <a:gd name="connsiteY10" fmla="*/ 1043845 h 120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3975" h="1200150">
                    <a:moveTo>
                      <a:pt x="0" y="1043845"/>
                    </a:moveTo>
                    <a:lnTo>
                      <a:pt x="572834" y="51626"/>
                    </a:lnTo>
                    <a:cubicBezTo>
                      <a:pt x="591503" y="19336"/>
                      <a:pt x="624935" y="0"/>
                      <a:pt x="662273" y="0"/>
                    </a:cubicBezTo>
                    <a:cubicBezTo>
                      <a:pt x="699611" y="0"/>
                      <a:pt x="733044" y="19336"/>
                      <a:pt x="751713" y="51626"/>
                    </a:cubicBezTo>
                    <a:lnTo>
                      <a:pt x="1324547" y="1043845"/>
                    </a:lnTo>
                    <a:lnTo>
                      <a:pt x="1064038" y="1194245"/>
                    </a:lnTo>
                    <a:lnTo>
                      <a:pt x="722281" y="602266"/>
                    </a:lnTo>
                    <a:cubicBezTo>
                      <a:pt x="711708" y="583883"/>
                      <a:pt x="692658" y="572929"/>
                      <a:pt x="671417" y="572929"/>
                    </a:cubicBezTo>
                    <a:cubicBezTo>
                      <a:pt x="650177" y="572929"/>
                      <a:pt x="631127" y="583883"/>
                      <a:pt x="620554" y="602266"/>
                    </a:cubicBezTo>
                    <a:lnTo>
                      <a:pt x="274130" y="1202055"/>
                    </a:lnTo>
                    <a:lnTo>
                      <a:pt x="0" y="1043845"/>
                    </a:lnTo>
                    <a:close/>
                  </a:path>
                </a:pathLst>
              </a:custGeom>
              <a:solidFill>
                <a:srgbClr val="CB8E9E"/>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800" b="0" i="0" u="none" strike="noStrike" kern="1200" cap="none" spc="0" normalizeH="0" baseline="0" noProof="0">
                  <a:ln>
                    <a:noFill/>
                  </a:ln>
                  <a:solidFill>
                    <a:srgbClr val="333333"/>
                  </a:solidFill>
                  <a:effectLst/>
                  <a:uLnTx/>
                  <a:uFillTx/>
                  <a:latin typeface="Equinor"/>
                  <a:ea typeface="+mn-ea"/>
                  <a:cs typeface="+mn-cs"/>
                </a:endParaRPr>
              </a:p>
            </p:txBody>
          </p:sp>
          <p:pic>
            <p:nvPicPr>
              <p:cNvPr id="91" name="Graphic 90">
                <a:extLst>
                  <a:ext uri="{FF2B5EF4-FFF2-40B4-BE49-F238E27FC236}">
                    <a16:creationId xmlns:a16="http://schemas.microsoft.com/office/drawing/2014/main" id="{517A3FF2-1C24-1730-2A32-11CEB42131B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815681" y="2356913"/>
                <a:ext cx="583040" cy="507060"/>
              </a:xfrm>
              <a:prstGeom prst="rect">
                <a:avLst/>
              </a:prstGeom>
            </p:spPr>
          </p:pic>
        </p:grpSp>
        <p:sp>
          <p:nvSpPr>
            <p:cNvPr id="92" name="TextBox 91">
              <a:extLst>
                <a:ext uri="{FF2B5EF4-FFF2-40B4-BE49-F238E27FC236}">
                  <a16:creationId xmlns:a16="http://schemas.microsoft.com/office/drawing/2014/main" id="{71C9719A-70F0-AC37-97B4-9ABE6BFA370D}"/>
                </a:ext>
              </a:extLst>
            </p:cNvPr>
            <p:cNvSpPr txBox="1"/>
            <p:nvPr/>
          </p:nvSpPr>
          <p:spPr>
            <a:xfrm>
              <a:off x="5149946" y="3582582"/>
              <a:ext cx="1638332" cy="78746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00" b="1" i="0" u="none" strike="noStrike" kern="1200" cap="none" spc="0" normalizeH="0" baseline="0" noProof="0" dirty="0">
                  <a:ln>
                    <a:noFill/>
                  </a:ln>
                  <a:solidFill>
                    <a:srgbClr val="333333"/>
                  </a:solidFill>
                  <a:effectLst/>
                  <a:uLnTx/>
                  <a:uFillTx/>
                  <a:latin typeface="Equinor"/>
                  <a:ea typeface="+mn-ea"/>
                  <a:cs typeface="+mn-cs"/>
                </a:rPr>
                <a:t>S C A L 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00" b="1" i="0" u="none" strike="noStrike" kern="1200" cap="none" spc="0" normalizeH="0" baseline="0" noProof="0" dirty="0">
                  <a:ln>
                    <a:noFill/>
                  </a:ln>
                  <a:solidFill>
                    <a:srgbClr val="333333"/>
                  </a:solidFill>
                  <a:effectLst/>
                  <a:uLnTx/>
                  <a:uFillTx/>
                  <a:latin typeface="Equinor"/>
                  <a:ea typeface="+mn-ea"/>
                  <a:cs typeface="+mn-cs"/>
                </a:rPr>
                <a:t>S P E </a:t>
              </a:r>
              <a:r>
                <a:rPr kumimoji="0" lang="en-US" sz="500" b="1" i="0" u="none" strike="noStrike" kern="1200" cap="none" spc="0" normalizeH="0" baseline="0" noProof="0" dirty="0" err="1">
                  <a:ln>
                    <a:noFill/>
                  </a:ln>
                  <a:solidFill>
                    <a:srgbClr val="333333"/>
                  </a:solidFill>
                  <a:effectLst/>
                  <a:uLnTx/>
                  <a:uFillTx/>
                  <a:latin typeface="Equinor"/>
                  <a:ea typeface="+mn-ea"/>
                  <a:cs typeface="+mn-cs"/>
                </a:rPr>
                <a:t>E</a:t>
              </a:r>
              <a:r>
                <a:rPr kumimoji="0" lang="en-US" sz="500" b="1" i="0" u="none" strike="noStrike" kern="1200" cap="none" spc="0" normalizeH="0" baseline="0" noProof="0" dirty="0">
                  <a:ln>
                    <a:noFill/>
                  </a:ln>
                  <a:solidFill>
                    <a:srgbClr val="333333"/>
                  </a:solidFill>
                  <a:effectLst/>
                  <a:uLnTx/>
                  <a:uFillTx/>
                  <a:latin typeface="Equinor"/>
                  <a:ea typeface="+mn-ea"/>
                  <a:cs typeface="+mn-cs"/>
                </a:rPr>
                <a:t> 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00" b="1" i="0" u="none" strike="noStrike" kern="1200" cap="none" spc="0" normalizeH="0" baseline="0" noProof="0" dirty="0">
                  <a:ln>
                    <a:noFill/>
                  </a:ln>
                  <a:solidFill>
                    <a:srgbClr val="333333"/>
                  </a:solidFill>
                  <a:effectLst/>
                  <a:uLnTx/>
                  <a:uFillTx/>
                  <a:latin typeface="Equinor"/>
                  <a:ea typeface="+mn-ea"/>
                  <a:cs typeface="+mn-cs"/>
                </a:rPr>
                <a:t>S I M P L I C I T Y</a:t>
              </a:r>
            </a:p>
          </p:txBody>
        </p:sp>
      </p:grpSp>
      <p:sp>
        <p:nvSpPr>
          <p:cNvPr id="95" name="TextBox 94">
            <a:extLst>
              <a:ext uri="{FF2B5EF4-FFF2-40B4-BE49-F238E27FC236}">
                <a16:creationId xmlns:a16="http://schemas.microsoft.com/office/drawing/2014/main" id="{9F23E07D-B803-DB43-6E68-0F98BB03B9D3}"/>
              </a:ext>
            </a:extLst>
          </p:cNvPr>
          <p:cNvSpPr txBox="1"/>
          <p:nvPr/>
        </p:nvSpPr>
        <p:spPr>
          <a:xfrm>
            <a:off x="463269" y="2891155"/>
            <a:ext cx="25360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300" normalizeH="0" baseline="0" noProof="0" dirty="0">
                <a:ln>
                  <a:noFill/>
                </a:ln>
                <a:solidFill>
                  <a:srgbClr val="333333"/>
                </a:solidFill>
                <a:effectLst/>
                <a:uLnTx/>
                <a:uFillTx/>
                <a:latin typeface="Equinor"/>
                <a:ea typeface="+mn-ea"/>
                <a:cs typeface="+mn-cs"/>
              </a:rPr>
              <a:t>TARGET</a:t>
            </a:r>
          </a:p>
        </p:txBody>
      </p:sp>
      <p:sp>
        <p:nvSpPr>
          <p:cNvPr id="99" name="TextBox 98">
            <a:extLst>
              <a:ext uri="{FF2B5EF4-FFF2-40B4-BE49-F238E27FC236}">
                <a16:creationId xmlns:a16="http://schemas.microsoft.com/office/drawing/2014/main" id="{178893DC-9CBC-F06F-40F1-EE4597B42668}"/>
              </a:ext>
            </a:extLst>
          </p:cNvPr>
          <p:cNvSpPr txBox="1"/>
          <p:nvPr/>
        </p:nvSpPr>
        <p:spPr>
          <a:xfrm>
            <a:off x="1437969" y="2924078"/>
            <a:ext cx="10634662" cy="24622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dirty="0">
                <a:ln>
                  <a:noFill/>
                </a:ln>
                <a:solidFill>
                  <a:srgbClr val="000000"/>
                </a:solidFill>
                <a:effectLst/>
                <a:uLnTx/>
                <a:uFillTx/>
                <a:latin typeface="Equinor"/>
                <a:ea typeface="+mn-ea"/>
                <a:cs typeface="+mn-cs"/>
              </a:rPr>
              <a:t>By 2027, at a minimum, all Norway assets will perform their subsurface work processes in cloud native applications with cloud-native data engineered for quality and accessibility.</a:t>
            </a:r>
            <a:endParaRPr kumimoji="0" lang="en-GB" sz="1000" b="0" i="1" u="none" strike="noStrike" kern="1200" cap="none" spc="0" normalizeH="0" baseline="0" noProof="0" dirty="0">
              <a:ln>
                <a:noFill/>
              </a:ln>
              <a:solidFill>
                <a:srgbClr val="333333"/>
              </a:solidFill>
              <a:effectLst/>
              <a:uLnTx/>
              <a:uFillTx/>
              <a:latin typeface="Equinor"/>
              <a:ea typeface="+mn-ea"/>
              <a:cs typeface="+mn-cs"/>
            </a:endParaRPr>
          </a:p>
        </p:txBody>
      </p:sp>
      <p:sp>
        <p:nvSpPr>
          <p:cNvPr id="100" name="TextBox 99">
            <a:extLst>
              <a:ext uri="{FF2B5EF4-FFF2-40B4-BE49-F238E27FC236}">
                <a16:creationId xmlns:a16="http://schemas.microsoft.com/office/drawing/2014/main" id="{AD75E0CA-2662-105E-D4F8-B477D16EF055}"/>
              </a:ext>
            </a:extLst>
          </p:cNvPr>
          <p:cNvSpPr txBox="1"/>
          <p:nvPr/>
        </p:nvSpPr>
        <p:spPr>
          <a:xfrm>
            <a:off x="475709" y="3286151"/>
            <a:ext cx="25360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300" normalizeH="0" baseline="0" noProof="0" dirty="0">
                <a:ln>
                  <a:noFill/>
                </a:ln>
                <a:solidFill>
                  <a:srgbClr val="333333"/>
                </a:solidFill>
                <a:effectLst/>
                <a:uLnTx/>
                <a:uFillTx/>
                <a:latin typeface="Equinor"/>
                <a:ea typeface="+mn-ea"/>
                <a:cs typeface="+mn-cs"/>
              </a:rPr>
              <a:t>VISION</a:t>
            </a:r>
          </a:p>
        </p:txBody>
      </p:sp>
      <p:sp>
        <p:nvSpPr>
          <p:cNvPr id="102" name="TextBox 101">
            <a:extLst>
              <a:ext uri="{FF2B5EF4-FFF2-40B4-BE49-F238E27FC236}">
                <a16:creationId xmlns:a16="http://schemas.microsoft.com/office/drawing/2014/main" id="{129F9A52-72A0-53C7-71BE-28E5F6A8EDB6}"/>
              </a:ext>
            </a:extLst>
          </p:cNvPr>
          <p:cNvSpPr txBox="1"/>
          <p:nvPr/>
        </p:nvSpPr>
        <p:spPr>
          <a:xfrm>
            <a:off x="1420959" y="3261053"/>
            <a:ext cx="1010738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dirty="0">
                <a:ln>
                  <a:noFill/>
                </a:ln>
                <a:solidFill>
                  <a:srgbClr val="000000"/>
                </a:solidFill>
                <a:effectLst/>
                <a:uLnTx/>
                <a:uFillTx/>
                <a:latin typeface="Equinor"/>
                <a:ea typeface="+mn-ea"/>
                <a:cs typeface="+mn-cs"/>
              </a:rPr>
              <a:t>To be a digitally literate subsurface organization - capable of predicting valuable outcomes faster and with better control of uncertainty - by using all relevant data and experiences - along with analytics tools and methods in our subsurface work processes.</a:t>
            </a:r>
            <a:endParaRPr kumimoji="0" lang="en-US" sz="1000" b="0" i="1" u="none" strike="noStrike" kern="1200" cap="none" spc="0" normalizeH="0" baseline="0" noProof="0" dirty="0">
              <a:ln>
                <a:noFill/>
              </a:ln>
              <a:solidFill>
                <a:srgbClr val="FFFFFF"/>
              </a:solidFill>
              <a:effectLst/>
              <a:uLnTx/>
              <a:uFillTx/>
              <a:latin typeface="Equinor"/>
              <a:ea typeface="+mn-ea"/>
              <a:cs typeface="+mn-cs"/>
            </a:endParaRPr>
          </a:p>
        </p:txBody>
      </p:sp>
      <p:pic>
        <p:nvPicPr>
          <p:cNvPr id="25" name="Picture 2" descr="The Open Group OSDU™ Forum">
            <a:extLst>
              <a:ext uri="{FF2B5EF4-FFF2-40B4-BE49-F238E27FC236}">
                <a16:creationId xmlns:a16="http://schemas.microsoft.com/office/drawing/2014/main" id="{9D83C2BD-40F8-17A9-0923-C79135941A8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126587" y="4446581"/>
            <a:ext cx="1452634" cy="55941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a:extLst>
              <a:ext uri="{FF2B5EF4-FFF2-40B4-BE49-F238E27FC236}">
                <a16:creationId xmlns:a16="http://schemas.microsoft.com/office/drawing/2014/main" id="{657587C9-EECF-8DD4-5B61-B5D6D70D2FFA}"/>
              </a:ext>
            </a:extLst>
          </p:cNvPr>
          <p:cNvPicPr>
            <a:picLocks noChangeAspect="1"/>
          </p:cNvPicPr>
          <p:nvPr/>
        </p:nvPicPr>
        <p:blipFill rotWithShape="1">
          <a:blip r:embed="rId11">
            <a:extLst>
              <a:ext uri="{28A0092B-C50C-407E-A947-70E740481C1C}">
                <a14:useLocalDpi xmlns:a14="http://schemas.microsoft.com/office/drawing/2010/main" val="0"/>
              </a:ext>
            </a:extLst>
          </a:blip>
          <a:srcRect t="-63"/>
          <a:stretch/>
        </p:blipFill>
        <p:spPr>
          <a:xfrm>
            <a:off x="7793081" y="5304522"/>
            <a:ext cx="400430" cy="404773"/>
          </a:xfrm>
          <a:prstGeom prst="roundRect">
            <a:avLst/>
          </a:prstGeom>
          <a:ln>
            <a:solidFill>
              <a:schemeClr val="tx1"/>
            </a:solidFill>
          </a:ln>
          <a:effectLst>
            <a:outerShdw blurRad="63500" sx="102000" sy="102000" algn="ctr" rotWithShape="0">
              <a:prstClr val="black">
                <a:alpha val="40000"/>
              </a:prstClr>
            </a:outerShdw>
          </a:effectLst>
        </p:spPr>
      </p:pic>
      <p:sp>
        <p:nvSpPr>
          <p:cNvPr id="32" name="TextBox 31">
            <a:extLst>
              <a:ext uri="{FF2B5EF4-FFF2-40B4-BE49-F238E27FC236}">
                <a16:creationId xmlns:a16="http://schemas.microsoft.com/office/drawing/2014/main" id="{01257A64-D827-11B1-6E10-F0B61DD0A120}"/>
              </a:ext>
            </a:extLst>
          </p:cNvPr>
          <p:cNvSpPr txBox="1"/>
          <p:nvPr/>
        </p:nvSpPr>
        <p:spPr>
          <a:xfrm>
            <a:off x="7612681" y="5717570"/>
            <a:ext cx="1990628"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err="1">
                <a:ln>
                  <a:noFill/>
                </a:ln>
                <a:solidFill>
                  <a:srgbClr val="333333"/>
                </a:solidFill>
                <a:effectLst/>
                <a:uLnTx/>
                <a:uFillTx/>
                <a:latin typeface="Equinor Medium"/>
                <a:ea typeface="+mn-ea"/>
                <a:cs typeface="+mn-cs"/>
              </a:rPr>
              <a:t>GeochemDB</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34" name="Picture 33">
            <a:extLst>
              <a:ext uri="{FF2B5EF4-FFF2-40B4-BE49-F238E27FC236}">
                <a16:creationId xmlns:a16="http://schemas.microsoft.com/office/drawing/2014/main" id="{08ADC4FF-E6DE-A59A-06D4-EA329EA16218}"/>
              </a:ext>
            </a:extLst>
          </p:cNvPr>
          <p:cNvPicPr>
            <a:picLocks noChangeAspect="1"/>
          </p:cNvPicPr>
          <p:nvPr/>
        </p:nvPicPr>
        <p:blipFill rotWithShape="1">
          <a:blip r:embed="rId12">
            <a:extLst>
              <a:ext uri="{BEBA8EAE-BF5A-486C-A8C5-ECC9F3942E4B}">
                <a14:imgProps xmlns:a14="http://schemas.microsoft.com/office/drawing/2010/main">
                  <a14:imgLayer r:embed="rId13">
                    <a14:imgEffect>
                      <a14:backgroundRemoval t="0" b="100000" l="1089" r="100000">
                        <a14:foregroundMark x1="8320" y1="0" x2="11431" y2="10871"/>
                        <a14:foregroundMark x1="11509" y1="10933" x2="7154" y2="22607"/>
                        <a14:foregroundMark x1="7154" y1="22607" x2="8787" y2="36442"/>
                        <a14:foregroundMark x1="8787" y1="36442" x2="3188" y2="48054"/>
                        <a14:foregroundMark x1="3188" y1="48054" x2="7154" y2="60408"/>
                        <a14:foregroundMark x1="7154" y1="60408" x2="1633" y2="97035"/>
                        <a14:foregroundMark x1="1633" y1="97035" x2="2955" y2="99938"/>
                      </a14:backgroundRemoval>
                    </a14:imgEffect>
                  </a14:imgLayer>
                </a14:imgProps>
              </a:ext>
              <a:ext uri="{28A0092B-C50C-407E-A947-70E740481C1C}">
                <a14:useLocalDpi xmlns:a14="http://schemas.microsoft.com/office/drawing/2010/main" val="0"/>
              </a:ext>
            </a:extLst>
          </a:blip>
          <a:srcRect/>
          <a:stretch/>
        </p:blipFill>
        <p:spPr>
          <a:xfrm>
            <a:off x="7800775" y="6019421"/>
            <a:ext cx="413582" cy="421929"/>
          </a:xfrm>
          <a:prstGeom prst="roundRect">
            <a:avLst/>
          </a:prstGeom>
          <a:ln>
            <a:solidFill>
              <a:schemeClr val="tx1"/>
            </a:solidFill>
          </a:ln>
        </p:spPr>
      </p:pic>
      <p:sp>
        <p:nvSpPr>
          <p:cNvPr id="35" name="TextBox 34">
            <a:extLst>
              <a:ext uri="{FF2B5EF4-FFF2-40B4-BE49-F238E27FC236}">
                <a16:creationId xmlns:a16="http://schemas.microsoft.com/office/drawing/2014/main" id="{1526D39E-1719-9BE6-0E52-FD3AD06CB84A}"/>
              </a:ext>
            </a:extLst>
          </p:cNvPr>
          <p:cNvSpPr txBox="1"/>
          <p:nvPr/>
        </p:nvSpPr>
        <p:spPr>
          <a:xfrm>
            <a:off x="7759548" y="6468498"/>
            <a:ext cx="1990628"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err="1">
                <a:ln>
                  <a:noFill/>
                </a:ln>
                <a:solidFill>
                  <a:srgbClr val="333333"/>
                </a:solidFill>
                <a:effectLst/>
                <a:uLnTx/>
                <a:uFillTx/>
                <a:latin typeface="Equinor Medium"/>
                <a:ea typeface="+mn-ea"/>
                <a:cs typeface="+mn-cs"/>
              </a:rPr>
              <a:t>CoreDB</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36" name="Picture 35">
            <a:extLst>
              <a:ext uri="{FF2B5EF4-FFF2-40B4-BE49-F238E27FC236}">
                <a16:creationId xmlns:a16="http://schemas.microsoft.com/office/drawing/2014/main" id="{EE657BF3-AC81-BDBB-0405-87408AB205F1}"/>
              </a:ext>
            </a:extLst>
          </p:cNvPr>
          <p:cNvPicPr>
            <a:picLocks noChangeAspect="1"/>
          </p:cNvPicPr>
          <p:nvPr/>
        </p:nvPicPr>
        <p:blipFill rotWithShape="1">
          <a:blip r:embed="rId14">
            <a:extLst>
              <a:ext uri="{28A0092B-C50C-407E-A947-70E740481C1C}">
                <a14:useLocalDpi xmlns:a14="http://schemas.microsoft.com/office/drawing/2010/main" val="0"/>
              </a:ext>
            </a:extLst>
          </a:blip>
          <a:srcRect/>
          <a:stretch/>
        </p:blipFill>
        <p:spPr>
          <a:xfrm>
            <a:off x="8707990" y="5304522"/>
            <a:ext cx="432074" cy="413350"/>
          </a:xfrm>
          <a:prstGeom prst="roundRect">
            <a:avLst/>
          </a:prstGeom>
        </p:spPr>
      </p:pic>
      <p:sp>
        <p:nvSpPr>
          <p:cNvPr id="37" name="TextBox 36">
            <a:extLst>
              <a:ext uri="{FF2B5EF4-FFF2-40B4-BE49-F238E27FC236}">
                <a16:creationId xmlns:a16="http://schemas.microsoft.com/office/drawing/2014/main" id="{CC9CC758-94DB-1032-7CE7-2F4B3C53F0D1}"/>
              </a:ext>
            </a:extLst>
          </p:cNvPr>
          <p:cNvSpPr txBox="1"/>
          <p:nvPr/>
        </p:nvSpPr>
        <p:spPr>
          <a:xfrm>
            <a:off x="8620920" y="5706419"/>
            <a:ext cx="1990628"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err="1">
                <a:ln>
                  <a:noFill/>
                </a:ln>
                <a:solidFill>
                  <a:srgbClr val="333333"/>
                </a:solidFill>
                <a:effectLst/>
                <a:uLnTx/>
                <a:uFillTx/>
                <a:latin typeface="Equinor Medium"/>
                <a:ea typeface="+mn-ea"/>
                <a:cs typeface="+mn-cs"/>
              </a:rPr>
              <a:t>PressureDB</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38" name="Picture 5" descr="C:\Users\mbeech\Ikon Science\Ikon Portfolio Management - Documents\Data\iPoint\iPoint SW screenshots\iPointWeb\iViz module.png">
            <a:extLst>
              <a:ext uri="{FF2B5EF4-FFF2-40B4-BE49-F238E27FC236}">
                <a16:creationId xmlns:a16="http://schemas.microsoft.com/office/drawing/2014/main" id="{004A73A5-D4C7-7F0E-1797-099392F073B7}"/>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a:stretch/>
        </p:blipFill>
        <p:spPr bwMode="auto">
          <a:xfrm>
            <a:off x="10624884" y="6019421"/>
            <a:ext cx="433407" cy="426818"/>
          </a:xfrm>
          <a:prstGeom prst="round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
        <p:nvSpPr>
          <p:cNvPr id="39" name="TextBox 38">
            <a:extLst>
              <a:ext uri="{FF2B5EF4-FFF2-40B4-BE49-F238E27FC236}">
                <a16:creationId xmlns:a16="http://schemas.microsoft.com/office/drawing/2014/main" id="{BE9DA290-4A8B-1F21-3B23-ED5CA25CC74A}"/>
              </a:ext>
            </a:extLst>
          </p:cNvPr>
          <p:cNvSpPr txBox="1"/>
          <p:nvPr/>
        </p:nvSpPr>
        <p:spPr>
          <a:xfrm>
            <a:off x="10649243" y="6490800"/>
            <a:ext cx="424350"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FMB</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40" name="Picture 39">
            <a:extLst>
              <a:ext uri="{FF2B5EF4-FFF2-40B4-BE49-F238E27FC236}">
                <a16:creationId xmlns:a16="http://schemas.microsoft.com/office/drawing/2014/main" id="{8F3CBFFB-5CF8-687B-7FA3-39715041B23E}"/>
              </a:ext>
            </a:extLst>
          </p:cNvPr>
          <p:cNvPicPr>
            <a:picLocks noChangeAspect="1"/>
          </p:cNvPicPr>
          <p:nvPr/>
        </p:nvPicPr>
        <p:blipFill rotWithShape="1">
          <a:blip r:embed="rId16">
            <a:extLst>
              <a:ext uri="{28A0092B-C50C-407E-A947-70E740481C1C}">
                <a14:useLocalDpi xmlns:a14="http://schemas.microsoft.com/office/drawing/2010/main" val="0"/>
              </a:ext>
            </a:extLst>
          </a:blip>
          <a:srcRect/>
          <a:stretch/>
        </p:blipFill>
        <p:spPr>
          <a:xfrm>
            <a:off x="9675917" y="6019421"/>
            <a:ext cx="426614" cy="428754"/>
          </a:xfrm>
          <a:prstGeom prst="roundRect">
            <a:avLst/>
          </a:prstGeom>
          <a:ln>
            <a:solidFill>
              <a:schemeClr val="tx1"/>
            </a:solidFill>
          </a:ln>
        </p:spPr>
      </p:pic>
      <p:sp>
        <p:nvSpPr>
          <p:cNvPr id="41" name="TextBox 40">
            <a:extLst>
              <a:ext uri="{FF2B5EF4-FFF2-40B4-BE49-F238E27FC236}">
                <a16:creationId xmlns:a16="http://schemas.microsoft.com/office/drawing/2014/main" id="{DC1175D9-47C2-DF20-5E99-27B4581FB4EB}"/>
              </a:ext>
            </a:extLst>
          </p:cNvPr>
          <p:cNvSpPr txBox="1"/>
          <p:nvPr/>
        </p:nvSpPr>
        <p:spPr>
          <a:xfrm>
            <a:off x="9566764" y="6434944"/>
            <a:ext cx="749750"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err="1">
                <a:ln>
                  <a:noFill/>
                </a:ln>
                <a:solidFill>
                  <a:srgbClr val="333333"/>
                </a:solidFill>
                <a:effectLst/>
                <a:uLnTx/>
                <a:uFillTx/>
                <a:latin typeface="Equinor Medium"/>
                <a:ea typeface="+mn-ea"/>
                <a:cs typeface="+mn-cs"/>
              </a:rPr>
              <a:t>BiostratDB</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42" name="Picture 2" descr="DISKOS Database - Department of Geosciences">
            <a:extLst>
              <a:ext uri="{FF2B5EF4-FFF2-40B4-BE49-F238E27FC236}">
                <a16:creationId xmlns:a16="http://schemas.microsoft.com/office/drawing/2014/main" id="{881FC147-F6A1-CE47-62FE-C3B717C0AC81}"/>
              </a:ext>
            </a:extLst>
          </p:cNvPr>
          <p:cNvPicPr>
            <a:picLocks noChangeAspect="1" noChangeArrowheads="1"/>
          </p:cNvPicPr>
          <p:nvPr/>
        </p:nvPicPr>
        <p:blipFill rotWithShape="1">
          <a:blip r:embed="rId17">
            <a:extLst>
              <a:ext uri="{28A0092B-C50C-407E-A947-70E740481C1C}">
                <a14:useLocalDpi xmlns:a14="http://schemas.microsoft.com/office/drawing/2010/main" val="0"/>
              </a:ext>
            </a:extLst>
          </a:blip>
          <a:srcRect l="-12800" t="-12798" r="-18419" b="-18420"/>
          <a:stretch/>
        </p:blipFill>
        <p:spPr bwMode="auto">
          <a:xfrm>
            <a:off x="10631641" y="5304522"/>
            <a:ext cx="415818" cy="426969"/>
          </a:xfrm>
          <a:prstGeom prst="roundRect">
            <a:avLst/>
          </a:prstGeom>
          <a:solidFill>
            <a:schemeClr val="bg1"/>
          </a:solidFill>
          <a:ln>
            <a:solidFill>
              <a:schemeClr val="tx1"/>
            </a:solidFill>
          </a:ln>
        </p:spPr>
      </p:pic>
      <p:sp>
        <p:nvSpPr>
          <p:cNvPr id="43" name="TextBox 42">
            <a:extLst>
              <a:ext uri="{FF2B5EF4-FFF2-40B4-BE49-F238E27FC236}">
                <a16:creationId xmlns:a16="http://schemas.microsoft.com/office/drawing/2014/main" id="{38B1E143-F97B-1CF2-A6EB-5D6CA8B306FB}"/>
              </a:ext>
            </a:extLst>
          </p:cNvPr>
          <p:cNvSpPr txBox="1"/>
          <p:nvPr/>
        </p:nvSpPr>
        <p:spPr>
          <a:xfrm>
            <a:off x="10566505" y="5739872"/>
            <a:ext cx="624718"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DISKOS</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44" name="Picture 4" descr="Image result for Petroleum Fluid">
            <a:extLst>
              <a:ext uri="{FF2B5EF4-FFF2-40B4-BE49-F238E27FC236}">
                <a16:creationId xmlns:a16="http://schemas.microsoft.com/office/drawing/2014/main" id="{34FA6B73-1E46-A8EB-33E3-F56CFE869FD3}"/>
              </a:ext>
            </a:extLst>
          </p:cNvPr>
          <p:cNvPicPr>
            <a:picLocks noChangeAspect="1" noChangeArrowheads="1"/>
          </p:cNvPicPr>
          <p:nvPr/>
        </p:nvPicPr>
        <p:blipFill rotWithShape="1">
          <a:blip r:embed="rId18">
            <a:extLst>
              <a:ext uri="{28A0092B-C50C-407E-A947-70E740481C1C}">
                <a14:useLocalDpi xmlns:a14="http://schemas.microsoft.com/office/drawing/2010/main" val="0"/>
              </a:ext>
            </a:extLst>
          </a:blip>
          <a:srcRect/>
          <a:stretch/>
        </p:blipFill>
        <p:spPr bwMode="auto">
          <a:xfrm>
            <a:off x="8736707" y="6019421"/>
            <a:ext cx="416860" cy="416860"/>
          </a:xfrm>
          <a:prstGeom prst="round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5" name="TextBox 44">
            <a:extLst>
              <a:ext uri="{FF2B5EF4-FFF2-40B4-BE49-F238E27FC236}">
                <a16:creationId xmlns:a16="http://schemas.microsoft.com/office/drawing/2014/main" id="{40EB475F-1E35-DC85-1C00-6B40B85E9FD3}"/>
              </a:ext>
            </a:extLst>
          </p:cNvPr>
          <p:cNvSpPr txBox="1"/>
          <p:nvPr/>
        </p:nvSpPr>
        <p:spPr>
          <a:xfrm>
            <a:off x="8772064" y="6468701"/>
            <a:ext cx="460175"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PVT </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46" name="Picture 45">
            <a:extLst>
              <a:ext uri="{FF2B5EF4-FFF2-40B4-BE49-F238E27FC236}">
                <a16:creationId xmlns:a16="http://schemas.microsoft.com/office/drawing/2014/main" id="{88DCA347-6AD4-2740-AD90-80B417498675}"/>
              </a:ext>
            </a:extLst>
          </p:cNvPr>
          <p:cNvPicPr>
            <a:picLocks noChangeAspect="1"/>
          </p:cNvPicPr>
          <p:nvPr/>
        </p:nvPicPr>
        <p:blipFill rotWithShape="1">
          <a:blip r:embed="rId19">
            <a:extLst>
              <a:ext uri="{28A0092B-C50C-407E-A947-70E740481C1C}">
                <a14:useLocalDpi xmlns:a14="http://schemas.microsoft.com/office/drawing/2010/main" val="0"/>
              </a:ext>
            </a:extLst>
          </a:blip>
          <a:srcRect l="2278" r="2278"/>
          <a:stretch/>
        </p:blipFill>
        <p:spPr>
          <a:xfrm>
            <a:off x="4912966" y="5304522"/>
            <a:ext cx="424133" cy="424133"/>
          </a:xfrm>
          <a:prstGeom prst="roundRect">
            <a:avLst/>
          </a:prstGeom>
          <a:ln>
            <a:solidFill>
              <a:schemeClr val="tx1"/>
            </a:solidFill>
          </a:ln>
        </p:spPr>
      </p:pic>
      <p:sp>
        <p:nvSpPr>
          <p:cNvPr id="47" name="TextBox 46">
            <a:extLst>
              <a:ext uri="{FF2B5EF4-FFF2-40B4-BE49-F238E27FC236}">
                <a16:creationId xmlns:a16="http://schemas.microsoft.com/office/drawing/2014/main" id="{CCFEC3CF-5984-C0C5-A862-3EBBF78C939D}"/>
              </a:ext>
            </a:extLst>
          </p:cNvPr>
          <p:cNvSpPr txBox="1"/>
          <p:nvPr/>
        </p:nvSpPr>
        <p:spPr>
          <a:xfrm>
            <a:off x="4691381" y="5739872"/>
            <a:ext cx="91678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Wellbore Data</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48" name="Picture 47">
            <a:extLst>
              <a:ext uri="{FF2B5EF4-FFF2-40B4-BE49-F238E27FC236}">
                <a16:creationId xmlns:a16="http://schemas.microsoft.com/office/drawing/2014/main" id="{9277C755-3B92-E1DA-F316-BE07EE02D8C7}"/>
              </a:ext>
            </a:extLst>
          </p:cNvPr>
          <p:cNvPicPr>
            <a:picLocks noChangeAspect="1"/>
          </p:cNvPicPr>
          <p:nvPr/>
        </p:nvPicPr>
        <p:blipFill rotWithShape="1">
          <a:blip r:embed="rId20">
            <a:extLst>
              <a:ext uri="{28A0092B-C50C-407E-A947-70E740481C1C}">
                <a14:useLocalDpi xmlns:a14="http://schemas.microsoft.com/office/drawing/2010/main" val="0"/>
              </a:ext>
            </a:extLst>
          </a:blip>
          <a:srcRect t="-403"/>
          <a:stretch/>
        </p:blipFill>
        <p:spPr>
          <a:xfrm>
            <a:off x="5851578" y="5304522"/>
            <a:ext cx="454694" cy="454693"/>
          </a:xfrm>
          <a:prstGeom prst="roundRect">
            <a:avLst/>
          </a:prstGeom>
          <a:ln>
            <a:solidFill>
              <a:schemeClr val="tx1"/>
            </a:solidFill>
          </a:ln>
        </p:spPr>
      </p:pic>
      <p:sp>
        <p:nvSpPr>
          <p:cNvPr id="49" name="TextBox 48">
            <a:extLst>
              <a:ext uri="{FF2B5EF4-FFF2-40B4-BE49-F238E27FC236}">
                <a16:creationId xmlns:a16="http://schemas.microsoft.com/office/drawing/2014/main" id="{F030F989-A8D1-2DD5-5CBC-81E0EABC44BE}"/>
              </a:ext>
            </a:extLst>
          </p:cNvPr>
          <p:cNvSpPr txBox="1"/>
          <p:nvPr/>
        </p:nvSpPr>
        <p:spPr>
          <a:xfrm>
            <a:off x="5759641" y="5739872"/>
            <a:ext cx="76482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D&amp;W Data</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50" name="Picture 49">
            <a:extLst>
              <a:ext uri="{FF2B5EF4-FFF2-40B4-BE49-F238E27FC236}">
                <a16:creationId xmlns:a16="http://schemas.microsoft.com/office/drawing/2014/main" id="{CEBB0433-252F-3183-D7E6-2FFF6E34E69B}"/>
              </a:ext>
            </a:extLst>
          </p:cNvPr>
          <p:cNvPicPr>
            <a:picLocks noChangeAspect="1"/>
          </p:cNvPicPr>
          <p:nvPr/>
        </p:nvPicPr>
        <p:blipFill rotWithShape="1">
          <a:blip r:embed="rId21">
            <a:extLst>
              <a:ext uri="{28A0092B-C50C-407E-A947-70E740481C1C}">
                <a14:useLocalDpi xmlns:a14="http://schemas.microsoft.com/office/drawing/2010/main" val="0"/>
              </a:ext>
            </a:extLst>
          </a:blip>
          <a:srcRect l="-1" r="-4"/>
          <a:stretch/>
        </p:blipFill>
        <p:spPr>
          <a:xfrm>
            <a:off x="4893144" y="6019421"/>
            <a:ext cx="439639" cy="418722"/>
          </a:xfrm>
          <a:prstGeom prst="roundRect">
            <a:avLst/>
          </a:prstGeom>
          <a:ln>
            <a:solidFill>
              <a:schemeClr val="tx1"/>
            </a:solidFill>
          </a:ln>
        </p:spPr>
      </p:pic>
      <p:sp>
        <p:nvSpPr>
          <p:cNvPr id="51" name="TextBox 50">
            <a:extLst>
              <a:ext uri="{FF2B5EF4-FFF2-40B4-BE49-F238E27FC236}">
                <a16:creationId xmlns:a16="http://schemas.microsoft.com/office/drawing/2014/main" id="{59842B86-F371-6EF2-2AF7-74B476C2BACB}"/>
              </a:ext>
            </a:extLst>
          </p:cNvPr>
          <p:cNvSpPr txBox="1"/>
          <p:nvPr/>
        </p:nvSpPr>
        <p:spPr>
          <a:xfrm>
            <a:off x="4747077" y="6513102"/>
            <a:ext cx="898626"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Seismic Data</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52" name="Picture 51">
            <a:extLst>
              <a:ext uri="{FF2B5EF4-FFF2-40B4-BE49-F238E27FC236}">
                <a16:creationId xmlns:a16="http://schemas.microsoft.com/office/drawing/2014/main" id="{F6567726-C7F9-B958-6621-F3DDD704D91A}"/>
              </a:ext>
            </a:extLst>
          </p:cNvPr>
          <p:cNvPicPr>
            <a:picLocks noChangeAspect="1"/>
          </p:cNvPicPr>
          <p:nvPr/>
        </p:nvPicPr>
        <p:blipFill rotWithShape="1">
          <a:blip r:embed="rId22">
            <a:extLst>
              <a:ext uri="{28A0092B-C50C-407E-A947-70E740481C1C}">
                <a14:useLocalDpi xmlns:a14="http://schemas.microsoft.com/office/drawing/2010/main" val="0"/>
              </a:ext>
            </a:extLst>
          </a:blip>
          <a:srcRect/>
          <a:stretch/>
        </p:blipFill>
        <p:spPr>
          <a:xfrm>
            <a:off x="6818187" y="6019421"/>
            <a:ext cx="460238" cy="460238"/>
          </a:xfrm>
          <a:prstGeom prst="roundRect">
            <a:avLst/>
          </a:prstGeom>
          <a:ln>
            <a:solidFill>
              <a:schemeClr val="tx1"/>
            </a:solidFill>
          </a:ln>
          <a:effectLst>
            <a:outerShdw blurRad="63500" sx="102000" sy="102000" algn="ctr" rotWithShape="0">
              <a:prstClr val="black">
                <a:alpha val="40000"/>
              </a:prstClr>
            </a:outerShdw>
          </a:effectLst>
        </p:spPr>
      </p:pic>
      <p:sp>
        <p:nvSpPr>
          <p:cNvPr id="53" name="TextBox 52">
            <a:extLst>
              <a:ext uri="{FF2B5EF4-FFF2-40B4-BE49-F238E27FC236}">
                <a16:creationId xmlns:a16="http://schemas.microsoft.com/office/drawing/2014/main" id="{C2D16AD1-2512-01C3-DB6F-A99A30B7AD8A}"/>
              </a:ext>
            </a:extLst>
          </p:cNvPr>
          <p:cNvSpPr txBox="1"/>
          <p:nvPr/>
        </p:nvSpPr>
        <p:spPr>
          <a:xfrm>
            <a:off x="6259815" y="6501951"/>
            <a:ext cx="1566595"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Master Data</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54" name="Picture 53">
            <a:extLst>
              <a:ext uri="{FF2B5EF4-FFF2-40B4-BE49-F238E27FC236}">
                <a16:creationId xmlns:a16="http://schemas.microsoft.com/office/drawing/2014/main" id="{044145B1-DEC1-7750-93A1-684DE22FD4B1}"/>
              </a:ext>
            </a:extLst>
          </p:cNvPr>
          <p:cNvPicPr>
            <a:picLocks noChangeAspect="1"/>
          </p:cNvPicPr>
          <p:nvPr/>
        </p:nvPicPr>
        <p:blipFill rotWithShape="1">
          <a:blip r:embed="rId23">
            <a:extLst>
              <a:ext uri="{28A0092B-C50C-407E-A947-70E740481C1C}">
                <a14:useLocalDpi xmlns:a14="http://schemas.microsoft.com/office/drawing/2010/main" val="0"/>
              </a:ext>
            </a:extLst>
          </a:blip>
          <a:srcRect/>
          <a:stretch/>
        </p:blipFill>
        <p:spPr>
          <a:xfrm>
            <a:off x="5855133" y="6019421"/>
            <a:ext cx="440704" cy="440703"/>
          </a:xfrm>
          <a:prstGeom prst="roundRect">
            <a:avLst>
              <a:gd name="adj" fmla="val 15000"/>
            </a:avLst>
          </a:prstGeom>
          <a:ln>
            <a:solidFill>
              <a:schemeClr val="tx1"/>
            </a:solidFill>
          </a:ln>
        </p:spPr>
      </p:pic>
      <p:sp>
        <p:nvSpPr>
          <p:cNvPr id="55" name="TextBox 54">
            <a:extLst>
              <a:ext uri="{FF2B5EF4-FFF2-40B4-BE49-F238E27FC236}">
                <a16:creationId xmlns:a16="http://schemas.microsoft.com/office/drawing/2014/main" id="{52F6FF0B-803B-08BE-8BF3-89861A3DFC77}"/>
              </a:ext>
            </a:extLst>
          </p:cNvPr>
          <p:cNvSpPr txBox="1"/>
          <p:nvPr/>
        </p:nvSpPr>
        <p:spPr>
          <a:xfrm>
            <a:off x="5677328" y="6513102"/>
            <a:ext cx="844479"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err="1">
                <a:ln>
                  <a:noFill/>
                </a:ln>
                <a:solidFill>
                  <a:srgbClr val="333333"/>
                </a:solidFill>
                <a:effectLst/>
                <a:uLnTx/>
                <a:uFillTx/>
                <a:latin typeface="Equinor Medium"/>
                <a:ea typeface="+mn-ea"/>
                <a:cs typeface="+mn-cs"/>
              </a:rPr>
              <a:t>Fibre</a:t>
            </a:r>
            <a:r>
              <a:rPr kumimoji="0" lang="en-US" sz="800" b="0" i="0" u="none" strike="noStrike" kern="1200" cap="none" spc="0" normalizeH="0" baseline="0" noProof="0" dirty="0">
                <a:ln>
                  <a:noFill/>
                </a:ln>
                <a:solidFill>
                  <a:srgbClr val="333333"/>
                </a:solidFill>
                <a:effectLst/>
                <a:uLnTx/>
                <a:uFillTx/>
                <a:latin typeface="Equinor Medium"/>
                <a:ea typeface="+mn-ea"/>
                <a:cs typeface="+mn-cs"/>
              </a:rPr>
              <a:t> Optics</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71" name="Picture 70">
            <a:extLst>
              <a:ext uri="{FF2B5EF4-FFF2-40B4-BE49-F238E27FC236}">
                <a16:creationId xmlns:a16="http://schemas.microsoft.com/office/drawing/2014/main" id="{B85CB970-F422-8524-1B83-BF1A035068D6}"/>
              </a:ext>
            </a:extLst>
          </p:cNvPr>
          <p:cNvPicPr>
            <a:picLocks noChangeAspect="1"/>
          </p:cNvPicPr>
          <p:nvPr/>
        </p:nvPicPr>
        <p:blipFill rotWithShape="1">
          <a:blip r:embed="rId24">
            <a:extLst>
              <a:ext uri="{28A0092B-C50C-407E-A947-70E740481C1C}">
                <a14:useLocalDpi xmlns:a14="http://schemas.microsoft.com/office/drawing/2010/main" val="0"/>
              </a:ext>
            </a:extLst>
          </a:blip>
          <a:srcRect/>
          <a:stretch/>
        </p:blipFill>
        <p:spPr>
          <a:xfrm>
            <a:off x="9654543" y="5304522"/>
            <a:ext cx="462621" cy="462621"/>
          </a:xfrm>
          <a:prstGeom prst="roundRect">
            <a:avLst/>
          </a:prstGeom>
          <a:ln>
            <a:solidFill>
              <a:schemeClr val="tx1"/>
            </a:solidFill>
          </a:ln>
        </p:spPr>
      </p:pic>
      <p:sp>
        <p:nvSpPr>
          <p:cNvPr id="72" name="TextBox 71">
            <a:extLst>
              <a:ext uri="{FF2B5EF4-FFF2-40B4-BE49-F238E27FC236}">
                <a16:creationId xmlns:a16="http://schemas.microsoft.com/office/drawing/2014/main" id="{455DE66C-86EE-2067-F5D0-43F28A216867}"/>
              </a:ext>
            </a:extLst>
          </p:cNvPr>
          <p:cNvSpPr txBox="1"/>
          <p:nvPr/>
        </p:nvSpPr>
        <p:spPr>
          <a:xfrm>
            <a:off x="9530178" y="5728721"/>
            <a:ext cx="75845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Prod Data</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sp>
        <p:nvSpPr>
          <p:cNvPr id="73" name="TextBox 72">
            <a:extLst>
              <a:ext uri="{FF2B5EF4-FFF2-40B4-BE49-F238E27FC236}">
                <a16:creationId xmlns:a16="http://schemas.microsoft.com/office/drawing/2014/main" id="{5DAB0A79-8807-8788-82F6-ABE207E51F45}"/>
              </a:ext>
            </a:extLst>
          </p:cNvPr>
          <p:cNvSpPr txBox="1"/>
          <p:nvPr/>
        </p:nvSpPr>
        <p:spPr>
          <a:xfrm>
            <a:off x="6643670" y="5751023"/>
            <a:ext cx="75845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Well Plans</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74" name="Picture 2" descr="http://www.rigzone.com/images/howitworks/HIW_well_completion_3.jpg">
            <a:extLst>
              <a:ext uri="{FF2B5EF4-FFF2-40B4-BE49-F238E27FC236}">
                <a16:creationId xmlns:a16="http://schemas.microsoft.com/office/drawing/2014/main" id="{9A6A90B7-2F63-71CF-0E71-3F8FB9B833A4}"/>
              </a:ext>
            </a:extLst>
          </p:cNvPr>
          <p:cNvPicPr>
            <a:picLocks noChangeAspect="1" noChangeArrowheads="1"/>
          </p:cNvPicPr>
          <p:nvPr/>
        </p:nvPicPr>
        <p:blipFill rotWithShape="1">
          <a:blip r:embed="rId25">
            <a:extLst>
              <a:ext uri="{28A0092B-C50C-407E-A947-70E740481C1C}">
                <a14:useLocalDpi xmlns:a14="http://schemas.microsoft.com/office/drawing/2010/main" val="0"/>
              </a:ext>
            </a:extLst>
          </a:blip>
          <a:srcRect t="-385"/>
          <a:stretch/>
        </p:blipFill>
        <p:spPr bwMode="auto">
          <a:xfrm>
            <a:off x="6820751" y="5304522"/>
            <a:ext cx="457851" cy="457851"/>
          </a:xfrm>
          <a:prstGeom prst="round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78" name="Rectangle: Rounded Corners 77">
            <a:extLst>
              <a:ext uri="{FF2B5EF4-FFF2-40B4-BE49-F238E27FC236}">
                <a16:creationId xmlns:a16="http://schemas.microsoft.com/office/drawing/2014/main" id="{E4DA8121-7E4E-C738-7895-411DEA9C504D}"/>
              </a:ext>
            </a:extLst>
          </p:cNvPr>
          <p:cNvSpPr/>
          <p:nvPr/>
        </p:nvSpPr>
        <p:spPr>
          <a:xfrm>
            <a:off x="914400" y="4416604"/>
            <a:ext cx="4006266" cy="657201"/>
          </a:xfrm>
          <a:prstGeom prst="roundRect">
            <a:avLst>
              <a:gd name="adj" fmla="val 3098"/>
            </a:avLst>
          </a:prstGeom>
          <a:solidFill>
            <a:schemeClr val="bg1"/>
          </a:solidFill>
          <a:ln w="12700">
            <a:solidFill>
              <a:schemeClr val="accent1"/>
            </a:solidFill>
            <a:prstDash val="sysDot"/>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80" name="TextBox 79">
            <a:extLst>
              <a:ext uri="{FF2B5EF4-FFF2-40B4-BE49-F238E27FC236}">
                <a16:creationId xmlns:a16="http://schemas.microsoft.com/office/drawing/2014/main" id="{369D3E9A-AF48-F1F4-5856-CD8EA767803C}"/>
              </a:ext>
            </a:extLst>
          </p:cNvPr>
          <p:cNvSpPr txBox="1"/>
          <p:nvPr/>
        </p:nvSpPr>
        <p:spPr>
          <a:xfrm>
            <a:off x="803400" y="5739872"/>
            <a:ext cx="75845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Horizons</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sp>
        <p:nvSpPr>
          <p:cNvPr id="81" name="TextBox 80">
            <a:extLst>
              <a:ext uri="{FF2B5EF4-FFF2-40B4-BE49-F238E27FC236}">
                <a16:creationId xmlns:a16="http://schemas.microsoft.com/office/drawing/2014/main" id="{B1EC6112-F685-A09C-C619-D68616FC9CE3}"/>
              </a:ext>
            </a:extLst>
          </p:cNvPr>
          <p:cNvSpPr txBox="1"/>
          <p:nvPr/>
        </p:nvSpPr>
        <p:spPr>
          <a:xfrm>
            <a:off x="1767980" y="5739872"/>
            <a:ext cx="75845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Faults </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sp>
        <p:nvSpPr>
          <p:cNvPr id="82" name="TextBox 81">
            <a:extLst>
              <a:ext uri="{FF2B5EF4-FFF2-40B4-BE49-F238E27FC236}">
                <a16:creationId xmlns:a16="http://schemas.microsoft.com/office/drawing/2014/main" id="{4E1610F9-7D61-7245-84A9-0FD23BF29215}"/>
              </a:ext>
            </a:extLst>
          </p:cNvPr>
          <p:cNvSpPr txBox="1"/>
          <p:nvPr/>
        </p:nvSpPr>
        <p:spPr>
          <a:xfrm>
            <a:off x="2788316" y="5739872"/>
            <a:ext cx="75845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Polygons</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sp>
        <p:nvSpPr>
          <p:cNvPr id="94" name="TextBox 93">
            <a:extLst>
              <a:ext uri="{FF2B5EF4-FFF2-40B4-BE49-F238E27FC236}">
                <a16:creationId xmlns:a16="http://schemas.microsoft.com/office/drawing/2014/main" id="{FF60153B-7CFC-6957-44B9-694C79E6949F}"/>
              </a:ext>
            </a:extLst>
          </p:cNvPr>
          <p:cNvSpPr txBox="1"/>
          <p:nvPr/>
        </p:nvSpPr>
        <p:spPr>
          <a:xfrm>
            <a:off x="812269" y="6524253"/>
            <a:ext cx="75845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Well Picks</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sp>
        <p:nvSpPr>
          <p:cNvPr id="96" name="TextBox 95">
            <a:extLst>
              <a:ext uri="{FF2B5EF4-FFF2-40B4-BE49-F238E27FC236}">
                <a16:creationId xmlns:a16="http://schemas.microsoft.com/office/drawing/2014/main" id="{A96CCFE6-78BB-B3C7-69FE-445E7ADDBFDE}"/>
              </a:ext>
            </a:extLst>
          </p:cNvPr>
          <p:cNvSpPr txBox="1"/>
          <p:nvPr/>
        </p:nvSpPr>
        <p:spPr>
          <a:xfrm>
            <a:off x="3813549" y="6513102"/>
            <a:ext cx="75845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Attributes</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sp>
        <p:nvSpPr>
          <p:cNvPr id="97" name="TextBox 96">
            <a:extLst>
              <a:ext uri="{FF2B5EF4-FFF2-40B4-BE49-F238E27FC236}">
                <a16:creationId xmlns:a16="http://schemas.microsoft.com/office/drawing/2014/main" id="{5C5848AA-63A8-A779-F198-C758C6F8C027}"/>
              </a:ext>
            </a:extLst>
          </p:cNvPr>
          <p:cNvSpPr txBox="1"/>
          <p:nvPr/>
        </p:nvSpPr>
        <p:spPr>
          <a:xfrm>
            <a:off x="3775199" y="5762175"/>
            <a:ext cx="75845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Grids</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98" name="Picture 97">
            <a:extLst>
              <a:ext uri="{FF2B5EF4-FFF2-40B4-BE49-F238E27FC236}">
                <a16:creationId xmlns:a16="http://schemas.microsoft.com/office/drawing/2014/main" id="{F1DBA6B1-1D3B-EFE5-BA54-DC4543567911}"/>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948089" y="5304522"/>
            <a:ext cx="468277" cy="464886"/>
          </a:xfrm>
          <a:prstGeom prst="roundRect">
            <a:avLst/>
          </a:prstGeom>
          <a:ln w="3175" cap="sq">
            <a:solidFill>
              <a:srgbClr val="000000"/>
            </a:solidFill>
            <a:prstDash val="solid"/>
            <a:miter lim="800000"/>
          </a:ln>
          <a:effectLst>
            <a:outerShdw blurRad="50800" dist="38100" dir="2700000" algn="tl" rotWithShape="0">
              <a:srgbClr val="000000">
                <a:alpha val="43000"/>
              </a:srgbClr>
            </a:outerShdw>
          </a:effectLst>
        </p:spPr>
      </p:pic>
      <p:pic>
        <p:nvPicPr>
          <p:cNvPr id="101" name="Picture 100">
            <a:extLst>
              <a:ext uri="{FF2B5EF4-FFF2-40B4-BE49-F238E27FC236}">
                <a16:creationId xmlns:a16="http://schemas.microsoft.com/office/drawing/2014/main" id="{FD57D4F0-4130-AF6F-E7B4-A8282361C0F4}"/>
              </a:ext>
            </a:extLst>
          </p:cNvPr>
          <p:cNvPicPr>
            <a:picLocks noChangeAspect="1"/>
          </p:cNvPicPr>
          <p:nvPr/>
        </p:nvPicPr>
        <p:blipFill rotWithShape="1">
          <a:blip r:embed="rId27">
            <a:extLst>
              <a:ext uri="{28A0092B-C50C-407E-A947-70E740481C1C}">
                <a14:useLocalDpi xmlns:a14="http://schemas.microsoft.com/office/drawing/2010/main" val="0"/>
              </a:ext>
            </a:extLst>
          </a:blip>
          <a:srcRect/>
          <a:stretch/>
        </p:blipFill>
        <p:spPr>
          <a:xfrm>
            <a:off x="1930845" y="5304522"/>
            <a:ext cx="469027" cy="469026"/>
          </a:xfrm>
          <a:prstGeom prst="roundRect">
            <a:avLst/>
          </a:prstGeom>
          <a:ln w="12700" cap="sq">
            <a:solidFill>
              <a:schemeClr val="tx1"/>
            </a:solidFill>
            <a:prstDash val="solid"/>
            <a:miter lim="800000"/>
          </a:ln>
          <a:effectLst/>
        </p:spPr>
      </p:pic>
      <p:pic>
        <p:nvPicPr>
          <p:cNvPr id="104" name="Picture 103">
            <a:extLst>
              <a:ext uri="{FF2B5EF4-FFF2-40B4-BE49-F238E27FC236}">
                <a16:creationId xmlns:a16="http://schemas.microsoft.com/office/drawing/2014/main" id="{4B0FC12B-089B-EA19-A301-E265CDF39509}"/>
              </a:ext>
            </a:extLst>
          </p:cNvPr>
          <p:cNvPicPr>
            <a:picLocks noChangeAspect="1"/>
          </p:cNvPicPr>
          <p:nvPr/>
        </p:nvPicPr>
        <p:blipFill rotWithShape="1">
          <a:blip r:embed="rId28">
            <a:extLst>
              <a:ext uri="{28A0092B-C50C-407E-A947-70E740481C1C}">
                <a14:useLocalDpi xmlns:a14="http://schemas.microsoft.com/office/drawing/2010/main" val="0"/>
              </a:ext>
            </a:extLst>
          </a:blip>
          <a:srcRect/>
          <a:stretch/>
        </p:blipFill>
        <p:spPr>
          <a:xfrm>
            <a:off x="3925987" y="6019421"/>
            <a:ext cx="444807" cy="470519"/>
          </a:xfrm>
          <a:prstGeom prst="roundRect">
            <a:avLst/>
          </a:prstGeom>
          <a:ln w="12700" cap="sq">
            <a:solidFill>
              <a:schemeClr val="tx1"/>
            </a:solidFill>
            <a:prstDash val="solid"/>
            <a:miter lim="800000"/>
          </a:ln>
          <a:effectLst>
            <a:outerShdw blurRad="50800" dist="38100" dir="2700000" algn="tl" rotWithShape="0">
              <a:srgbClr val="000000">
                <a:alpha val="43000"/>
              </a:srgbClr>
            </a:outerShdw>
          </a:effectLst>
        </p:spPr>
      </p:pic>
      <p:pic>
        <p:nvPicPr>
          <p:cNvPr id="106" name="Picture 105">
            <a:extLst>
              <a:ext uri="{FF2B5EF4-FFF2-40B4-BE49-F238E27FC236}">
                <a16:creationId xmlns:a16="http://schemas.microsoft.com/office/drawing/2014/main" id="{0672AAB4-310F-FC1E-05FE-7636A99F178E}"/>
              </a:ext>
            </a:extLst>
          </p:cNvPr>
          <p:cNvPicPr>
            <a:picLocks noChangeAspect="1"/>
          </p:cNvPicPr>
          <p:nvPr/>
        </p:nvPicPr>
        <p:blipFill rotWithShape="1">
          <a:blip r:embed="rId29">
            <a:extLst>
              <a:ext uri="{28A0092B-C50C-407E-A947-70E740481C1C}">
                <a14:useLocalDpi xmlns:a14="http://schemas.microsoft.com/office/drawing/2010/main" val="0"/>
              </a:ext>
            </a:extLst>
          </a:blip>
          <a:srcRect/>
          <a:stretch/>
        </p:blipFill>
        <p:spPr>
          <a:xfrm>
            <a:off x="952298" y="6019421"/>
            <a:ext cx="480480" cy="480480"/>
          </a:xfrm>
          <a:prstGeom prst="roundRect">
            <a:avLst/>
          </a:prstGeom>
          <a:ln w="12700" cap="sq">
            <a:solidFill>
              <a:schemeClr val="tx1"/>
            </a:solidFill>
            <a:prstDash val="solid"/>
            <a:miter lim="800000"/>
          </a:ln>
          <a:effectLst/>
        </p:spPr>
      </p:pic>
      <p:pic>
        <p:nvPicPr>
          <p:cNvPr id="107" name="Picture 6" descr="Assessing hydrocarbon charge access via map-based fetch analysis: Going  beyond petroleum systems event charts - ScienceDirect">
            <a:extLst>
              <a:ext uri="{FF2B5EF4-FFF2-40B4-BE49-F238E27FC236}">
                <a16:creationId xmlns:a16="http://schemas.microsoft.com/office/drawing/2014/main" id="{321593C8-F0F6-B546-E75D-1FC77659A751}"/>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2914351" y="5304522"/>
            <a:ext cx="488329" cy="474544"/>
          </a:xfrm>
          <a:prstGeom prst="round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08" name="Picture 8" descr="dGB Earth Sciences - Free">
            <a:extLst>
              <a:ext uri="{FF2B5EF4-FFF2-40B4-BE49-F238E27FC236}">
                <a16:creationId xmlns:a16="http://schemas.microsoft.com/office/drawing/2014/main" id="{AA1F80BB-CF21-125E-F0F2-811DE6D2421F}"/>
              </a:ext>
            </a:extLst>
          </p:cNvPr>
          <p:cNvPicPr>
            <a:picLocks noChangeAspect="1" noChangeArrowheads="1"/>
          </p:cNvPicPr>
          <p:nvPr/>
        </p:nvPicPr>
        <p:blipFill rotWithShape="1">
          <a:blip r:embed="rId31">
            <a:extLst>
              <a:ext uri="{28A0092B-C50C-407E-A947-70E740481C1C}">
                <a14:useLocalDpi xmlns:a14="http://schemas.microsoft.com/office/drawing/2010/main" val="0"/>
              </a:ext>
            </a:extLst>
          </a:blip>
          <a:srcRect l="6103" t="6103" r="6512" b="6512"/>
          <a:stretch/>
        </p:blipFill>
        <p:spPr bwMode="auto">
          <a:xfrm>
            <a:off x="3917159" y="5304522"/>
            <a:ext cx="481328" cy="468492"/>
          </a:xfrm>
          <a:prstGeom prst="round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10" name="TextBox 109">
            <a:extLst>
              <a:ext uri="{FF2B5EF4-FFF2-40B4-BE49-F238E27FC236}">
                <a16:creationId xmlns:a16="http://schemas.microsoft.com/office/drawing/2014/main" id="{36D1C8DE-6821-AFA5-605C-70C9892A9B05}"/>
              </a:ext>
            </a:extLst>
          </p:cNvPr>
          <p:cNvSpPr txBox="1"/>
          <p:nvPr/>
        </p:nvSpPr>
        <p:spPr>
          <a:xfrm>
            <a:off x="2793831" y="6535404"/>
            <a:ext cx="75845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err="1">
                <a:ln>
                  <a:noFill/>
                </a:ln>
                <a:solidFill>
                  <a:srgbClr val="333333"/>
                </a:solidFill>
                <a:effectLst/>
                <a:uLnTx/>
                <a:uFillTx/>
                <a:latin typeface="Equinor Medium"/>
                <a:ea typeface="+mn-ea"/>
                <a:cs typeface="+mn-cs"/>
              </a:rPr>
              <a:t>Geomodels</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111" name="Picture 110">
            <a:extLst>
              <a:ext uri="{FF2B5EF4-FFF2-40B4-BE49-F238E27FC236}">
                <a16:creationId xmlns:a16="http://schemas.microsoft.com/office/drawing/2014/main" id="{C4D097DF-5F8C-C363-349F-3BEC40E6EC05}"/>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2944598" y="6019421"/>
            <a:ext cx="459039" cy="462458"/>
          </a:xfrm>
          <a:prstGeom prst="roundRect">
            <a:avLst/>
          </a:prstGeom>
          <a:ln>
            <a:solidFill>
              <a:schemeClr val="tx1"/>
            </a:solidFill>
          </a:ln>
        </p:spPr>
      </p:pic>
      <p:sp>
        <p:nvSpPr>
          <p:cNvPr id="112" name="TextBox 111">
            <a:extLst>
              <a:ext uri="{FF2B5EF4-FFF2-40B4-BE49-F238E27FC236}">
                <a16:creationId xmlns:a16="http://schemas.microsoft.com/office/drawing/2014/main" id="{03B702AA-B83C-07A1-5076-6D21A9C80518}"/>
              </a:ext>
            </a:extLst>
          </p:cNvPr>
          <p:cNvSpPr txBox="1"/>
          <p:nvPr/>
        </p:nvSpPr>
        <p:spPr>
          <a:xfrm>
            <a:off x="1758316" y="6545411"/>
            <a:ext cx="823910"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333333"/>
                </a:solidFill>
                <a:effectLst/>
                <a:uLnTx/>
                <a:uFillTx/>
                <a:latin typeface="Equinor Medium"/>
                <a:ea typeface="+mn-ea"/>
                <a:cs typeface="+mn-cs"/>
              </a:rPr>
              <a:t>Well Targets</a:t>
            </a:r>
            <a:endParaRPr kumimoji="0" lang="uk-UA" sz="800" b="0" i="0" u="none" strike="noStrike" kern="1200" cap="none" spc="0" normalizeH="0" baseline="0" noProof="0" dirty="0">
              <a:ln>
                <a:noFill/>
              </a:ln>
              <a:solidFill>
                <a:srgbClr val="243746"/>
              </a:solidFill>
              <a:effectLst/>
              <a:uLnTx/>
              <a:uFillTx/>
              <a:latin typeface="Equinor Medium"/>
              <a:ea typeface="+mn-ea"/>
              <a:cs typeface="+mn-cs"/>
            </a:endParaRPr>
          </a:p>
        </p:txBody>
      </p:sp>
      <p:pic>
        <p:nvPicPr>
          <p:cNvPr id="113" name="Picture 2" descr="Well Planning Software for Oil &amp; Gas Companies | WellArchitect &amp; CoViz 4D">
            <a:extLst>
              <a:ext uri="{FF2B5EF4-FFF2-40B4-BE49-F238E27FC236}">
                <a16:creationId xmlns:a16="http://schemas.microsoft.com/office/drawing/2014/main" id="{A76F5423-C290-88C4-EC0A-69F8AE2FCF3D}"/>
              </a:ext>
            </a:extLst>
          </p:cNvPr>
          <p:cNvPicPr>
            <a:picLocks noChangeAspect="1" noChangeArrowheads="1"/>
          </p:cNvPicPr>
          <p:nvPr/>
        </p:nvPicPr>
        <p:blipFill rotWithShape="1">
          <a:blip r:embed="rId33">
            <a:extLst>
              <a:ext uri="{28A0092B-C50C-407E-A947-70E740481C1C}">
                <a14:useLocalDpi xmlns:a14="http://schemas.microsoft.com/office/drawing/2010/main" val="0"/>
              </a:ext>
            </a:extLst>
          </a:blip>
          <a:srcRect/>
          <a:stretch/>
        </p:blipFill>
        <p:spPr bwMode="auto">
          <a:xfrm>
            <a:off x="1955128" y="6019421"/>
            <a:ext cx="467120" cy="480233"/>
          </a:xfrm>
          <a:prstGeom prst="roundRect">
            <a:avLst>
              <a:gd name="adj" fmla="val 16835"/>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14" name="Rectangle: Rounded Corners 113">
            <a:extLst>
              <a:ext uri="{FF2B5EF4-FFF2-40B4-BE49-F238E27FC236}">
                <a16:creationId xmlns:a16="http://schemas.microsoft.com/office/drawing/2014/main" id="{18F4B92B-E2D9-E352-CD62-53AD4FDA23E8}"/>
              </a:ext>
            </a:extLst>
          </p:cNvPr>
          <p:cNvSpPr/>
          <p:nvPr/>
        </p:nvSpPr>
        <p:spPr>
          <a:xfrm>
            <a:off x="6831980" y="4412886"/>
            <a:ext cx="4196576" cy="657201"/>
          </a:xfrm>
          <a:prstGeom prst="roundRect">
            <a:avLst>
              <a:gd name="adj" fmla="val 3098"/>
            </a:avLst>
          </a:prstGeom>
          <a:solidFill>
            <a:schemeClr val="bg1"/>
          </a:solidFill>
          <a:ln w="12700">
            <a:solidFill>
              <a:schemeClr val="accent1"/>
            </a:solidFill>
            <a:prstDash val="sysDot"/>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pic>
        <p:nvPicPr>
          <p:cNvPr id="115" name="Picture 6" descr="Petrel 2014.3 | NEVISOFT">
            <a:extLst>
              <a:ext uri="{FF2B5EF4-FFF2-40B4-BE49-F238E27FC236}">
                <a16:creationId xmlns:a16="http://schemas.microsoft.com/office/drawing/2014/main" id="{101D37CA-B4F5-E20F-99D7-F6AACE8A6590}"/>
              </a:ext>
            </a:extLst>
          </p:cNvPr>
          <p:cNvPicPr>
            <a:picLocks noChangeAspect="1" noChangeArrowheads="1"/>
          </p:cNvPicPr>
          <p:nvPr/>
        </p:nvPicPr>
        <p:blipFill rotWithShape="1">
          <a:blip r:embed="rId34">
            <a:extLst>
              <a:ext uri="{28A0092B-C50C-407E-A947-70E740481C1C}">
                <a14:useLocalDpi xmlns:a14="http://schemas.microsoft.com/office/drawing/2010/main" val="0"/>
              </a:ext>
            </a:extLst>
          </a:blip>
          <a:srcRect l="-2804" t="-7119"/>
          <a:stretch/>
        </p:blipFill>
        <p:spPr bwMode="auto">
          <a:xfrm>
            <a:off x="2040523" y="4584734"/>
            <a:ext cx="645528" cy="199679"/>
          </a:xfrm>
          <a:prstGeom prst="rect">
            <a:avLst/>
          </a:prstGeom>
          <a:solidFill>
            <a:schemeClr val="bg1"/>
          </a:solidFill>
        </p:spPr>
      </p:pic>
      <p:grpSp>
        <p:nvGrpSpPr>
          <p:cNvPr id="120" name="Group 119">
            <a:extLst>
              <a:ext uri="{FF2B5EF4-FFF2-40B4-BE49-F238E27FC236}">
                <a16:creationId xmlns:a16="http://schemas.microsoft.com/office/drawing/2014/main" id="{41461F53-263A-D1C2-9BD8-12C113CAC558}"/>
              </a:ext>
            </a:extLst>
          </p:cNvPr>
          <p:cNvGrpSpPr/>
          <p:nvPr/>
        </p:nvGrpSpPr>
        <p:grpSpPr>
          <a:xfrm>
            <a:off x="1390090" y="4583549"/>
            <a:ext cx="1080745" cy="274201"/>
            <a:chOff x="395978" y="1172705"/>
            <a:chExt cx="611860" cy="155238"/>
          </a:xfrm>
        </p:grpSpPr>
        <p:pic>
          <p:nvPicPr>
            <p:cNvPr id="121" name="Picture 2" descr="Roxar RMS 2019 v11.0.1 x64 – Downloadly">
              <a:extLst>
                <a:ext uri="{FF2B5EF4-FFF2-40B4-BE49-F238E27FC236}">
                  <a16:creationId xmlns:a16="http://schemas.microsoft.com/office/drawing/2014/main" id="{66B660BE-33C0-BCB2-2623-D49F19BF4F04}"/>
                </a:ext>
              </a:extLst>
            </p:cNvPr>
            <p:cNvPicPr>
              <a:picLocks noChangeAspect="1" noChangeArrowheads="1"/>
            </p:cNvPicPr>
            <p:nvPr/>
          </p:nvPicPr>
          <p:blipFill>
            <a:blip r:embed="rId35">
              <a:extLst>
                <a:ext uri="{28A0092B-C50C-407E-A947-70E740481C1C}">
                  <a14:useLocalDpi xmlns:a14="http://schemas.microsoft.com/office/drawing/2010/main" val="0"/>
                </a:ext>
              </a:extLst>
            </a:blip>
            <a:srcRect/>
            <a:stretch>
              <a:fillRect/>
            </a:stretch>
          </p:blipFill>
          <p:spPr bwMode="auto">
            <a:xfrm>
              <a:off x="395978" y="1172705"/>
              <a:ext cx="155238" cy="155238"/>
            </a:xfrm>
            <a:prstGeom prst="rect">
              <a:avLst/>
            </a:prstGeom>
            <a:noFill/>
            <a:extLst>
              <a:ext uri="{909E8E84-426E-40DD-AFC4-6F175D3DCCD1}">
                <a14:hiddenFill xmlns:a14="http://schemas.microsoft.com/office/drawing/2010/main">
                  <a:solidFill>
                    <a:srgbClr val="FFFFFF"/>
                  </a:solidFill>
                </a14:hiddenFill>
              </a:ext>
            </a:extLst>
          </p:spPr>
        </p:pic>
        <p:sp>
          <p:nvSpPr>
            <p:cNvPr id="122" name="TextBox 121">
              <a:extLst>
                <a:ext uri="{FF2B5EF4-FFF2-40B4-BE49-F238E27FC236}">
                  <a16:creationId xmlns:a16="http://schemas.microsoft.com/office/drawing/2014/main" id="{F2F724DF-5F59-ABAE-B925-241DE505D77B}"/>
                </a:ext>
              </a:extLst>
            </p:cNvPr>
            <p:cNvSpPr txBox="1"/>
            <p:nvPr/>
          </p:nvSpPr>
          <p:spPr>
            <a:xfrm>
              <a:off x="528414" y="1181255"/>
              <a:ext cx="479424" cy="11667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1100" b="0" i="0" u="none" strike="noStrike" kern="1200" cap="none" spc="0" normalizeH="0" baseline="0" noProof="0" dirty="0">
                  <a:ln>
                    <a:noFill/>
                  </a:ln>
                  <a:solidFill>
                    <a:srgbClr val="4E3894"/>
                  </a:solidFill>
                  <a:effectLst/>
                  <a:uLnTx/>
                  <a:uFillTx/>
                  <a:latin typeface="Equinor"/>
                  <a:ea typeface="+mn-ea"/>
                  <a:cs typeface="+mn-cs"/>
                </a:rPr>
                <a:t>RMS</a:t>
              </a:r>
              <a:endParaRPr kumimoji="0" lang="en-GB" sz="1100" b="0" i="0" u="none" strike="noStrike" kern="1200" cap="none" spc="0" normalizeH="0" baseline="0" noProof="0" dirty="0">
                <a:ln>
                  <a:noFill/>
                </a:ln>
                <a:solidFill>
                  <a:srgbClr val="4E3894"/>
                </a:solidFill>
                <a:effectLst/>
                <a:uLnTx/>
                <a:uFillTx/>
                <a:latin typeface="Equinor"/>
                <a:ea typeface="+mn-ea"/>
                <a:cs typeface="+mn-cs"/>
              </a:endParaRPr>
            </a:p>
          </p:txBody>
        </p:sp>
      </p:grpSp>
      <p:grpSp>
        <p:nvGrpSpPr>
          <p:cNvPr id="134" name="Group 133">
            <a:extLst>
              <a:ext uri="{FF2B5EF4-FFF2-40B4-BE49-F238E27FC236}">
                <a16:creationId xmlns:a16="http://schemas.microsoft.com/office/drawing/2014/main" id="{A37473B3-D449-4939-2011-9428373BB4B6}"/>
              </a:ext>
            </a:extLst>
          </p:cNvPr>
          <p:cNvGrpSpPr/>
          <p:nvPr/>
        </p:nvGrpSpPr>
        <p:grpSpPr>
          <a:xfrm>
            <a:off x="4082064" y="4572138"/>
            <a:ext cx="1349809" cy="262030"/>
            <a:chOff x="4272563" y="4410213"/>
            <a:chExt cx="1349809" cy="262030"/>
          </a:xfrm>
        </p:grpSpPr>
        <p:pic>
          <p:nvPicPr>
            <p:cNvPr id="123" name="Picture 10" descr="Emerson Paradigm (Geolog) 18 Build 2018 Free Download - Engineering Services">
              <a:extLst>
                <a:ext uri="{FF2B5EF4-FFF2-40B4-BE49-F238E27FC236}">
                  <a16:creationId xmlns:a16="http://schemas.microsoft.com/office/drawing/2014/main" id="{9F526141-6217-7333-4C3C-E75C60151B73}"/>
                </a:ext>
              </a:extLst>
            </p:cNvPr>
            <p:cNvPicPr>
              <a:picLocks noChangeAspect="1" noChangeArrowheads="1"/>
            </p:cNvPicPr>
            <p:nvPr/>
          </p:nvPicPr>
          <p:blipFill>
            <a:blip r:embed="rId36">
              <a:extLst>
                <a:ext uri="{28A0092B-C50C-407E-A947-70E740481C1C}">
                  <a14:useLocalDpi xmlns:a14="http://schemas.microsoft.com/office/drawing/2010/main" val="0"/>
                </a:ext>
              </a:extLst>
            </a:blip>
            <a:srcRect/>
            <a:stretch>
              <a:fillRect/>
            </a:stretch>
          </p:blipFill>
          <p:spPr bwMode="auto">
            <a:xfrm>
              <a:off x="4272563" y="4410213"/>
              <a:ext cx="262030" cy="262030"/>
            </a:xfrm>
            <a:prstGeom prst="rect">
              <a:avLst/>
            </a:prstGeom>
            <a:noFill/>
            <a:extLst>
              <a:ext uri="{909E8E84-426E-40DD-AFC4-6F175D3DCCD1}">
                <a14:hiddenFill xmlns:a14="http://schemas.microsoft.com/office/drawing/2010/main">
                  <a:solidFill>
                    <a:srgbClr val="FFFFFF"/>
                  </a:solidFill>
                </a14:hiddenFill>
              </a:ext>
            </a:extLst>
          </p:spPr>
        </p:pic>
        <p:sp>
          <p:nvSpPr>
            <p:cNvPr id="124" name="TextBox 123">
              <a:extLst>
                <a:ext uri="{FF2B5EF4-FFF2-40B4-BE49-F238E27FC236}">
                  <a16:creationId xmlns:a16="http://schemas.microsoft.com/office/drawing/2014/main" id="{D3DD9A01-7322-377D-27EC-356A67185107}"/>
                </a:ext>
              </a:extLst>
            </p:cNvPr>
            <p:cNvSpPr txBox="1"/>
            <p:nvPr/>
          </p:nvSpPr>
          <p:spPr>
            <a:xfrm>
              <a:off x="4488577" y="4436678"/>
              <a:ext cx="1133795" cy="2163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900" b="0" i="0" u="none" strike="noStrike" kern="1200" cap="none" spc="0" normalizeH="0" baseline="0" noProof="0" dirty="0">
                  <a:ln>
                    <a:noFill/>
                  </a:ln>
                  <a:solidFill>
                    <a:srgbClr val="088E4A"/>
                  </a:solidFill>
                  <a:effectLst/>
                  <a:uLnTx/>
                  <a:uFillTx/>
                  <a:latin typeface="Equinor"/>
                  <a:ea typeface="+mn-ea"/>
                  <a:cs typeface="+mn-cs"/>
                </a:rPr>
                <a:t>GEOLOG</a:t>
              </a:r>
              <a:endParaRPr kumimoji="0" lang="en-GB" sz="900" b="0" i="0" u="none" strike="noStrike" kern="1200" cap="none" spc="0" normalizeH="0" baseline="0" noProof="0" dirty="0">
                <a:ln>
                  <a:noFill/>
                </a:ln>
                <a:solidFill>
                  <a:srgbClr val="088E4A"/>
                </a:solidFill>
                <a:effectLst/>
                <a:uLnTx/>
                <a:uFillTx/>
                <a:latin typeface="Equinor"/>
                <a:ea typeface="+mn-ea"/>
                <a:cs typeface="+mn-cs"/>
              </a:endParaRPr>
            </a:p>
          </p:txBody>
        </p:sp>
      </p:grpSp>
      <p:grpSp>
        <p:nvGrpSpPr>
          <p:cNvPr id="127" name="Group 126">
            <a:extLst>
              <a:ext uri="{FF2B5EF4-FFF2-40B4-BE49-F238E27FC236}">
                <a16:creationId xmlns:a16="http://schemas.microsoft.com/office/drawing/2014/main" id="{048D2EEB-5443-A5E5-F042-76C8E548188F}"/>
              </a:ext>
            </a:extLst>
          </p:cNvPr>
          <p:cNvGrpSpPr/>
          <p:nvPr/>
        </p:nvGrpSpPr>
        <p:grpSpPr>
          <a:xfrm>
            <a:off x="2744271" y="4591050"/>
            <a:ext cx="661043" cy="215099"/>
            <a:chOff x="1563623" y="3131919"/>
            <a:chExt cx="531979" cy="173102"/>
          </a:xfrm>
        </p:grpSpPr>
        <p:pic>
          <p:nvPicPr>
            <p:cNvPr id="129" name="Picture 18" descr="Ocean | Product Details">
              <a:extLst>
                <a:ext uri="{FF2B5EF4-FFF2-40B4-BE49-F238E27FC236}">
                  <a16:creationId xmlns:a16="http://schemas.microsoft.com/office/drawing/2014/main" id="{18C165C6-E182-91DA-3A64-F61E1C16597B}"/>
                </a:ext>
              </a:extLst>
            </p:cNvPr>
            <p:cNvPicPr>
              <a:picLocks noChangeAspect="1" noChangeArrowheads="1"/>
            </p:cNvPicPr>
            <p:nvPr/>
          </p:nvPicPr>
          <p:blipFill>
            <a:blip r:embed="rId37">
              <a:extLst>
                <a:ext uri="{28A0092B-C50C-407E-A947-70E740481C1C}">
                  <a14:useLocalDpi xmlns:a14="http://schemas.microsoft.com/office/drawing/2010/main" val="0"/>
                </a:ext>
              </a:extLst>
            </a:blip>
            <a:srcRect/>
            <a:stretch>
              <a:fillRect/>
            </a:stretch>
          </p:blipFill>
          <p:spPr bwMode="auto">
            <a:xfrm>
              <a:off x="1563623" y="3131919"/>
              <a:ext cx="173102" cy="173102"/>
            </a:xfrm>
            <a:prstGeom prst="rect">
              <a:avLst/>
            </a:prstGeom>
            <a:noFill/>
            <a:extLst>
              <a:ext uri="{909E8E84-426E-40DD-AFC4-6F175D3DCCD1}">
                <a14:hiddenFill xmlns:a14="http://schemas.microsoft.com/office/drawing/2010/main">
                  <a:solidFill>
                    <a:srgbClr val="FFFFFF"/>
                  </a:solidFill>
                </a14:hiddenFill>
              </a:ext>
            </a:extLst>
          </p:spPr>
        </p:pic>
        <p:pic>
          <p:nvPicPr>
            <p:cNvPr id="131" name="Picture 2" descr="Download Schlumberger Eclipse Simulation with tutorials Free">
              <a:extLst>
                <a:ext uri="{FF2B5EF4-FFF2-40B4-BE49-F238E27FC236}">
                  <a16:creationId xmlns:a16="http://schemas.microsoft.com/office/drawing/2014/main" id="{A0F303AA-9907-AAAF-3A86-627CB28D6095}"/>
                </a:ext>
              </a:extLst>
            </p:cNvPr>
            <p:cNvPicPr>
              <a:picLocks noChangeAspect="1" noChangeArrowheads="1"/>
            </p:cNvPicPr>
            <p:nvPr/>
          </p:nvPicPr>
          <p:blipFill rotWithShape="1">
            <a:blip r:embed="rId38">
              <a:extLst>
                <a:ext uri="{28A0092B-C50C-407E-A947-70E740481C1C}">
                  <a14:useLocalDpi xmlns:a14="http://schemas.microsoft.com/office/drawing/2010/main" val="0"/>
                </a:ext>
              </a:extLst>
            </a:blip>
            <a:srcRect/>
            <a:stretch/>
          </p:blipFill>
          <p:spPr bwMode="auto">
            <a:xfrm>
              <a:off x="1746403" y="3185421"/>
              <a:ext cx="349199" cy="114688"/>
            </a:xfrm>
            <a:prstGeom prst="rect">
              <a:avLst/>
            </a:prstGeom>
            <a:noFill/>
            <a:extLst>
              <a:ext uri="{909E8E84-426E-40DD-AFC4-6F175D3DCCD1}">
                <a14:hiddenFill xmlns:a14="http://schemas.microsoft.com/office/drawing/2010/main">
                  <a:solidFill>
                    <a:srgbClr val="FFFFFF"/>
                  </a:solidFill>
                </a14:hiddenFill>
              </a:ext>
            </a:extLst>
          </p:spPr>
        </p:pic>
      </p:grpSp>
      <p:pic>
        <p:nvPicPr>
          <p:cNvPr id="132" name="Picture 12" descr="News | OPM | The Open Porous Media Initiative">
            <a:extLst>
              <a:ext uri="{FF2B5EF4-FFF2-40B4-BE49-F238E27FC236}">
                <a16:creationId xmlns:a16="http://schemas.microsoft.com/office/drawing/2014/main" id="{9538C548-30C5-726E-9D6D-5AFFF5D458DB}"/>
              </a:ext>
            </a:extLst>
          </p:cNvPr>
          <p:cNvPicPr>
            <a:picLocks noChangeAspect="1" noChangeArrowheads="1"/>
          </p:cNvPicPr>
          <p:nvPr/>
        </p:nvPicPr>
        <p:blipFill>
          <a:blip r:embed="rId39">
            <a:extLst>
              <a:ext uri="{28A0092B-C50C-407E-A947-70E740481C1C}">
                <a14:useLocalDpi xmlns:a14="http://schemas.microsoft.com/office/drawing/2010/main" val="0"/>
              </a:ext>
            </a:extLst>
          </a:blip>
          <a:srcRect/>
          <a:stretch>
            <a:fillRect/>
          </a:stretch>
        </p:blipFill>
        <p:spPr bwMode="auto">
          <a:xfrm>
            <a:off x="3482150" y="4634659"/>
            <a:ext cx="569442" cy="165865"/>
          </a:xfrm>
          <a:prstGeom prst="rect">
            <a:avLst/>
          </a:prstGeom>
          <a:noFill/>
          <a:extLst>
            <a:ext uri="{909E8E84-426E-40DD-AFC4-6F175D3DCCD1}">
              <a14:hiddenFill xmlns:a14="http://schemas.microsoft.com/office/drawing/2010/main">
                <a:solidFill>
                  <a:srgbClr val="FFFFFF"/>
                </a:solidFill>
              </a14:hiddenFill>
            </a:ext>
          </a:extLst>
        </p:spPr>
      </p:pic>
      <p:pic>
        <p:nvPicPr>
          <p:cNvPr id="133" name="Picture 8" descr="DecisionSpace Petrophysics">
            <a:extLst>
              <a:ext uri="{FF2B5EF4-FFF2-40B4-BE49-F238E27FC236}">
                <a16:creationId xmlns:a16="http://schemas.microsoft.com/office/drawing/2014/main" id="{559C2B4C-AA0B-84BF-3481-DE696F77F2B7}"/>
              </a:ext>
            </a:extLst>
          </p:cNvPr>
          <p:cNvPicPr>
            <a:picLocks noChangeAspect="1" noChangeArrowheads="1"/>
          </p:cNvPicPr>
          <p:nvPr/>
        </p:nvPicPr>
        <p:blipFill rotWithShape="1">
          <a:blip r:embed="rId40">
            <a:extLst>
              <a:ext uri="{28A0092B-C50C-407E-A947-70E740481C1C}">
                <a14:useLocalDpi xmlns:a14="http://schemas.microsoft.com/office/drawing/2010/main" val="0"/>
              </a:ext>
            </a:extLst>
          </a:blip>
          <a:srcRect/>
          <a:stretch/>
        </p:blipFill>
        <p:spPr bwMode="auto">
          <a:xfrm>
            <a:off x="1001487" y="4584168"/>
            <a:ext cx="327251" cy="27061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35" name="Picture 2" descr="tibco_spotfire – HCIL">
            <a:extLst>
              <a:ext uri="{FF2B5EF4-FFF2-40B4-BE49-F238E27FC236}">
                <a16:creationId xmlns:a16="http://schemas.microsoft.com/office/drawing/2014/main" id="{18501C82-0868-ADFE-F757-D43666661ACB}"/>
              </a:ext>
            </a:extLst>
          </p:cNvPr>
          <p:cNvPicPr>
            <a:picLocks noChangeAspect="1" noChangeArrowheads="1"/>
          </p:cNvPicPr>
          <p:nvPr/>
        </p:nvPicPr>
        <p:blipFill>
          <a:blip r:embed="rId41">
            <a:extLst>
              <a:ext uri="{28A0092B-C50C-407E-A947-70E740481C1C}">
                <a14:useLocalDpi xmlns:a14="http://schemas.microsoft.com/office/drawing/2010/main" val="0"/>
              </a:ext>
            </a:extLst>
          </a:blip>
          <a:srcRect/>
          <a:stretch>
            <a:fillRect/>
          </a:stretch>
        </p:blipFill>
        <p:spPr bwMode="auto">
          <a:xfrm>
            <a:off x="9032134" y="4470460"/>
            <a:ext cx="740104" cy="246701"/>
          </a:xfrm>
          <a:prstGeom prst="rect">
            <a:avLst/>
          </a:prstGeom>
          <a:noFill/>
          <a:extLst>
            <a:ext uri="{909E8E84-426E-40DD-AFC4-6F175D3DCCD1}">
              <a14:hiddenFill xmlns:a14="http://schemas.microsoft.com/office/drawing/2010/main">
                <a:solidFill>
                  <a:srgbClr val="FFFFFF"/>
                </a:solidFill>
              </a14:hiddenFill>
            </a:ext>
          </a:extLst>
        </p:spPr>
      </p:pic>
      <p:pic>
        <p:nvPicPr>
          <p:cNvPr id="136" name="Picture 6" descr="Python interface :: ResInsight">
            <a:extLst>
              <a:ext uri="{FF2B5EF4-FFF2-40B4-BE49-F238E27FC236}">
                <a16:creationId xmlns:a16="http://schemas.microsoft.com/office/drawing/2014/main" id="{DA3E11DC-52AE-29F0-AE66-C86CE21A69C4}"/>
              </a:ext>
            </a:extLst>
          </p:cNvPr>
          <p:cNvPicPr>
            <a:picLocks noChangeAspect="1" noChangeArrowheads="1"/>
          </p:cNvPicPr>
          <p:nvPr/>
        </p:nvPicPr>
        <p:blipFill>
          <a:blip r:embed="rId42">
            <a:extLst>
              <a:ext uri="{28A0092B-C50C-407E-A947-70E740481C1C}">
                <a14:useLocalDpi xmlns:a14="http://schemas.microsoft.com/office/drawing/2010/main" val="0"/>
              </a:ext>
            </a:extLst>
          </a:blip>
          <a:srcRect/>
          <a:stretch>
            <a:fillRect/>
          </a:stretch>
        </p:blipFill>
        <p:spPr bwMode="auto">
          <a:xfrm>
            <a:off x="9936172" y="4837213"/>
            <a:ext cx="512691" cy="173172"/>
          </a:xfrm>
          <a:prstGeom prst="rect">
            <a:avLst/>
          </a:prstGeom>
          <a:noFill/>
          <a:extLst>
            <a:ext uri="{909E8E84-426E-40DD-AFC4-6F175D3DCCD1}">
              <a14:hiddenFill xmlns:a14="http://schemas.microsoft.com/office/drawing/2010/main">
                <a:solidFill>
                  <a:srgbClr val="FFFFFF"/>
                </a:solidFill>
              </a14:hiddenFill>
            </a:ext>
          </a:extLst>
        </p:spPr>
      </p:pic>
      <p:pic>
        <p:nvPicPr>
          <p:cNvPr id="137" name="Picture 6" descr="Earth science analytics - Globuc">
            <a:extLst>
              <a:ext uri="{FF2B5EF4-FFF2-40B4-BE49-F238E27FC236}">
                <a16:creationId xmlns:a16="http://schemas.microsoft.com/office/drawing/2014/main" id="{B1374A88-EBC1-1D25-B85A-23F3485E6A78}"/>
              </a:ext>
            </a:extLst>
          </p:cNvPr>
          <p:cNvPicPr>
            <a:picLocks noChangeAspect="1" noChangeArrowheads="1"/>
          </p:cNvPicPr>
          <p:nvPr/>
        </p:nvPicPr>
        <p:blipFill rotWithShape="1">
          <a:blip r:embed="rId43">
            <a:extLst>
              <a:ext uri="{28A0092B-C50C-407E-A947-70E740481C1C}">
                <a14:useLocalDpi xmlns:a14="http://schemas.microsoft.com/office/drawing/2010/main" val="0"/>
              </a:ext>
            </a:extLst>
          </a:blip>
          <a:srcRect/>
          <a:stretch/>
        </p:blipFill>
        <p:spPr bwMode="auto">
          <a:xfrm>
            <a:off x="8122701" y="4496160"/>
            <a:ext cx="866654" cy="228797"/>
          </a:xfrm>
          <a:prstGeom prst="rect">
            <a:avLst/>
          </a:prstGeom>
          <a:noFill/>
          <a:extLst>
            <a:ext uri="{909E8E84-426E-40DD-AFC4-6F175D3DCCD1}">
              <a14:hiddenFill xmlns:a14="http://schemas.microsoft.com/office/drawing/2010/main">
                <a:solidFill>
                  <a:srgbClr val="FFFFFF"/>
                </a:solidFill>
              </a14:hiddenFill>
            </a:ext>
          </a:extLst>
        </p:spPr>
      </p:pic>
      <p:pic>
        <p:nvPicPr>
          <p:cNvPr id="138" name="Picture 137">
            <a:extLst>
              <a:ext uri="{FF2B5EF4-FFF2-40B4-BE49-F238E27FC236}">
                <a16:creationId xmlns:a16="http://schemas.microsoft.com/office/drawing/2014/main" id="{0ACEC46F-DFD1-504B-EAF9-4065BB6E1F83}"/>
              </a:ext>
            </a:extLst>
          </p:cNvPr>
          <p:cNvPicPr>
            <a:picLocks noChangeAspect="1"/>
          </p:cNvPicPr>
          <p:nvPr/>
        </p:nvPicPr>
        <p:blipFill>
          <a:blip r:embed="rId44">
            <a:extLst>
              <a:ext uri="{28A0092B-C50C-407E-A947-70E740481C1C}">
                <a14:useLocalDpi xmlns:a14="http://schemas.microsoft.com/office/drawing/2010/main" val="0"/>
              </a:ext>
            </a:extLst>
          </a:blip>
          <a:stretch>
            <a:fillRect/>
          </a:stretch>
        </p:blipFill>
        <p:spPr>
          <a:xfrm>
            <a:off x="7048500" y="4751185"/>
            <a:ext cx="276439" cy="278882"/>
          </a:xfrm>
          <a:prstGeom prst="roundRect">
            <a:avLst>
              <a:gd name="adj" fmla="val 18354"/>
            </a:avLst>
          </a:prstGeom>
        </p:spPr>
      </p:pic>
      <p:pic>
        <p:nvPicPr>
          <p:cNvPr id="139" name="Picture 4" descr="SEG EVOLVE: Developing the fearless explorers of the future">
            <a:extLst>
              <a:ext uri="{FF2B5EF4-FFF2-40B4-BE49-F238E27FC236}">
                <a16:creationId xmlns:a16="http://schemas.microsoft.com/office/drawing/2014/main" id="{771B1C9A-8818-1029-2D54-1C700F057D3A}"/>
              </a:ext>
            </a:extLst>
          </p:cNvPr>
          <p:cNvPicPr>
            <a:picLocks noChangeAspect="1" noChangeArrowheads="1"/>
          </p:cNvPicPr>
          <p:nvPr/>
        </p:nvPicPr>
        <p:blipFill>
          <a:blip r:embed="rId45">
            <a:extLst>
              <a:ext uri="{BEBA8EAE-BF5A-486C-A8C5-ECC9F3942E4B}">
                <a14:imgProps xmlns:a14="http://schemas.microsoft.com/office/drawing/2010/main">
                  <a14:imgLayer r:embed="rId46">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6937265" y="4500177"/>
            <a:ext cx="607368" cy="248950"/>
          </a:xfrm>
          <a:prstGeom prst="rect">
            <a:avLst/>
          </a:prstGeom>
          <a:noFill/>
          <a:extLst>
            <a:ext uri="{909E8E84-426E-40DD-AFC4-6F175D3DCCD1}">
              <a14:hiddenFill xmlns:a14="http://schemas.microsoft.com/office/drawing/2010/main">
                <a:solidFill>
                  <a:srgbClr val="FFFFFF"/>
                </a:solidFill>
              </a14:hiddenFill>
            </a:ext>
          </a:extLst>
        </p:spPr>
      </p:pic>
      <p:pic>
        <p:nvPicPr>
          <p:cNvPr id="140" name="Picture 6" descr="Finn den riktige appen | Microsoft AppSource">
            <a:extLst>
              <a:ext uri="{FF2B5EF4-FFF2-40B4-BE49-F238E27FC236}">
                <a16:creationId xmlns:a16="http://schemas.microsoft.com/office/drawing/2014/main" id="{0216C5FE-833C-6061-8125-5F32C27E56C6}"/>
              </a:ext>
            </a:extLst>
          </p:cNvPr>
          <p:cNvPicPr>
            <a:picLocks noChangeAspect="1" noChangeArrowheads="1"/>
          </p:cNvPicPr>
          <p:nvPr/>
        </p:nvPicPr>
        <p:blipFill rotWithShape="1">
          <a:blip r:embed="rId47">
            <a:extLst>
              <a:ext uri="{BEBA8EAE-BF5A-486C-A8C5-ECC9F3942E4B}">
                <a14:imgProps xmlns:a14="http://schemas.microsoft.com/office/drawing/2010/main">
                  <a14:imgLayer r:embed="rId48">
                    <a14:imgEffect>
                      <a14:backgroundRemoval t="31019" b="61111" l="4167" r="96759">
                        <a14:foregroundMark x1="25926" y1="48611" x2="24074" y2="53704"/>
                        <a14:foregroundMark x1="4167" y1="50000" x2="5093" y2="50000"/>
                        <a14:foregroundMark x1="15278" y1="59259" x2="15278" y2="61574"/>
                        <a14:foregroundMark x1="45833" y1="49074" x2="46759" y2="50000"/>
                        <a14:foregroundMark x1="55093" y1="50000" x2="55093" y2="49537"/>
                        <a14:foregroundMark x1="69444" y1="49074" x2="68981" y2="47685"/>
                        <a14:foregroundMark x1="82407" y1="49537" x2="82407" y2="48611"/>
                        <a14:foregroundMark x1="96759" y1="48611" x2="96296" y2="47685"/>
                      </a14:backgroundRemoval>
                    </a14:imgEffect>
                    <a14:imgEffect>
                      <a14:brightnessContrast bright="-20000" contrast="40000"/>
                    </a14:imgEffect>
                  </a14:imgLayer>
                </a14:imgProps>
              </a:ext>
              <a:ext uri="{28A0092B-C50C-407E-A947-70E740481C1C}">
                <a14:useLocalDpi xmlns:a14="http://schemas.microsoft.com/office/drawing/2010/main" val="0"/>
              </a:ext>
            </a:extLst>
          </a:blip>
          <a:srcRect t="28395" b="36420"/>
          <a:stretch/>
        </p:blipFill>
        <p:spPr bwMode="auto">
          <a:xfrm>
            <a:off x="7591335" y="4512704"/>
            <a:ext cx="540473" cy="190166"/>
          </a:xfrm>
          <a:prstGeom prst="rect">
            <a:avLst/>
          </a:prstGeom>
          <a:noFill/>
          <a:extLst>
            <a:ext uri="{909E8E84-426E-40DD-AFC4-6F175D3DCCD1}">
              <a14:hiddenFill xmlns:a14="http://schemas.microsoft.com/office/drawing/2010/main">
                <a:solidFill>
                  <a:srgbClr val="FFFFFF"/>
                </a:solidFill>
              </a14:hiddenFill>
            </a:ext>
          </a:extLst>
        </p:spPr>
      </p:pic>
      <p:sp>
        <p:nvSpPr>
          <p:cNvPr id="141" name="TextBox 140">
            <a:extLst>
              <a:ext uri="{FF2B5EF4-FFF2-40B4-BE49-F238E27FC236}">
                <a16:creationId xmlns:a16="http://schemas.microsoft.com/office/drawing/2014/main" id="{5751E1D9-69C3-C1EE-47FF-0AC85CFD0768}"/>
              </a:ext>
            </a:extLst>
          </p:cNvPr>
          <p:cNvSpPr txBox="1"/>
          <p:nvPr/>
        </p:nvSpPr>
        <p:spPr>
          <a:xfrm>
            <a:off x="7894272" y="4796482"/>
            <a:ext cx="442008" cy="2000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700" b="0" i="0" u="none" strike="noStrike" kern="1200" cap="none" spc="0" normalizeH="0" baseline="0" noProof="0" dirty="0">
                <a:ln>
                  <a:noFill/>
                </a:ln>
                <a:solidFill>
                  <a:srgbClr val="333333"/>
                </a:solidFill>
                <a:effectLst/>
                <a:uLnTx/>
                <a:uFillTx/>
                <a:latin typeface="Equinor"/>
                <a:ea typeface="+mn-ea"/>
                <a:cs typeface="+mn-cs"/>
              </a:rPr>
              <a:t>POZO</a:t>
            </a:r>
            <a:endParaRPr kumimoji="0" lang="en-GB" sz="700" b="0" i="0" u="none" strike="noStrike" kern="1200" cap="none" spc="0" normalizeH="0" baseline="0" noProof="0" dirty="0">
              <a:ln>
                <a:noFill/>
              </a:ln>
              <a:solidFill>
                <a:srgbClr val="333333"/>
              </a:solidFill>
              <a:effectLst/>
              <a:uLnTx/>
              <a:uFillTx/>
              <a:latin typeface="Equinor"/>
              <a:ea typeface="+mn-ea"/>
              <a:cs typeface="+mn-cs"/>
            </a:endParaRPr>
          </a:p>
        </p:txBody>
      </p:sp>
      <p:pic>
        <p:nvPicPr>
          <p:cNvPr id="142" name="Picture 141">
            <a:extLst>
              <a:ext uri="{FF2B5EF4-FFF2-40B4-BE49-F238E27FC236}">
                <a16:creationId xmlns:a16="http://schemas.microsoft.com/office/drawing/2014/main" id="{B263B056-4BEA-ADCB-8BC7-B4FB7F359C62}"/>
              </a:ext>
            </a:extLst>
          </p:cNvPr>
          <p:cNvPicPr>
            <a:picLocks noChangeAspect="1"/>
          </p:cNvPicPr>
          <p:nvPr/>
        </p:nvPicPr>
        <p:blipFill>
          <a:blip r:embed="rId49">
            <a:extLst>
              <a:ext uri="{28A0092B-C50C-407E-A947-70E740481C1C}">
                <a14:useLocalDpi xmlns:a14="http://schemas.microsoft.com/office/drawing/2010/main" val="0"/>
              </a:ext>
            </a:extLst>
          </a:blip>
          <a:stretch>
            <a:fillRect/>
          </a:stretch>
        </p:blipFill>
        <p:spPr>
          <a:xfrm>
            <a:off x="7691970" y="4780699"/>
            <a:ext cx="220200" cy="219721"/>
          </a:xfrm>
          <a:prstGeom prst="roundRect">
            <a:avLst/>
          </a:prstGeom>
          <a:ln>
            <a:solidFill>
              <a:schemeClr val="tx1"/>
            </a:solidFill>
          </a:ln>
        </p:spPr>
      </p:pic>
      <p:sp>
        <p:nvSpPr>
          <p:cNvPr id="143" name="TextBox 142">
            <a:extLst>
              <a:ext uri="{FF2B5EF4-FFF2-40B4-BE49-F238E27FC236}">
                <a16:creationId xmlns:a16="http://schemas.microsoft.com/office/drawing/2014/main" id="{2964B03E-64D2-0146-00DB-28881C823251}"/>
              </a:ext>
            </a:extLst>
          </p:cNvPr>
          <p:cNvSpPr txBox="1"/>
          <p:nvPr/>
        </p:nvSpPr>
        <p:spPr>
          <a:xfrm>
            <a:off x="7283102" y="4778761"/>
            <a:ext cx="442008" cy="2000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700" b="0" i="0" u="none" strike="noStrike" kern="1200" cap="none" spc="0" normalizeH="0" baseline="0" noProof="0" dirty="0">
                <a:ln>
                  <a:noFill/>
                </a:ln>
                <a:solidFill>
                  <a:srgbClr val="333333"/>
                </a:solidFill>
                <a:effectLst/>
                <a:uLnTx/>
                <a:uFillTx/>
                <a:latin typeface="Equinor"/>
                <a:ea typeface="+mn-ea"/>
                <a:cs typeface="+mn-cs"/>
              </a:rPr>
              <a:t>REP</a:t>
            </a:r>
            <a:endParaRPr kumimoji="0" lang="en-GB" sz="700" b="0" i="0" u="none" strike="noStrike" kern="1200" cap="none" spc="0" normalizeH="0" baseline="0" noProof="0" dirty="0">
              <a:ln>
                <a:noFill/>
              </a:ln>
              <a:solidFill>
                <a:srgbClr val="333333"/>
              </a:solidFill>
              <a:effectLst/>
              <a:uLnTx/>
              <a:uFillTx/>
              <a:latin typeface="Equinor"/>
              <a:ea typeface="+mn-ea"/>
              <a:cs typeface="+mn-cs"/>
            </a:endParaRPr>
          </a:p>
        </p:txBody>
      </p:sp>
      <p:pic>
        <p:nvPicPr>
          <p:cNvPr id="145" name="Picture 144">
            <a:extLst>
              <a:ext uri="{FF2B5EF4-FFF2-40B4-BE49-F238E27FC236}">
                <a16:creationId xmlns:a16="http://schemas.microsoft.com/office/drawing/2014/main" id="{BEC6BD1A-E881-6FA1-277A-6F19957930F2}"/>
              </a:ext>
            </a:extLst>
          </p:cNvPr>
          <p:cNvPicPr>
            <a:picLocks noChangeAspect="1"/>
          </p:cNvPicPr>
          <p:nvPr/>
        </p:nvPicPr>
        <p:blipFill rotWithShape="1">
          <a:blip r:embed="rId50">
            <a:extLst>
              <a:ext uri="{BEBA8EAE-BF5A-486C-A8C5-ECC9F3942E4B}">
                <a14:imgProps xmlns:a14="http://schemas.microsoft.com/office/drawing/2010/main">
                  <a14:imgLayer r:embed="rId51">
                    <a14:imgEffect>
                      <a14:backgroundRemoval t="0" b="100000" l="0" r="100000">
                        <a14:foregroundMark x1="4039" y1="96059" x2="10739" y2="99901"/>
                      </a14:backgroundRemoval>
                    </a14:imgEffect>
                  </a14:imgLayer>
                </a14:imgProps>
              </a:ext>
              <a:ext uri="{28A0092B-C50C-407E-A947-70E740481C1C}">
                <a14:useLocalDpi xmlns:a14="http://schemas.microsoft.com/office/drawing/2010/main" val="0"/>
              </a:ext>
            </a:extLst>
          </a:blip>
          <a:srcRect/>
          <a:stretch/>
        </p:blipFill>
        <p:spPr>
          <a:xfrm>
            <a:off x="8342306" y="4771022"/>
            <a:ext cx="242938" cy="242938"/>
          </a:xfrm>
          <a:prstGeom prst="roundRect">
            <a:avLst/>
          </a:prstGeom>
          <a:ln w="12700">
            <a:solidFill>
              <a:schemeClr val="tx1"/>
            </a:solidFill>
          </a:ln>
          <a:effectLst/>
        </p:spPr>
      </p:pic>
      <p:sp>
        <p:nvSpPr>
          <p:cNvPr id="146" name="TextBox 145">
            <a:extLst>
              <a:ext uri="{FF2B5EF4-FFF2-40B4-BE49-F238E27FC236}">
                <a16:creationId xmlns:a16="http://schemas.microsoft.com/office/drawing/2014/main" id="{B8A7F62E-A4FD-F0A5-4E7D-CBA7940E0636}"/>
              </a:ext>
            </a:extLst>
          </p:cNvPr>
          <p:cNvSpPr txBox="1"/>
          <p:nvPr/>
        </p:nvSpPr>
        <p:spPr>
          <a:xfrm>
            <a:off x="8601793" y="4803527"/>
            <a:ext cx="558374" cy="2000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700" b="0" i="0" u="none" strike="noStrike" kern="1200" cap="none" spc="0" normalizeH="0" baseline="0" noProof="0" dirty="0">
                <a:ln>
                  <a:noFill/>
                </a:ln>
                <a:solidFill>
                  <a:srgbClr val="333333"/>
                </a:solidFill>
                <a:effectLst/>
                <a:uLnTx/>
                <a:uFillTx/>
                <a:latin typeface="Equinor"/>
                <a:ea typeface="+mn-ea"/>
                <a:cs typeface="+mn-cs"/>
              </a:rPr>
              <a:t>DELI</a:t>
            </a:r>
            <a:endParaRPr kumimoji="0" lang="en-GB" sz="700" b="0" i="0" u="none" strike="noStrike" kern="1200" cap="none" spc="0" normalizeH="0" baseline="0" noProof="0" dirty="0">
              <a:ln>
                <a:noFill/>
              </a:ln>
              <a:solidFill>
                <a:srgbClr val="333333"/>
              </a:solidFill>
              <a:effectLst/>
              <a:uLnTx/>
              <a:uFillTx/>
              <a:latin typeface="Equinor"/>
              <a:ea typeface="+mn-ea"/>
              <a:cs typeface="+mn-cs"/>
            </a:endParaRPr>
          </a:p>
        </p:txBody>
      </p:sp>
      <p:pic>
        <p:nvPicPr>
          <p:cNvPr id="147" name="Picture 4" descr="Power BI - Insight Platforms">
            <a:extLst>
              <a:ext uri="{FF2B5EF4-FFF2-40B4-BE49-F238E27FC236}">
                <a16:creationId xmlns:a16="http://schemas.microsoft.com/office/drawing/2014/main" id="{70F8106E-573C-8E0F-3211-6636109CF13F}"/>
              </a:ext>
            </a:extLst>
          </p:cNvPr>
          <p:cNvPicPr>
            <a:picLocks noChangeAspect="1" noChangeArrowheads="1"/>
          </p:cNvPicPr>
          <p:nvPr/>
        </p:nvPicPr>
        <p:blipFill rotWithShape="1">
          <a:blip r:embed="rId52">
            <a:extLst>
              <a:ext uri="{28A0092B-C50C-407E-A947-70E740481C1C}">
                <a14:useLocalDpi xmlns:a14="http://schemas.microsoft.com/office/drawing/2010/main" val="0"/>
              </a:ext>
            </a:extLst>
          </a:blip>
          <a:srcRect t="36154" b="35961"/>
          <a:stretch/>
        </p:blipFill>
        <p:spPr bwMode="auto">
          <a:xfrm>
            <a:off x="9110133" y="4817660"/>
            <a:ext cx="671474" cy="187238"/>
          </a:xfrm>
          <a:prstGeom prst="rect">
            <a:avLst/>
          </a:prstGeom>
          <a:noFill/>
          <a:extLst>
            <a:ext uri="{909E8E84-426E-40DD-AFC4-6F175D3DCCD1}">
              <a14:hiddenFill xmlns:a14="http://schemas.microsoft.com/office/drawing/2010/main">
                <a:solidFill>
                  <a:srgbClr val="FFFFFF"/>
                </a:solidFill>
              </a14:hiddenFill>
            </a:ext>
          </a:extLst>
        </p:spPr>
      </p:pic>
      <p:grpSp>
        <p:nvGrpSpPr>
          <p:cNvPr id="148" name="Group 147">
            <a:extLst>
              <a:ext uri="{FF2B5EF4-FFF2-40B4-BE49-F238E27FC236}">
                <a16:creationId xmlns:a16="http://schemas.microsoft.com/office/drawing/2014/main" id="{3A29C6E2-EA33-FC89-11EC-3254C9C284AD}"/>
              </a:ext>
            </a:extLst>
          </p:cNvPr>
          <p:cNvGrpSpPr/>
          <p:nvPr/>
        </p:nvGrpSpPr>
        <p:grpSpPr>
          <a:xfrm>
            <a:off x="10024115" y="4489641"/>
            <a:ext cx="171259" cy="171259"/>
            <a:chOff x="260140" y="2153641"/>
            <a:chExt cx="783439" cy="783439"/>
          </a:xfrm>
        </p:grpSpPr>
        <p:pic>
          <p:nvPicPr>
            <p:cNvPr id="149" name="Picture 148">
              <a:extLst>
                <a:ext uri="{FF2B5EF4-FFF2-40B4-BE49-F238E27FC236}">
                  <a16:creationId xmlns:a16="http://schemas.microsoft.com/office/drawing/2014/main" id="{D5897442-2009-BE62-A92B-AE5B6C3BDB8F}"/>
                </a:ext>
              </a:extLst>
            </p:cNvPr>
            <p:cNvPicPr>
              <a:picLocks noChangeAspect="1"/>
            </p:cNvPicPr>
            <p:nvPr/>
          </p:nvPicPr>
          <p:blipFill rotWithShape="1">
            <a:blip r:embed="rId53">
              <a:extLst>
                <a:ext uri="{28A0092B-C50C-407E-A947-70E740481C1C}">
                  <a14:useLocalDpi xmlns:a14="http://schemas.microsoft.com/office/drawing/2010/main" val="0"/>
                </a:ext>
              </a:extLst>
            </a:blip>
            <a:srcRect/>
            <a:stretch/>
          </p:blipFill>
          <p:spPr>
            <a:xfrm>
              <a:off x="264903" y="2178100"/>
              <a:ext cx="773219" cy="750082"/>
            </a:xfrm>
            <a:prstGeom prst="roundRect">
              <a:avLst/>
            </a:prstGeom>
            <a:ln w="3175">
              <a:solidFill>
                <a:schemeClr val="tx1"/>
              </a:solidFill>
            </a:ln>
          </p:spPr>
        </p:pic>
        <p:sp>
          <p:nvSpPr>
            <p:cNvPr id="150" name="Rounded Rectangle 26">
              <a:extLst>
                <a:ext uri="{FF2B5EF4-FFF2-40B4-BE49-F238E27FC236}">
                  <a16:creationId xmlns:a16="http://schemas.microsoft.com/office/drawing/2014/main" id="{6F3F4A85-C1E8-8A75-643A-9EF73E393BF9}"/>
                </a:ext>
              </a:extLst>
            </p:cNvPr>
            <p:cNvSpPr/>
            <p:nvPr/>
          </p:nvSpPr>
          <p:spPr>
            <a:xfrm>
              <a:off x="260140" y="2153641"/>
              <a:ext cx="783439" cy="783439"/>
            </a:xfrm>
            <a:prstGeom prst="round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600" b="0" i="0" u="none" strike="noStrike" kern="1200" cap="none" spc="0" normalizeH="0" baseline="0" noProof="0">
                <a:ln>
                  <a:noFill/>
                </a:ln>
                <a:solidFill>
                  <a:srgbClr val="FFFFFF"/>
                </a:solidFill>
                <a:effectLst/>
                <a:uLnTx/>
                <a:uFillTx/>
                <a:latin typeface="Equinor"/>
                <a:ea typeface="+mn-ea"/>
                <a:cs typeface="+mn-cs"/>
              </a:endParaRPr>
            </a:p>
          </p:txBody>
        </p:sp>
      </p:grpSp>
      <p:sp>
        <p:nvSpPr>
          <p:cNvPr id="151" name="TextBox 150">
            <a:extLst>
              <a:ext uri="{FF2B5EF4-FFF2-40B4-BE49-F238E27FC236}">
                <a16:creationId xmlns:a16="http://schemas.microsoft.com/office/drawing/2014/main" id="{74AA026E-850F-5103-CDA7-CC75CC5B4FB6}"/>
              </a:ext>
            </a:extLst>
          </p:cNvPr>
          <p:cNvSpPr txBox="1"/>
          <p:nvPr/>
        </p:nvSpPr>
        <p:spPr>
          <a:xfrm>
            <a:off x="10170562" y="4466975"/>
            <a:ext cx="671998"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800" b="0" i="0" u="none" strike="noStrike" kern="1200" cap="none" spc="0" normalizeH="0" baseline="0" noProof="0" dirty="0">
                <a:ln>
                  <a:noFill/>
                </a:ln>
                <a:solidFill>
                  <a:srgbClr val="333333"/>
                </a:solidFill>
                <a:effectLst/>
                <a:uLnTx/>
                <a:uFillTx/>
                <a:latin typeface="Equinor"/>
                <a:ea typeface="+mn-ea"/>
                <a:cs typeface="+mn-cs"/>
              </a:rPr>
              <a:t>Bravos</a:t>
            </a:r>
            <a:endParaRPr kumimoji="0" lang="en-GB" sz="800" b="0" i="0" u="none" strike="noStrike" kern="1200" cap="none" spc="0" normalizeH="0" baseline="0" noProof="0" dirty="0">
              <a:ln>
                <a:noFill/>
              </a:ln>
              <a:solidFill>
                <a:srgbClr val="333333"/>
              </a:solidFill>
              <a:effectLst/>
              <a:uLnTx/>
              <a:uFillTx/>
              <a:latin typeface="Equinor"/>
              <a:ea typeface="+mn-ea"/>
              <a:cs typeface="+mn-cs"/>
            </a:endParaRPr>
          </a:p>
        </p:txBody>
      </p:sp>
      <p:grpSp>
        <p:nvGrpSpPr>
          <p:cNvPr id="70" name="Group 69">
            <a:extLst>
              <a:ext uri="{FF2B5EF4-FFF2-40B4-BE49-F238E27FC236}">
                <a16:creationId xmlns:a16="http://schemas.microsoft.com/office/drawing/2014/main" id="{E3F617F3-AFA1-1973-0075-D3A889F787A4}"/>
              </a:ext>
            </a:extLst>
          </p:cNvPr>
          <p:cNvGrpSpPr/>
          <p:nvPr/>
        </p:nvGrpSpPr>
        <p:grpSpPr>
          <a:xfrm>
            <a:off x="2596434" y="3871426"/>
            <a:ext cx="6894808" cy="385818"/>
            <a:chOff x="2214468" y="3848275"/>
            <a:chExt cx="7848755" cy="439199"/>
          </a:xfrm>
        </p:grpSpPr>
        <p:pic>
          <p:nvPicPr>
            <p:cNvPr id="26" name="Picture 25">
              <a:extLst>
                <a:ext uri="{FF2B5EF4-FFF2-40B4-BE49-F238E27FC236}">
                  <a16:creationId xmlns:a16="http://schemas.microsoft.com/office/drawing/2014/main" id="{F7838E54-3145-3813-662B-628A0472CDB5}"/>
                </a:ext>
              </a:extLst>
            </p:cNvPr>
            <p:cNvPicPr>
              <a:picLocks noChangeAspect="1"/>
            </p:cNvPicPr>
            <p:nvPr/>
          </p:nvPicPr>
          <p:blipFill>
            <a:blip r:embed="rId54">
              <a:extLst>
                <a:ext uri="{BEBA8EAE-BF5A-486C-A8C5-ECC9F3942E4B}">
                  <a14:imgProps xmlns:a14="http://schemas.microsoft.com/office/drawing/2010/main">
                    <a14:imgLayer r:embed="rId55">
                      <a14:imgEffect>
                        <a14:backgroundRemoval t="9794" b="90206" l="9790" r="89510">
                          <a14:foregroundMark x1="53147" y1="90206" x2="51049" y2="90206"/>
                        </a14:backgroundRemoval>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2214468" y="3869057"/>
              <a:ext cx="306370" cy="415635"/>
            </a:xfrm>
            <a:prstGeom prst="rect">
              <a:avLst/>
            </a:prstGeom>
          </p:spPr>
        </p:pic>
        <p:pic>
          <p:nvPicPr>
            <p:cNvPr id="56" name="Picture 55">
              <a:extLst>
                <a:ext uri="{FF2B5EF4-FFF2-40B4-BE49-F238E27FC236}">
                  <a16:creationId xmlns:a16="http://schemas.microsoft.com/office/drawing/2014/main" id="{92F0AB18-FB6D-9C73-9BB4-12D6F9E59EA1}"/>
                </a:ext>
              </a:extLst>
            </p:cNvPr>
            <p:cNvPicPr>
              <a:picLocks noChangeAspect="1"/>
            </p:cNvPicPr>
            <p:nvPr/>
          </p:nvPicPr>
          <p:blipFill>
            <a:blip r:embed="rId56">
              <a:extLst>
                <a:ext uri="{28A0092B-C50C-407E-A947-70E740481C1C}">
                  <a14:useLocalDpi xmlns:a14="http://schemas.microsoft.com/office/drawing/2010/main" val="0"/>
                </a:ext>
              </a:extLst>
            </a:blip>
            <a:stretch>
              <a:fillRect/>
            </a:stretch>
          </p:blipFill>
          <p:spPr>
            <a:xfrm>
              <a:off x="3289765" y="3869057"/>
              <a:ext cx="368711" cy="416995"/>
            </a:xfrm>
            <a:prstGeom prst="rect">
              <a:avLst/>
            </a:prstGeom>
          </p:spPr>
        </p:pic>
        <p:pic>
          <p:nvPicPr>
            <p:cNvPr id="57" name="Picture 56">
              <a:extLst>
                <a:ext uri="{FF2B5EF4-FFF2-40B4-BE49-F238E27FC236}">
                  <a16:creationId xmlns:a16="http://schemas.microsoft.com/office/drawing/2014/main" id="{69263308-3C3A-B8F8-B9DA-86A5C980C880}"/>
                </a:ext>
              </a:extLst>
            </p:cNvPr>
            <p:cNvPicPr>
              <a:picLocks noChangeAspect="1"/>
            </p:cNvPicPr>
            <p:nvPr/>
          </p:nvPicPr>
          <p:blipFill>
            <a:blip r:embed="rId57">
              <a:extLst>
                <a:ext uri="{28A0092B-C50C-407E-A947-70E740481C1C}">
                  <a14:useLocalDpi xmlns:a14="http://schemas.microsoft.com/office/drawing/2010/main" val="0"/>
                </a:ext>
              </a:extLst>
            </a:blip>
            <a:stretch>
              <a:fillRect/>
            </a:stretch>
          </p:blipFill>
          <p:spPr>
            <a:xfrm>
              <a:off x="4427403" y="3869057"/>
              <a:ext cx="296550" cy="412117"/>
            </a:xfrm>
            <a:prstGeom prst="rect">
              <a:avLst/>
            </a:prstGeom>
          </p:spPr>
        </p:pic>
        <p:pic>
          <p:nvPicPr>
            <p:cNvPr id="58" name="Picture 57">
              <a:extLst>
                <a:ext uri="{FF2B5EF4-FFF2-40B4-BE49-F238E27FC236}">
                  <a16:creationId xmlns:a16="http://schemas.microsoft.com/office/drawing/2014/main" id="{D7B27BE4-6155-E329-29AE-CF300F9BCDA2}"/>
                </a:ext>
              </a:extLst>
            </p:cNvPr>
            <p:cNvPicPr>
              <a:picLocks noChangeAspect="1"/>
            </p:cNvPicPr>
            <p:nvPr/>
          </p:nvPicPr>
          <p:blipFill>
            <a:blip r:embed="rId58">
              <a:extLst>
                <a:ext uri="{28A0092B-C50C-407E-A947-70E740481C1C}">
                  <a14:useLocalDpi xmlns:a14="http://schemas.microsoft.com/office/drawing/2010/main" val="0"/>
                </a:ext>
              </a:extLst>
            </a:blip>
            <a:stretch>
              <a:fillRect/>
            </a:stretch>
          </p:blipFill>
          <p:spPr>
            <a:xfrm>
              <a:off x="5492880" y="3869057"/>
              <a:ext cx="275191" cy="389137"/>
            </a:xfrm>
            <a:prstGeom prst="rect">
              <a:avLst/>
            </a:prstGeom>
          </p:spPr>
        </p:pic>
        <p:pic>
          <p:nvPicPr>
            <p:cNvPr id="59" name="Picture 58">
              <a:extLst>
                <a:ext uri="{FF2B5EF4-FFF2-40B4-BE49-F238E27FC236}">
                  <a16:creationId xmlns:a16="http://schemas.microsoft.com/office/drawing/2014/main" id="{221B2A30-467E-1928-42E7-CFFC106D8AB5}"/>
                </a:ext>
              </a:extLst>
            </p:cNvPr>
            <p:cNvPicPr>
              <a:picLocks noChangeAspect="1"/>
            </p:cNvPicPr>
            <p:nvPr/>
          </p:nvPicPr>
          <p:blipFill>
            <a:blip r:embed="rId59">
              <a:extLst>
                <a:ext uri="{28A0092B-C50C-407E-A947-70E740481C1C}">
                  <a14:useLocalDpi xmlns:a14="http://schemas.microsoft.com/office/drawing/2010/main" val="0"/>
                </a:ext>
              </a:extLst>
            </a:blip>
            <a:stretch>
              <a:fillRect/>
            </a:stretch>
          </p:blipFill>
          <p:spPr>
            <a:xfrm>
              <a:off x="6536998" y="3869057"/>
              <a:ext cx="281966" cy="385281"/>
            </a:xfrm>
            <a:prstGeom prst="rect">
              <a:avLst/>
            </a:prstGeom>
          </p:spPr>
        </p:pic>
        <p:pic>
          <p:nvPicPr>
            <p:cNvPr id="61" name="Picture 60">
              <a:extLst>
                <a:ext uri="{FF2B5EF4-FFF2-40B4-BE49-F238E27FC236}">
                  <a16:creationId xmlns:a16="http://schemas.microsoft.com/office/drawing/2014/main" id="{760380BB-267F-9190-8FD9-8C256F79FF3F}"/>
                </a:ext>
              </a:extLst>
            </p:cNvPr>
            <p:cNvPicPr>
              <a:picLocks noChangeAspect="1"/>
            </p:cNvPicPr>
            <p:nvPr/>
          </p:nvPicPr>
          <p:blipFill>
            <a:blip r:embed="rId60">
              <a:extLst>
                <a:ext uri="{BEBA8EAE-BF5A-486C-A8C5-ECC9F3942E4B}">
                  <a14:imgProps xmlns:a14="http://schemas.microsoft.com/office/drawing/2010/main">
                    <a14:imgLayer r:embed="rId5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7587891" y="3869057"/>
              <a:ext cx="308421" cy="418417"/>
            </a:xfrm>
            <a:prstGeom prst="rect">
              <a:avLst/>
            </a:prstGeom>
          </p:spPr>
        </p:pic>
        <p:pic>
          <p:nvPicPr>
            <p:cNvPr id="62" name="Picture 61">
              <a:extLst>
                <a:ext uri="{FF2B5EF4-FFF2-40B4-BE49-F238E27FC236}">
                  <a16:creationId xmlns:a16="http://schemas.microsoft.com/office/drawing/2014/main" id="{ADA15D70-CA9E-5866-82DB-5F2EB8FAC452}"/>
                </a:ext>
              </a:extLst>
            </p:cNvPr>
            <p:cNvPicPr>
              <a:picLocks noChangeAspect="1"/>
            </p:cNvPicPr>
            <p:nvPr/>
          </p:nvPicPr>
          <p:blipFill>
            <a:blip r:embed="rId61">
              <a:extLst>
                <a:ext uri="{BEBA8EAE-BF5A-486C-A8C5-ECC9F3942E4B}">
                  <a14:imgProps xmlns:a14="http://schemas.microsoft.com/office/drawing/2010/main">
                    <a14:imgLayer r:embed="rId62">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8769147" y="3848275"/>
              <a:ext cx="296550" cy="412117"/>
            </a:xfrm>
            <a:prstGeom prst="rect">
              <a:avLst/>
            </a:prstGeom>
          </p:spPr>
        </p:pic>
        <p:sp>
          <p:nvSpPr>
            <p:cNvPr id="63" name="TextBox 62">
              <a:extLst>
                <a:ext uri="{FF2B5EF4-FFF2-40B4-BE49-F238E27FC236}">
                  <a16:creationId xmlns:a16="http://schemas.microsoft.com/office/drawing/2014/main" id="{D237ACF8-B061-AF9A-315C-BD9D3A9A6EFC}"/>
                </a:ext>
              </a:extLst>
            </p:cNvPr>
            <p:cNvSpPr txBox="1"/>
            <p:nvPr/>
          </p:nvSpPr>
          <p:spPr>
            <a:xfrm>
              <a:off x="2470932" y="3997211"/>
              <a:ext cx="3231573" cy="2102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dirty="0">
                  <a:ln>
                    <a:noFill/>
                  </a:ln>
                  <a:solidFill>
                    <a:srgbClr val="333333"/>
                  </a:solidFill>
                  <a:effectLst/>
                  <a:uLnTx/>
                  <a:uFillTx/>
                  <a:latin typeface="Equinor"/>
                  <a:ea typeface="+mn-ea"/>
                  <a:cs typeface="+mn-cs"/>
                </a:rPr>
                <a:t>GEOPHYSICIST</a:t>
              </a:r>
              <a:endParaRPr kumimoji="0" lang="en-GB" sz="600" b="0" i="0" u="none" strike="noStrike" kern="1200" cap="none" spc="0" normalizeH="0" baseline="0" noProof="0" dirty="0">
                <a:ln>
                  <a:noFill/>
                </a:ln>
                <a:solidFill>
                  <a:srgbClr val="333333"/>
                </a:solidFill>
                <a:effectLst/>
                <a:uLnTx/>
                <a:uFillTx/>
                <a:latin typeface="Equinor"/>
                <a:ea typeface="+mn-ea"/>
                <a:cs typeface="+mn-cs"/>
              </a:endParaRPr>
            </a:p>
          </p:txBody>
        </p:sp>
        <p:sp>
          <p:nvSpPr>
            <p:cNvPr id="64" name="TextBox 63">
              <a:extLst>
                <a:ext uri="{FF2B5EF4-FFF2-40B4-BE49-F238E27FC236}">
                  <a16:creationId xmlns:a16="http://schemas.microsoft.com/office/drawing/2014/main" id="{1562140C-48CE-175A-1B94-25E3F340E7B5}"/>
                </a:ext>
              </a:extLst>
            </p:cNvPr>
            <p:cNvSpPr txBox="1"/>
            <p:nvPr/>
          </p:nvSpPr>
          <p:spPr>
            <a:xfrm>
              <a:off x="3579296" y="4004137"/>
              <a:ext cx="824345" cy="2102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dirty="0">
                  <a:ln>
                    <a:noFill/>
                  </a:ln>
                  <a:solidFill>
                    <a:srgbClr val="333333"/>
                  </a:solidFill>
                  <a:effectLst/>
                  <a:uLnTx/>
                  <a:uFillTx/>
                  <a:latin typeface="Equinor"/>
                  <a:ea typeface="+mn-ea"/>
                  <a:cs typeface="+mn-cs"/>
                </a:rPr>
                <a:t>GEOLOGIST</a:t>
              </a:r>
              <a:endParaRPr kumimoji="0" lang="en-GB" sz="600" b="0" i="0" u="none" strike="noStrike" kern="1200" cap="none" spc="0" normalizeH="0" baseline="0" noProof="0" dirty="0">
                <a:ln>
                  <a:noFill/>
                </a:ln>
                <a:solidFill>
                  <a:srgbClr val="333333"/>
                </a:solidFill>
                <a:effectLst/>
                <a:uLnTx/>
                <a:uFillTx/>
                <a:latin typeface="Equinor"/>
                <a:ea typeface="+mn-ea"/>
                <a:cs typeface="+mn-cs"/>
              </a:endParaRPr>
            </a:p>
          </p:txBody>
        </p:sp>
        <p:sp>
          <p:nvSpPr>
            <p:cNvPr id="65" name="TextBox 64">
              <a:extLst>
                <a:ext uri="{FF2B5EF4-FFF2-40B4-BE49-F238E27FC236}">
                  <a16:creationId xmlns:a16="http://schemas.microsoft.com/office/drawing/2014/main" id="{CAB9086C-3CB0-C605-B8B1-FB9C25CB409C}"/>
                </a:ext>
              </a:extLst>
            </p:cNvPr>
            <p:cNvSpPr txBox="1"/>
            <p:nvPr/>
          </p:nvSpPr>
          <p:spPr>
            <a:xfrm>
              <a:off x="4739614" y="3938328"/>
              <a:ext cx="824345" cy="3153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dirty="0">
                  <a:ln>
                    <a:noFill/>
                  </a:ln>
                  <a:solidFill>
                    <a:srgbClr val="333333"/>
                  </a:solidFill>
                  <a:effectLst/>
                  <a:uLnTx/>
                  <a:uFillTx/>
                  <a:latin typeface="Equinor"/>
                  <a:ea typeface="+mn-ea"/>
                  <a:cs typeface="+mn-cs"/>
                </a:rPr>
                <a:t>RESERVOIR</a:t>
              </a:r>
              <a:br>
                <a:rPr kumimoji="0" lang="nb-NO" sz="600" b="0" i="0" u="none" strike="noStrike" kern="1200" cap="none" spc="0" normalizeH="0" baseline="0" noProof="0" dirty="0">
                  <a:ln>
                    <a:noFill/>
                  </a:ln>
                  <a:solidFill>
                    <a:srgbClr val="333333"/>
                  </a:solidFill>
                  <a:effectLst/>
                  <a:uLnTx/>
                  <a:uFillTx/>
                  <a:latin typeface="Equinor"/>
                  <a:ea typeface="+mn-ea"/>
                  <a:cs typeface="+mn-cs"/>
                </a:rPr>
              </a:br>
              <a:r>
                <a:rPr kumimoji="0" lang="nb-NO" sz="600" b="0" i="0" u="none" strike="noStrike" kern="1200" cap="none" spc="0" normalizeH="0" baseline="0" noProof="0" dirty="0">
                  <a:ln>
                    <a:noFill/>
                  </a:ln>
                  <a:solidFill>
                    <a:srgbClr val="333333"/>
                  </a:solidFill>
                  <a:effectLst/>
                  <a:uLnTx/>
                  <a:uFillTx/>
                  <a:latin typeface="Equinor"/>
                  <a:ea typeface="+mn-ea"/>
                  <a:cs typeface="+mn-cs"/>
                </a:rPr>
                <a:t>ENGINEER</a:t>
              </a:r>
              <a:endParaRPr kumimoji="0" lang="en-GB" sz="600" b="0" i="0" u="none" strike="noStrike" kern="1200" cap="none" spc="0" normalizeH="0" baseline="0" noProof="0" dirty="0">
                <a:ln>
                  <a:noFill/>
                </a:ln>
                <a:solidFill>
                  <a:srgbClr val="333333"/>
                </a:solidFill>
                <a:effectLst/>
                <a:uLnTx/>
                <a:uFillTx/>
                <a:latin typeface="Equinor"/>
                <a:ea typeface="+mn-ea"/>
                <a:cs typeface="+mn-cs"/>
              </a:endParaRPr>
            </a:p>
          </p:txBody>
        </p:sp>
        <p:sp>
          <p:nvSpPr>
            <p:cNvPr id="66" name="TextBox 65">
              <a:extLst>
                <a:ext uri="{FF2B5EF4-FFF2-40B4-BE49-F238E27FC236}">
                  <a16:creationId xmlns:a16="http://schemas.microsoft.com/office/drawing/2014/main" id="{0D2933B9-AFE3-F868-3961-B988D68819AD}"/>
                </a:ext>
              </a:extLst>
            </p:cNvPr>
            <p:cNvSpPr txBox="1"/>
            <p:nvPr/>
          </p:nvSpPr>
          <p:spPr>
            <a:xfrm>
              <a:off x="5764850" y="3934864"/>
              <a:ext cx="824345" cy="3153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dirty="0">
                  <a:ln>
                    <a:noFill/>
                  </a:ln>
                  <a:solidFill>
                    <a:srgbClr val="333333"/>
                  </a:solidFill>
                  <a:effectLst/>
                  <a:uLnTx/>
                  <a:uFillTx/>
                  <a:latin typeface="Equinor"/>
                  <a:ea typeface="+mn-ea"/>
                  <a:cs typeface="+mn-cs"/>
                </a:rPr>
                <a:t>PRODUCTION ENGINEER</a:t>
              </a:r>
              <a:endParaRPr kumimoji="0" lang="en-GB" sz="600" b="0" i="0" u="none" strike="noStrike" kern="1200" cap="none" spc="0" normalizeH="0" baseline="0" noProof="0" dirty="0">
                <a:ln>
                  <a:noFill/>
                </a:ln>
                <a:solidFill>
                  <a:srgbClr val="333333"/>
                </a:solidFill>
                <a:effectLst/>
                <a:uLnTx/>
                <a:uFillTx/>
                <a:latin typeface="Equinor"/>
                <a:ea typeface="+mn-ea"/>
                <a:cs typeface="+mn-cs"/>
              </a:endParaRPr>
            </a:p>
          </p:txBody>
        </p:sp>
        <p:sp>
          <p:nvSpPr>
            <p:cNvPr id="67" name="TextBox 66">
              <a:extLst>
                <a:ext uri="{FF2B5EF4-FFF2-40B4-BE49-F238E27FC236}">
                  <a16:creationId xmlns:a16="http://schemas.microsoft.com/office/drawing/2014/main" id="{78AB5D25-18BF-AD47-9486-A04588810612}"/>
                </a:ext>
              </a:extLst>
            </p:cNvPr>
            <p:cNvSpPr txBox="1"/>
            <p:nvPr/>
          </p:nvSpPr>
          <p:spPr>
            <a:xfrm>
              <a:off x="6810868" y="3931400"/>
              <a:ext cx="824345" cy="3153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dirty="0">
                  <a:ln>
                    <a:noFill/>
                  </a:ln>
                  <a:solidFill>
                    <a:srgbClr val="333333"/>
                  </a:solidFill>
                  <a:effectLst/>
                  <a:uLnTx/>
                  <a:uFillTx/>
                  <a:latin typeface="Equinor"/>
                  <a:ea typeface="+mn-ea"/>
                  <a:cs typeface="+mn-cs"/>
                </a:rPr>
                <a:t>DRILLING ENGINEER</a:t>
              </a:r>
              <a:endParaRPr kumimoji="0" lang="en-GB" sz="600" b="0" i="0" u="none" strike="noStrike" kern="1200" cap="none" spc="0" normalizeH="0" baseline="0" noProof="0" dirty="0">
                <a:ln>
                  <a:noFill/>
                </a:ln>
                <a:solidFill>
                  <a:srgbClr val="333333"/>
                </a:solidFill>
                <a:effectLst/>
                <a:uLnTx/>
                <a:uFillTx/>
                <a:latin typeface="Equinor"/>
                <a:ea typeface="+mn-ea"/>
                <a:cs typeface="+mn-cs"/>
              </a:endParaRPr>
            </a:p>
          </p:txBody>
        </p:sp>
        <p:sp>
          <p:nvSpPr>
            <p:cNvPr id="68" name="TextBox 67">
              <a:extLst>
                <a:ext uri="{FF2B5EF4-FFF2-40B4-BE49-F238E27FC236}">
                  <a16:creationId xmlns:a16="http://schemas.microsoft.com/office/drawing/2014/main" id="{43ACCFB5-FB87-2FCB-78A3-D6232F8D3BF2}"/>
                </a:ext>
              </a:extLst>
            </p:cNvPr>
            <p:cNvSpPr txBox="1"/>
            <p:nvPr/>
          </p:nvSpPr>
          <p:spPr>
            <a:xfrm>
              <a:off x="7877668" y="3969500"/>
              <a:ext cx="1014846" cy="2102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dirty="0">
                  <a:ln>
                    <a:noFill/>
                  </a:ln>
                  <a:solidFill>
                    <a:srgbClr val="333333"/>
                  </a:solidFill>
                  <a:effectLst/>
                  <a:uLnTx/>
                  <a:uFillTx/>
                  <a:latin typeface="Equinor"/>
                  <a:ea typeface="+mn-ea"/>
                  <a:cs typeface="+mn-cs"/>
                </a:rPr>
                <a:t>PETROPHYSCIST</a:t>
              </a:r>
              <a:endParaRPr kumimoji="0" lang="en-GB" sz="600" b="0" i="0" u="none" strike="noStrike" kern="1200" cap="none" spc="0" normalizeH="0" baseline="0" noProof="0" dirty="0">
                <a:ln>
                  <a:noFill/>
                </a:ln>
                <a:solidFill>
                  <a:srgbClr val="333333"/>
                </a:solidFill>
                <a:effectLst/>
                <a:uLnTx/>
                <a:uFillTx/>
                <a:latin typeface="Equinor"/>
                <a:ea typeface="+mn-ea"/>
                <a:cs typeface="+mn-cs"/>
              </a:endParaRPr>
            </a:p>
          </p:txBody>
        </p:sp>
        <p:sp>
          <p:nvSpPr>
            <p:cNvPr id="69" name="TextBox 68">
              <a:extLst>
                <a:ext uri="{FF2B5EF4-FFF2-40B4-BE49-F238E27FC236}">
                  <a16:creationId xmlns:a16="http://schemas.microsoft.com/office/drawing/2014/main" id="{F0C32678-8B40-90A7-27E8-9B36797D5627}"/>
                </a:ext>
              </a:extLst>
            </p:cNvPr>
            <p:cNvSpPr txBox="1"/>
            <p:nvPr/>
          </p:nvSpPr>
          <p:spPr>
            <a:xfrm>
              <a:off x="9048377" y="3986818"/>
              <a:ext cx="1014846" cy="2102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dirty="0">
                  <a:ln>
                    <a:noFill/>
                  </a:ln>
                  <a:solidFill>
                    <a:srgbClr val="333333"/>
                  </a:solidFill>
                  <a:effectLst/>
                  <a:uLnTx/>
                  <a:uFillTx/>
                  <a:latin typeface="Equinor"/>
                  <a:ea typeface="+mn-ea"/>
                  <a:cs typeface="+mn-cs"/>
                </a:rPr>
                <a:t>DATA SCIENTIST</a:t>
              </a:r>
              <a:endParaRPr kumimoji="0" lang="en-GB" sz="600" b="0" i="0" u="none" strike="noStrike" kern="1200" cap="none" spc="0" normalizeH="0" baseline="0" noProof="0" dirty="0">
                <a:ln>
                  <a:noFill/>
                </a:ln>
                <a:solidFill>
                  <a:srgbClr val="333333"/>
                </a:solidFill>
                <a:effectLst/>
                <a:uLnTx/>
                <a:uFillTx/>
                <a:latin typeface="Equinor"/>
                <a:ea typeface="+mn-ea"/>
                <a:cs typeface="+mn-cs"/>
              </a:endParaRPr>
            </a:p>
          </p:txBody>
        </p:sp>
      </p:grpSp>
      <p:sp>
        <p:nvSpPr>
          <p:cNvPr id="75" name="Rectangle 74">
            <a:extLst>
              <a:ext uri="{FF2B5EF4-FFF2-40B4-BE49-F238E27FC236}">
                <a16:creationId xmlns:a16="http://schemas.microsoft.com/office/drawing/2014/main" id="{D17D7F8A-1ECC-527E-3660-07F490D75E4A}"/>
              </a:ext>
            </a:extLst>
          </p:cNvPr>
          <p:cNvSpPr/>
          <p:nvPr/>
        </p:nvSpPr>
        <p:spPr>
          <a:xfrm>
            <a:off x="10309609" y="100484"/>
            <a:ext cx="1366576" cy="552659"/>
          </a:xfrm>
          <a:prstGeom prst="rect">
            <a:avLst/>
          </a:prstGeom>
          <a:solidFill>
            <a:srgbClr val="BFD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Equinor"/>
              <a:ea typeface="+mn-ea"/>
              <a:cs typeface="+mn-cs"/>
            </a:endParaRPr>
          </a:p>
        </p:txBody>
      </p:sp>
    </p:spTree>
    <p:extLst>
      <p:ext uri="{BB962C8B-B14F-4D97-AF65-F5344CB8AC3E}">
        <p14:creationId xmlns:p14="http://schemas.microsoft.com/office/powerpoint/2010/main" val="21547419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EEC5F0E-A4C7-4663-936C-545424FDB441}"/>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GB"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16</a:t>
            </a:fld>
            <a:r>
              <a:rPr kumimoji="0" lang="en-GB" sz="800" b="0" i="0" u="none" strike="noStrike" kern="1200" cap="none" spc="0" normalizeH="0" baseline="0" noProof="0">
                <a:ln>
                  <a:noFill/>
                </a:ln>
                <a:solidFill>
                  <a:srgbClr val="7C8F98"/>
                </a:solidFill>
                <a:effectLst/>
                <a:uLnTx/>
                <a:uFillTx/>
                <a:latin typeface="Equinor"/>
                <a:ea typeface="+mn-ea"/>
                <a:cs typeface="+mn-cs"/>
              </a:rPr>
              <a:t>  |  Creating energy from data</a:t>
            </a:r>
          </a:p>
        </p:txBody>
      </p:sp>
      <p:sp>
        <p:nvSpPr>
          <p:cNvPr id="24" name="TextBox 23">
            <a:extLst>
              <a:ext uri="{FF2B5EF4-FFF2-40B4-BE49-F238E27FC236}">
                <a16:creationId xmlns:a16="http://schemas.microsoft.com/office/drawing/2014/main" id="{1162DAE6-94E9-4653-AF65-AC77F3F22691}"/>
              </a:ext>
            </a:extLst>
          </p:cNvPr>
          <p:cNvSpPr txBox="1"/>
          <p:nvPr/>
        </p:nvSpPr>
        <p:spPr>
          <a:xfrm>
            <a:off x="240795" y="149014"/>
            <a:ext cx="9141174" cy="400110"/>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000" b="0" i="0" u="none" strike="noStrike" cap="none" spc="0" normalizeH="0" baseline="0">
                <a:ln>
                  <a:noFill/>
                </a:ln>
                <a:solidFill>
                  <a:srgbClr val="333333"/>
                </a:solidFill>
                <a:effectLst/>
                <a:uLnTx/>
                <a:uFillTx/>
                <a:latin typeface="Equinor Medium"/>
                <a:ea typeface="+mj-ea"/>
                <a:cs typeface="+mj-cs"/>
              </a:defRPr>
            </a:lvl1pPr>
          </a:lstStyle>
          <a:p>
            <a:r>
              <a:rPr lang="en-US" i="1" dirty="0"/>
              <a:t>Cloud journey - OMNIA &amp; OSDU</a:t>
            </a:r>
          </a:p>
        </p:txBody>
      </p:sp>
      <p:sp>
        <p:nvSpPr>
          <p:cNvPr id="26" name="TextBox 25">
            <a:extLst>
              <a:ext uri="{FF2B5EF4-FFF2-40B4-BE49-F238E27FC236}">
                <a16:creationId xmlns:a16="http://schemas.microsoft.com/office/drawing/2014/main" id="{E6FAF700-8B37-4FA6-9591-3118FCCC72AF}"/>
              </a:ext>
            </a:extLst>
          </p:cNvPr>
          <p:cNvSpPr txBox="1"/>
          <p:nvPr/>
        </p:nvSpPr>
        <p:spPr>
          <a:xfrm>
            <a:off x="578093" y="1126487"/>
            <a:ext cx="5002091" cy="1569660"/>
          </a:xfrm>
          <a:prstGeom prst="rect">
            <a:avLst/>
          </a:prstGeom>
          <a:noFill/>
        </p:spPr>
        <p:txBody>
          <a:bodyPr wrap="square">
            <a:spAutoFit/>
          </a:bodyPr>
          <a:lstStyle/>
          <a:p>
            <a:r>
              <a:rPr lang="en-GB" sz="1200" b="1" i="1" dirty="0">
                <a:solidFill>
                  <a:srgbClr val="333333"/>
                </a:solidFill>
                <a:latin typeface="Equinor"/>
              </a:rPr>
              <a:t>OMNIA</a:t>
            </a:r>
            <a:r>
              <a:rPr lang="en-GB" sz="1200" b="1" i="1" dirty="0"/>
              <a:t> goals</a:t>
            </a:r>
          </a:p>
          <a:p>
            <a:endParaRPr lang="en-GB" sz="1200" b="1" i="1" dirty="0"/>
          </a:p>
          <a:p>
            <a:pPr marL="171450" indent="-171450">
              <a:buFont typeface="Arial" panose="020B0604020202020204" pitchFamily="34" charset="0"/>
              <a:buChar char="•"/>
              <a:defRPr/>
            </a:pPr>
            <a:r>
              <a:rPr lang="en-GB" sz="1200" dirty="0">
                <a:solidFill>
                  <a:srgbClr val="333333"/>
                </a:solidFill>
                <a:latin typeface="Equinor"/>
              </a:rPr>
              <a:t>Increased innovation based on availability of “all” data. No data silos.</a:t>
            </a:r>
          </a:p>
          <a:p>
            <a:pPr marL="171450" indent="-171450">
              <a:buFont typeface="Arial" panose="020B0604020202020204" pitchFamily="34" charset="0"/>
              <a:buChar char="•"/>
              <a:defRPr/>
            </a:pPr>
            <a:endParaRPr lang="en-GB" sz="1200" dirty="0">
              <a:solidFill>
                <a:srgbClr val="333333"/>
              </a:solidFill>
              <a:latin typeface="Equinor"/>
            </a:endParaRPr>
          </a:p>
          <a:p>
            <a:pPr marL="171450" indent="-171450">
              <a:buFont typeface="Arial" panose="020B0604020202020204" pitchFamily="34" charset="0"/>
              <a:buChar char="•"/>
              <a:defRPr/>
            </a:pPr>
            <a:r>
              <a:rPr lang="en-GB" sz="1200" dirty="0">
                <a:solidFill>
                  <a:srgbClr val="333333"/>
                </a:solidFill>
                <a:latin typeface="Equinor"/>
              </a:rPr>
              <a:t>Faster feedback cycles and return on investment for innovations</a:t>
            </a:r>
          </a:p>
          <a:p>
            <a:pPr marL="171450" indent="-171450">
              <a:buFont typeface="Arial" panose="020B0604020202020204" pitchFamily="34" charset="0"/>
              <a:buChar char="•"/>
              <a:defRPr/>
            </a:pPr>
            <a:endParaRPr lang="en-GB" sz="1200" dirty="0">
              <a:solidFill>
                <a:srgbClr val="333333"/>
              </a:solidFill>
              <a:latin typeface="Equinor"/>
            </a:endParaRPr>
          </a:p>
          <a:p>
            <a:pPr marL="171450" indent="-171450">
              <a:buFont typeface="Arial" panose="020B0604020202020204" pitchFamily="34" charset="0"/>
              <a:buChar char="•"/>
              <a:defRPr/>
            </a:pPr>
            <a:r>
              <a:rPr lang="en-GB" sz="1200" dirty="0">
                <a:solidFill>
                  <a:srgbClr val="333333"/>
                </a:solidFill>
                <a:latin typeface="Equinor"/>
              </a:rPr>
              <a:t>Increased speed of implementations driven by having data more easily available through an enterprise data platform.</a:t>
            </a:r>
          </a:p>
        </p:txBody>
      </p:sp>
      <p:sp>
        <p:nvSpPr>
          <p:cNvPr id="31" name="TextBox 30">
            <a:extLst>
              <a:ext uri="{FF2B5EF4-FFF2-40B4-BE49-F238E27FC236}">
                <a16:creationId xmlns:a16="http://schemas.microsoft.com/office/drawing/2014/main" id="{B94BAB67-B194-4A9D-ADB3-28598C841197}"/>
              </a:ext>
            </a:extLst>
          </p:cNvPr>
          <p:cNvSpPr txBox="1"/>
          <p:nvPr/>
        </p:nvSpPr>
        <p:spPr>
          <a:xfrm>
            <a:off x="6096000" y="1126487"/>
            <a:ext cx="5517907" cy="212365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1" i="1" u="none" strike="noStrike" kern="1200" cap="none" spc="0" normalizeH="0" baseline="0" noProof="0">
                <a:ln>
                  <a:noFill/>
                </a:ln>
                <a:solidFill>
                  <a:srgbClr val="333333"/>
                </a:solidFill>
                <a:effectLst/>
                <a:uLnTx/>
                <a:uFillTx/>
                <a:latin typeface="Equinor"/>
                <a:ea typeface="+mn-ea"/>
                <a:cs typeface="+mn-cs"/>
              </a:rPr>
              <a:t>What does OSDU bring to the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1" i="1" u="none" strike="noStrike" kern="1200" cap="none" spc="0" normalizeH="0" baseline="0" noProof="0">
              <a:ln>
                <a:noFill/>
              </a:ln>
              <a:solidFill>
                <a:srgbClr val="333333"/>
              </a:solidFill>
              <a:effectLst/>
              <a:uLnTx/>
              <a:uFillTx/>
              <a:latin typeface="Equinor"/>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u="none" strike="noStrike" kern="1200" cap="none" spc="0" normalizeH="0" baseline="0" noProof="0">
                <a:ln>
                  <a:noFill/>
                </a:ln>
                <a:solidFill>
                  <a:srgbClr val="333333"/>
                </a:solidFill>
                <a:effectLst/>
                <a:uLnTx/>
                <a:uFillTx/>
                <a:latin typeface="Equinor"/>
                <a:ea typeface="+mn-ea"/>
                <a:cs typeface="+mn-cs"/>
              </a:rPr>
              <a:t>More efficient cooperation with and use of external market and communities.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a:solidFill>
                <a:srgbClr val="333333"/>
              </a:solidFill>
              <a:latin typeface="Equinor"/>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a:solidFill>
                  <a:srgbClr val="333333"/>
                </a:solidFill>
                <a:latin typeface="Equinor"/>
              </a:rPr>
              <a:t>Improved interoperability.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200" b="0" u="none" strike="noStrike" kern="1200" cap="none" spc="0" normalizeH="0" baseline="0" noProof="0">
              <a:ln>
                <a:noFill/>
              </a:ln>
              <a:solidFill>
                <a:srgbClr val="333333"/>
              </a:solidFill>
              <a:effectLst/>
              <a:uLnTx/>
              <a:uFillTx/>
              <a:latin typeface="Equinor"/>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u="none" strike="noStrike" kern="1200" cap="none" spc="0" normalizeH="0" baseline="0" noProof="0">
                <a:ln>
                  <a:noFill/>
                </a:ln>
                <a:solidFill>
                  <a:srgbClr val="333333"/>
                </a:solidFill>
                <a:effectLst/>
                <a:uLnTx/>
                <a:uFillTx/>
                <a:latin typeface="Equinor"/>
                <a:ea typeface="+mn-ea"/>
                <a:cs typeface="+mn-cs"/>
              </a:rPr>
              <a:t>Giving us the ability to optimize Equinor bespoke solutions patterns, data products and APIs to where it really counts.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200" b="0" u="none" strike="noStrike" kern="1200" cap="none" spc="0" normalizeH="0" baseline="0" noProof="0">
              <a:ln>
                <a:noFill/>
              </a:ln>
              <a:solidFill>
                <a:srgbClr val="333333"/>
              </a:solidFill>
              <a:effectLst/>
              <a:uLnTx/>
              <a:uFillTx/>
              <a:latin typeface="Equinor"/>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u="none" strike="noStrike" kern="1200" cap="none" spc="0" normalizeH="0" baseline="0" noProof="0">
                <a:ln>
                  <a:noFill/>
                </a:ln>
                <a:solidFill>
                  <a:srgbClr val="333333"/>
                </a:solidFill>
                <a:effectLst/>
                <a:uLnTx/>
                <a:uFillTx/>
                <a:latin typeface="Equinor"/>
                <a:ea typeface="+mn-ea"/>
                <a:cs typeface="+mn-cs"/>
              </a:rPr>
              <a:t>Accelerate use of standards and Open Source - key part of Equinor IT strategy.</a:t>
            </a:r>
          </a:p>
        </p:txBody>
      </p:sp>
      <p:grpSp>
        <p:nvGrpSpPr>
          <p:cNvPr id="3" name="Group 2">
            <a:extLst>
              <a:ext uri="{FF2B5EF4-FFF2-40B4-BE49-F238E27FC236}">
                <a16:creationId xmlns:a16="http://schemas.microsoft.com/office/drawing/2014/main" id="{F582A3B4-894A-44B6-96F9-0E70BF87D859}"/>
              </a:ext>
            </a:extLst>
          </p:cNvPr>
          <p:cNvGrpSpPr/>
          <p:nvPr/>
        </p:nvGrpSpPr>
        <p:grpSpPr>
          <a:xfrm>
            <a:off x="1969476" y="3176848"/>
            <a:ext cx="7134724" cy="3076881"/>
            <a:chOff x="2116015" y="3065479"/>
            <a:chExt cx="7134724" cy="3076881"/>
          </a:xfrm>
        </p:grpSpPr>
        <p:pic>
          <p:nvPicPr>
            <p:cNvPr id="27" name="Picture 26">
              <a:extLst>
                <a:ext uri="{FF2B5EF4-FFF2-40B4-BE49-F238E27FC236}">
                  <a16:creationId xmlns:a16="http://schemas.microsoft.com/office/drawing/2014/main" id="{E76B7A68-DEB0-4BDF-A2D2-329FD895229A}"/>
                </a:ext>
              </a:extLst>
            </p:cNvPr>
            <p:cNvPicPr>
              <a:picLocks noChangeAspect="1"/>
            </p:cNvPicPr>
            <p:nvPr/>
          </p:nvPicPr>
          <p:blipFill>
            <a:blip r:embed="rId2"/>
            <a:stretch>
              <a:fillRect/>
            </a:stretch>
          </p:blipFill>
          <p:spPr>
            <a:xfrm>
              <a:off x="2116015" y="3093020"/>
              <a:ext cx="7134724" cy="3049340"/>
            </a:xfrm>
            <a:prstGeom prst="rect">
              <a:avLst/>
            </a:prstGeom>
          </p:spPr>
        </p:pic>
        <p:sp>
          <p:nvSpPr>
            <p:cNvPr id="2" name="Rectangle 1">
              <a:extLst>
                <a:ext uri="{FF2B5EF4-FFF2-40B4-BE49-F238E27FC236}">
                  <a16:creationId xmlns:a16="http://schemas.microsoft.com/office/drawing/2014/main" id="{B226CAF6-1BC5-4221-B72D-F063C7C042D6}"/>
                </a:ext>
              </a:extLst>
            </p:cNvPr>
            <p:cNvSpPr/>
            <p:nvPr/>
          </p:nvSpPr>
          <p:spPr>
            <a:xfrm>
              <a:off x="2373923" y="3065479"/>
              <a:ext cx="808892" cy="3635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BAC9DC05-3A53-45DD-BBAD-CF6C612917CF}"/>
                </a:ext>
              </a:extLst>
            </p:cNvPr>
            <p:cNvSpPr/>
            <p:nvPr/>
          </p:nvSpPr>
          <p:spPr>
            <a:xfrm>
              <a:off x="6447690" y="3093020"/>
              <a:ext cx="808892" cy="3635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12222410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raphic 107">
            <a:extLst>
              <a:ext uri="{FF2B5EF4-FFF2-40B4-BE49-F238E27FC236}">
                <a16:creationId xmlns:a16="http://schemas.microsoft.com/office/drawing/2014/main" id="{4BBA6E82-3FBA-2414-C114-58B3CBF50B74}"/>
              </a:ext>
            </a:extLst>
          </p:cNvPr>
          <p:cNvSpPr/>
          <p:nvPr/>
        </p:nvSpPr>
        <p:spPr>
          <a:xfrm rot="10800000">
            <a:off x="0" y="0"/>
            <a:ext cx="12192000" cy="3267805"/>
          </a:xfrm>
          <a:custGeom>
            <a:avLst/>
            <a:gdLst>
              <a:gd name="connsiteX0" fmla="*/ 0 w 18288000"/>
              <a:gd name="connsiteY0" fmla="*/ 3280120 h 4901708"/>
              <a:gd name="connsiteX1" fmla="*/ 609600 w 18288000"/>
              <a:gd name="connsiteY1" fmla="*/ 2603614 h 4901708"/>
              <a:gd name="connsiteX2" fmla="*/ 3657600 w 18288000"/>
              <a:gd name="connsiteY2" fmla="*/ 713451 h 4901708"/>
              <a:gd name="connsiteX3" fmla="*/ 7315200 w 18288000"/>
              <a:gd name="connsiteY3" fmla="*/ 2335039 h 4901708"/>
              <a:gd name="connsiteX4" fmla="*/ 10972800 w 18288000"/>
              <a:gd name="connsiteY4" fmla="*/ 36945 h 4901708"/>
              <a:gd name="connsiteX5" fmla="*/ 14630400 w 18288000"/>
              <a:gd name="connsiteY5" fmla="*/ 1792820 h 4901708"/>
              <a:gd name="connsiteX6" fmla="*/ 17678400 w 18288000"/>
              <a:gd name="connsiteY6" fmla="*/ 2469326 h 4901708"/>
              <a:gd name="connsiteX7" fmla="*/ 18288000 w 18288000"/>
              <a:gd name="connsiteY7" fmla="*/ 2469326 h 4901708"/>
              <a:gd name="connsiteX8" fmla="*/ 18288000 w 18288000"/>
              <a:gd name="connsiteY8" fmla="*/ 4901708 h 4901708"/>
              <a:gd name="connsiteX9" fmla="*/ 17678400 w 18288000"/>
              <a:gd name="connsiteY9" fmla="*/ 4901708 h 4901708"/>
              <a:gd name="connsiteX10" fmla="*/ 14630400 w 18288000"/>
              <a:gd name="connsiteY10" fmla="*/ 4901708 h 4901708"/>
              <a:gd name="connsiteX11" fmla="*/ 10972800 w 18288000"/>
              <a:gd name="connsiteY11" fmla="*/ 4901708 h 4901708"/>
              <a:gd name="connsiteX12" fmla="*/ 7315200 w 18288000"/>
              <a:gd name="connsiteY12" fmla="*/ 4901708 h 4901708"/>
              <a:gd name="connsiteX13" fmla="*/ 3657600 w 18288000"/>
              <a:gd name="connsiteY13" fmla="*/ 4901708 h 4901708"/>
              <a:gd name="connsiteX14" fmla="*/ 609600 w 18288000"/>
              <a:gd name="connsiteY14" fmla="*/ 4901708 h 4901708"/>
              <a:gd name="connsiteX15" fmla="*/ 0 w 18288000"/>
              <a:gd name="connsiteY15" fmla="*/ 4901708 h 4901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288000" h="4901708">
                <a:moveTo>
                  <a:pt x="0" y="3280120"/>
                </a:moveTo>
                <a:lnTo>
                  <a:pt x="609600" y="2603614"/>
                </a:lnTo>
                <a:cubicBezTo>
                  <a:pt x="1219200" y="1937243"/>
                  <a:pt x="2438400" y="569028"/>
                  <a:pt x="3657600" y="713451"/>
                </a:cubicBezTo>
                <a:cubicBezTo>
                  <a:pt x="4876800" y="847739"/>
                  <a:pt x="6096000" y="2469326"/>
                  <a:pt x="7315200" y="2335039"/>
                </a:cubicBezTo>
                <a:cubicBezTo>
                  <a:pt x="8534400" y="2190616"/>
                  <a:pt x="9753600" y="315655"/>
                  <a:pt x="10972800" y="36945"/>
                </a:cubicBezTo>
                <a:cubicBezTo>
                  <a:pt x="12192000" y="-241766"/>
                  <a:pt x="13411200" y="1126449"/>
                  <a:pt x="14630400" y="1792820"/>
                </a:cubicBezTo>
                <a:cubicBezTo>
                  <a:pt x="15849600" y="2469326"/>
                  <a:pt x="17068800" y="2469326"/>
                  <a:pt x="17678400" y="2469326"/>
                </a:cubicBezTo>
                <a:lnTo>
                  <a:pt x="18288000" y="2469326"/>
                </a:lnTo>
                <a:lnTo>
                  <a:pt x="18288000" y="4901708"/>
                </a:lnTo>
                <a:lnTo>
                  <a:pt x="17678400" y="4901708"/>
                </a:lnTo>
                <a:cubicBezTo>
                  <a:pt x="17068800" y="4901708"/>
                  <a:pt x="15849600" y="4901708"/>
                  <a:pt x="14630400" y="4901708"/>
                </a:cubicBezTo>
                <a:cubicBezTo>
                  <a:pt x="13411200" y="4901708"/>
                  <a:pt x="12192000" y="4901708"/>
                  <a:pt x="10972800" y="4901708"/>
                </a:cubicBezTo>
                <a:cubicBezTo>
                  <a:pt x="9753600" y="4901708"/>
                  <a:pt x="8534400" y="4901708"/>
                  <a:pt x="7315200" y="4901708"/>
                </a:cubicBezTo>
                <a:cubicBezTo>
                  <a:pt x="6096000" y="4901708"/>
                  <a:pt x="4876800" y="4901708"/>
                  <a:pt x="3657600" y="4901708"/>
                </a:cubicBezTo>
                <a:cubicBezTo>
                  <a:pt x="2438400" y="4901708"/>
                  <a:pt x="1219200" y="4901708"/>
                  <a:pt x="609600" y="4901708"/>
                </a:cubicBezTo>
                <a:lnTo>
                  <a:pt x="0" y="4901708"/>
                </a:lnTo>
                <a:close/>
              </a:path>
            </a:pathLst>
          </a:custGeom>
          <a:solidFill>
            <a:schemeClr val="bg1">
              <a:lumMod val="95000"/>
            </a:schemeClr>
          </a:solidFill>
          <a:ln w="38100" cap="flat">
            <a:noFill/>
            <a:prstDash val="solid"/>
            <a:miter/>
          </a:ln>
        </p:spPr>
        <p:txBody>
          <a:bodyPr rtlCol="0" anchor="ctr"/>
          <a:lstStyle/>
          <a:p>
            <a:endParaRPr lang="en-US" sz="1200"/>
          </a:p>
        </p:txBody>
      </p:sp>
      <p:pic>
        <p:nvPicPr>
          <p:cNvPr id="2050" name="Picture 2" descr="The Open Group OSDU™ Forum">
            <a:extLst>
              <a:ext uri="{FF2B5EF4-FFF2-40B4-BE49-F238E27FC236}">
                <a16:creationId xmlns:a16="http://schemas.microsoft.com/office/drawing/2014/main" id="{946BEC13-72E0-6097-3454-7B15C55B43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9226" y="207264"/>
            <a:ext cx="1713600" cy="68008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35DFF75-1ABE-87DD-FCB4-25ECB879BF14}"/>
              </a:ext>
            </a:extLst>
          </p:cNvPr>
          <p:cNvSpPr txBox="1"/>
          <p:nvPr/>
        </p:nvSpPr>
        <p:spPr>
          <a:xfrm>
            <a:off x="9461157" y="481859"/>
            <a:ext cx="2730843" cy="369332"/>
          </a:xfrm>
          <a:prstGeom prst="rect">
            <a:avLst/>
          </a:prstGeom>
          <a:noFill/>
        </p:spPr>
        <p:txBody>
          <a:bodyPr wrap="square" rtlCol="0">
            <a:spAutoFit/>
          </a:bodyPr>
          <a:lstStyle/>
          <a:p>
            <a:r>
              <a:rPr lang="en-GB" b="1" dirty="0"/>
              <a:t>Use cases in Equinor</a:t>
            </a:r>
          </a:p>
        </p:txBody>
      </p:sp>
      <p:grpSp>
        <p:nvGrpSpPr>
          <p:cNvPr id="7" name="Group 6">
            <a:extLst>
              <a:ext uri="{FF2B5EF4-FFF2-40B4-BE49-F238E27FC236}">
                <a16:creationId xmlns:a16="http://schemas.microsoft.com/office/drawing/2014/main" id="{508A22CF-2AFE-E850-2E60-127B2451ABCD}"/>
              </a:ext>
            </a:extLst>
          </p:cNvPr>
          <p:cNvGrpSpPr/>
          <p:nvPr/>
        </p:nvGrpSpPr>
        <p:grpSpPr>
          <a:xfrm>
            <a:off x="763478" y="3912362"/>
            <a:ext cx="2922696" cy="1470827"/>
            <a:chOff x="6550642" y="2396119"/>
            <a:chExt cx="5304164" cy="2752334"/>
          </a:xfrm>
        </p:grpSpPr>
        <p:pic>
          <p:nvPicPr>
            <p:cNvPr id="8" name="Picture 6" descr="Petrel crack – Downloadly">
              <a:extLst>
                <a:ext uri="{FF2B5EF4-FFF2-40B4-BE49-F238E27FC236}">
                  <a16:creationId xmlns:a16="http://schemas.microsoft.com/office/drawing/2014/main" id="{113AC511-464B-7C59-1434-0239749409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50642" y="2830757"/>
              <a:ext cx="638834" cy="638834"/>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44E104EA-5927-1AE9-3E82-73C9459C532C}"/>
                </a:ext>
              </a:extLst>
            </p:cNvPr>
            <p:cNvGrpSpPr/>
            <p:nvPr/>
          </p:nvGrpSpPr>
          <p:grpSpPr>
            <a:xfrm>
              <a:off x="7541925" y="3539832"/>
              <a:ext cx="2584449" cy="1608621"/>
              <a:chOff x="7150101" y="2932888"/>
              <a:chExt cx="4013200" cy="2496584"/>
            </a:xfrm>
          </p:grpSpPr>
          <p:pic>
            <p:nvPicPr>
              <p:cNvPr id="2059" name="Picture 2058">
                <a:extLst>
                  <a:ext uri="{FF2B5EF4-FFF2-40B4-BE49-F238E27FC236}">
                    <a16:creationId xmlns:a16="http://schemas.microsoft.com/office/drawing/2014/main" id="{1B133637-5A89-429C-3A01-DE6DE3D67560}"/>
                  </a:ext>
                </a:extLst>
              </p:cNvPr>
              <p:cNvPicPr>
                <a:picLocks noChangeAspect="1"/>
              </p:cNvPicPr>
              <p:nvPr/>
            </p:nvPicPr>
            <p:blipFill rotWithShape="1">
              <a:blip r:embed="rId5">
                <a:alphaModFix amt="15000"/>
                <a:extLst>
                  <a:ext uri="{BEBA8EAE-BF5A-486C-A8C5-ECC9F3942E4B}">
                    <a14:imgProps xmlns:a14="http://schemas.microsoft.com/office/drawing/2010/main">
                      <a14:imgLayer r:embed="rId6">
                        <a14:imgEffect>
                          <a14:backgroundRemoval t="9983" b="90017" l="9989" r="89957">
                            <a14:foregroundMark x1="30881" y1="86519" x2="35822" y2="89164"/>
                            <a14:foregroundMark x1="35822" y1="89164" x2="46455" y2="85580"/>
                            <a14:foregroundMark x1="46455" y1="85580" x2="52041" y2="86177"/>
                            <a14:foregroundMark x1="52041" y1="86177" x2="61547" y2="85922"/>
                            <a14:foregroundMark x1="61547" y1="85922" x2="73093" y2="90017"/>
                            <a14:foregroundMark x1="66434" y1="51451" x2="65521" y2="49403"/>
                          </a14:backgroundRemoval>
                        </a14:imgEffect>
                      </a14:imgLayer>
                    </a14:imgProps>
                  </a:ext>
                  <a:ext uri="{28A0092B-C50C-407E-A947-70E740481C1C}">
                    <a14:useLocalDpi xmlns:a14="http://schemas.microsoft.com/office/drawing/2010/main" val="0"/>
                  </a:ext>
                </a:extLst>
              </a:blip>
              <a:srcRect l="21791" t="34815" r="18063" b="5741"/>
              <a:stretch/>
            </p:blipFill>
            <p:spPr>
              <a:xfrm>
                <a:off x="7150101" y="2932888"/>
                <a:ext cx="4013200" cy="2496584"/>
              </a:xfrm>
              <a:prstGeom prst="rect">
                <a:avLst/>
              </a:prstGeom>
              <a:effectLst>
                <a:outerShdw blurRad="63500" sx="102000" sy="102000" algn="ctr" rotWithShape="0">
                  <a:prstClr val="black">
                    <a:alpha val="40000"/>
                  </a:prstClr>
                </a:outerShdw>
              </a:effectLst>
            </p:spPr>
          </p:pic>
          <p:pic>
            <p:nvPicPr>
              <p:cNvPr id="2060" name="Picture 2" descr="The Open Group OSDU™ Forum">
                <a:extLst>
                  <a:ext uri="{FF2B5EF4-FFF2-40B4-BE49-F238E27FC236}">
                    <a16:creationId xmlns:a16="http://schemas.microsoft.com/office/drawing/2014/main" id="{BD3C5495-C43D-5E03-C3FB-A29046DD26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83188" y="3886763"/>
                <a:ext cx="2335597" cy="926940"/>
              </a:xfrm>
              <a:prstGeom prst="rect">
                <a:avLst/>
              </a:prstGeom>
              <a:noFill/>
              <a:extLst>
                <a:ext uri="{909E8E84-426E-40DD-AFC4-6F175D3DCCD1}">
                  <a14:hiddenFill xmlns:a14="http://schemas.microsoft.com/office/drawing/2010/main">
                    <a:solidFill>
                      <a:srgbClr val="FFFFFF"/>
                    </a:solidFill>
                  </a14:hiddenFill>
                </a:ext>
              </a:extLst>
            </p:spPr>
          </p:pic>
        </p:grpSp>
        <p:pic>
          <p:nvPicPr>
            <p:cNvPr id="10" name="Picture 8" descr="DecisionSpace Petrophysics">
              <a:extLst>
                <a:ext uri="{FF2B5EF4-FFF2-40B4-BE49-F238E27FC236}">
                  <a16:creationId xmlns:a16="http://schemas.microsoft.com/office/drawing/2014/main" id="{C3A649D9-4995-92CB-A1D0-AA0DE3BCC8A8}"/>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a:stretch/>
          </p:blipFill>
          <p:spPr bwMode="auto">
            <a:xfrm>
              <a:off x="7843189" y="2396119"/>
              <a:ext cx="680484" cy="58022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AFEEFBEB-AAB9-C9C1-1DAA-ACF0C427F63F}"/>
                </a:ext>
              </a:extLst>
            </p:cNvPr>
            <p:cNvGrpSpPr/>
            <p:nvPr/>
          </p:nvGrpSpPr>
          <p:grpSpPr>
            <a:xfrm rot="1276579">
              <a:off x="7221406" y="3281298"/>
              <a:ext cx="663489" cy="663488"/>
              <a:chOff x="3209925" y="2485775"/>
              <a:chExt cx="888206" cy="888206"/>
            </a:xfrm>
            <a:solidFill>
              <a:srgbClr val="243746"/>
            </a:solidFill>
          </p:grpSpPr>
          <p:pic>
            <p:nvPicPr>
              <p:cNvPr id="2057" name="Graphic 2056">
                <a:extLst>
                  <a:ext uri="{FF2B5EF4-FFF2-40B4-BE49-F238E27FC236}">
                    <a16:creationId xmlns:a16="http://schemas.microsoft.com/office/drawing/2014/main" id="{B9E1BA45-CF3A-8E9B-F907-BF31AC431D88}"/>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2963674">
                <a:off x="3252788" y="2626018"/>
                <a:ext cx="888206" cy="607720"/>
              </a:xfrm>
              <a:prstGeom prst="rect">
                <a:avLst/>
              </a:prstGeom>
            </p:spPr>
          </p:pic>
          <p:pic>
            <p:nvPicPr>
              <p:cNvPr id="2058" name="Graphic 2057">
                <a:extLst>
                  <a:ext uri="{FF2B5EF4-FFF2-40B4-BE49-F238E27FC236}">
                    <a16:creationId xmlns:a16="http://schemas.microsoft.com/office/drawing/2014/main" id="{B7A620CE-114D-E4BD-9865-209D3F91A6CE}"/>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13396103">
                <a:off x="3209925" y="2754607"/>
                <a:ext cx="888206" cy="607720"/>
              </a:xfrm>
              <a:prstGeom prst="rect">
                <a:avLst/>
              </a:prstGeom>
            </p:spPr>
          </p:pic>
        </p:grpSp>
        <p:grpSp>
          <p:nvGrpSpPr>
            <p:cNvPr id="12" name="Group 11">
              <a:extLst>
                <a:ext uri="{FF2B5EF4-FFF2-40B4-BE49-F238E27FC236}">
                  <a16:creationId xmlns:a16="http://schemas.microsoft.com/office/drawing/2014/main" id="{0672023F-5219-660D-F34E-1394F72F419A}"/>
                </a:ext>
              </a:extLst>
            </p:cNvPr>
            <p:cNvGrpSpPr/>
            <p:nvPr/>
          </p:nvGrpSpPr>
          <p:grpSpPr>
            <a:xfrm rot="3965404">
              <a:off x="7982379" y="3022794"/>
              <a:ext cx="663489" cy="663488"/>
              <a:chOff x="3209925" y="2485775"/>
              <a:chExt cx="888206" cy="888206"/>
            </a:xfrm>
            <a:solidFill>
              <a:srgbClr val="243746"/>
            </a:solidFill>
          </p:grpSpPr>
          <p:pic>
            <p:nvPicPr>
              <p:cNvPr id="2055" name="Graphic 2054">
                <a:extLst>
                  <a:ext uri="{FF2B5EF4-FFF2-40B4-BE49-F238E27FC236}">
                    <a16:creationId xmlns:a16="http://schemas.microsoft.com/office/drawing/2014/main" id="{3E6F876A-8A54-FE27-B989-518ACE5EEE50}"/>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2963674">
                <a:off x="3252788" y="2626018"/>
                <a:ext cx="888206" cy="607720"/>
              </a:xfrm>
              <a:prstGeom prst="rect">
                <a:avLst/>
              </a:prstGeom>
            </p:spPr>
          </p:pic>
          <p:pic>
            <p:nvPicPr>
              <p:cNvPr id="2056" name="Graphic 2055">
                <a:extLst>
                  <a:ext uri="{FF2B5EF4-FFF2-40B4-BE49-F238E27FC236}">
                    <a16:creationId xmlns:a16="http://schemas.microsoft.com/office/drawing/2014/main" id="{B8973954-7144-16BF-4205-262A1FD40C3D}"/>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13396103">
                <a:off x="3209925" y="2754607"/>
                <a:ext cx="888206" cy="607720"/>
              </a:xfrm>
              <a:prstGeom prst="rect">
                <a:avLst/>
              </a:prstGeom>
            </p:spPr>
          </p:pic>
        </p:grpSp>
        <p:grpSp>
          <p:nvGrpSpPr>
            <p:cNvPr id="13" name="Group 12">
              <a:extLst>
                <a:ext uri="{FF2B5EF4-FFF2-40B4-BE49-F238E27FC236}">
                  <a16:creationId xmlns:a16="http://schemas.microsoft.com/office/drawing/2014/main" id="{D4780E74-92E9-74BD-DA98-9E4717CA9CA0}"/>
                </a:ext>
              </a:extLst>
            </p:cNvPr>
            <p:cNvGrpSpPr/>
            <p:nvPr/>
          </p:nvGrpSpPr>
          <p:grpSpPr>
            <a:xfrm rot="6889552">
              <a:off x="9013529" y="3218421"/>
              <a:ext cx="663489" cy="663488"/>
              <a:chOff x="3192541" y="2485775"/>
              <a:chExt cx="888206" cy="888206"/>
            </a:xfrm>
            <a:solidFill>
              <a:schemeClr val="tx1">
                <a:lumMod val="75000"/>
              </a:schemeClr>
            </a:solidFill>
          </p:grpSpPr>
          <p:pic>
            <p:nvPicPr>
              <p:cNvPr id="2053" name="Graphic 2052">
                <a:extLst>
                  <a:ext uri="{FF2B5EF4-FFF2-40B4-BE49-F238E27FC236}">
                    <a16:creationId xmlns:a16="http://schemas.microsoft.com/office/drawing/2014/main" id="{15D62981-9D9F-A857-5BAD-1B3FF3422E6C}"/>
                  </a:ext>
                </a:extLst>
              </p:cNvPr>
              <p:cNvPicPr>
                <a:picLocks noChangeAspect="1"/>
              </p:cNvPicPr>
              <p:nvPr/>
            </p:nvPicPr>
            <p:blipFill rotWithShape="1">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35663" t="31372" r="36396" b="43138"/>
              <a:stretch/>
            </p:blipFill>
            <p:spPr>
              <a:xfrm rot="2963674">
                <a:off x="3252788" y="2626018"/>
                <a:ext cx="888206" cy="607720"/>
              </a:xfrm>
              <a:prstGeom prst="rect">
                <a:avLst/>
              </a:prstGeom>
            </p:spPr>
          </p:pic>
          <p:pic>
            <p:nvPicPr>
              <p:cNvPr id="2054" name="Graphic 2053">
                <a:extLst>
                  <a:ext uri="{FF2B5EF4-FFF2-40B4-BE49-F238E27FC236}">
                    <a16:creationId xmlns:a16="http://schemas.microsoft.com/office/drawing/2014/main" id="{AA71FED4-2D84-E05A-2730-B3D2A1233283}"/>
                  </a:ext>
                </a:extLst>
              </p:cNvPr>
              <p:cNvPicPr>
                <a:picLocks noChangeAspect="1"/>
              </p:cNvPicPr>
              <p:nvPr/>
            </p:nvPicPr>
            <p:blipFill rotWithShape="1">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35663" t="31372" r="36396" b="43138"/>
              <a:stretch/>
            </p:blipFill>
            <p:spPr>
              <a:xfrm rot="13396103">
                <a:off x="3192541" y="2798437"/>
                <a:ext cx="888206" cy="556995"/>
              </a:xfrm>
              <a:prstGeom prst="rect">
                <a:avLst/>
              </a:prstGeom>
            </p:spPr>
          </p:pic>
        </p:grpSp>
        <p:pic>
          <p:nvPicPr>
            <p:cNvPr id="14" name="Picture 13">
              <a:extLst>
                <a:ext uri="{FF2B5EF4-FFF2-40B4-BE49-F238E27FC236}">
                  <a16:creationId xmlns:a16="http://schemas.microsoft.com/office/drawing/2014/main" id="{DE19A06D-65B0-ABD6-9D79-E5745678A480}"/>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179436" y="3312211"/>
              <a:ext cx="518998" cy="575764"/>
            </a:xfrm>
            <a:prstGeom prst="rect">
              <a:avLst/>
            </a:prstGeom>
          </p:spPr>
        </p:pic>
        <p:grpSp>
          <p:nvGrpSpPr>
            <p:cNvPr id="16" name="Group 15">
              <a:extLst>
                <a:ext uri="{FF2B5EF4-FFF2-40B4-BE49-F238E27FC236}">
                  <a16:creationId xmlns:a16="http://schemas.microsoft.com/office/drawing/2014/main" id="{C46661AA-CA76-1FC5-3D89-B3B4818D6A46}"/>
                </a:ext>
              </a:extLst>
            </p:cNvPr>
            <p:cNvGrpSpPr/>
            <p:nvPr/>
          </p:nvGrpSpPr>
          <p:grpSpPr>
            <a:xfrm rot="389061">
              <a:off x="6868015" y="3959006"/>
              <a:ext cx="663489" cy="663488"/>
              <a:chOff x="3209925" y="2485775"/>
              <a:chExt cx="888206" cy="888206"/>
            </a:xfrm>
            <a:solidFill>
              <a:schemeClr val="tx1">
                <a:lumMod val="40000"/>
                <a:lumOff val="60000"/>
              </a:schemeClr>
            </a:solidFill>
          </p:grpSpPr>
          <p:pic>
            <p:nvPicPr>
              <p:cNvPr id="2048" name="Graphic 2047">
                <a:extLst>
                  <a:ext uri="{FF2B5EF4-FFF2-40B4-BE49-F238E27FC236}">
                    <a16:creationId xmlns:a16="http://schemas.microsoft.com/office/drawing/2014/main" id="{D2C5C3D2-9D22-5018-F616-1C8FB3B59C1B}"/>
                  </a:ext>
                </a:extLst>
              </p:cNvPr>
              <p:cNvPicPr>
                <a:picLocks noChangeAspect="1"/>
              </p:cNvPicPr>
              <p:nvPr/>
            </p:nvPicPr>
            <p:blipFill rotWithShape="1">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l="35663" t="31372" r="36396" b="43138"/>
              <a:stretch/>
            </p:blipFill>
            <p:spPr>
              <a:xfrm rot="2963674">
                <a:off x="3252788" y="2626018"/>
                <a:ext cx="888206" cy="607720"/>
              </a:xfrm>
              <a:prstGeom prst="rect">
                <a:avLst/>
              </a:prstGeom>
            </p:spPr>
          </p:pic>
          <p:pic>
            <p:nvPicPr>
              <p:cNvPr id="2049" name="Graphic 2048">
                <a:extLst>
                  <a:ext uri="{FF2B5EF4-FFF2-40B4-BE49-F238E27FC236}">
                    <a16:creationId xmlns:a16="http://schemas.microsoft.com/office/drawing/2014/main" id="{EF53A61D-6491-9236-4FAB-FE1BFE0236C7}"/>
                  </a:ext>
                </a:extLst>
              </p:cNvPr>
              <p:cNvPicPr>
                <a:picLocks noChangeAspect="1"/>
              </p:cNvPicPr>
              <p:nvPr/>
            </p:nvPicPr>
            <p:blipFill rotWithShape="1">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l="35663" t="31372" r="36396" b="43138"/>
              <a:stretch/>
            </p:blipFill>
            <p:spPr>
              <a:xfrm rot="13396103">
                <a:off x="3209925" y="2754607"/>
                <a:ext cx="888206" cy="607720"/>
              </a:xfrm>
              <a:prstGeom prst="rect">
                <a:avLst/>
              </a:prstGeom>
            </p:spPr>
          </p:pic>
        </p:grpSp>
        <p:grpSp>
          <p:nvGrpSpPr>
            <p:cNvPr id="17" name="Group 16">
              <a:extLst>
                <a:ext uri="{FF2B5EF4-FFF2-40B4-BE49-F238E27FC236}">
                  <a16:creationId xmlns:a16="http://schemas.microsoft.com/office/drawing/2014/main" id="{64BE5D40-9EF2-8453-919E-BAA382CE338E}"/>
                </a:ext>
              </a:extLst>
            </p:cNvPr>
            <p:cNvGrpSpPr/>
            <p:nvPr/>
          </p:nvGrpSpPr>
          <p:grpSpPr>
            <a:xfrm rot="8051686">
              <a:off x="9665201" y="3616699"/>
              <a:ext cx="663489" cy="663488"/>
              <a:chOff x="3209925" y="2485775"/>
              <a:chExt cx="888206" cy="888206"/>
            </a:xfrm>
            <a:solidFill>
              <a:schemeClr val="tx1"/>
            </a:solidFill>
          </p:grpSpPr>
          <p:pic>
            <p:nvPicPr>
              <p:cNvPr id="30" name="Graphic 29">
                <a:extLst>
                  <a:ext uri="{FF2B5EF4-FFF2-40B4-BE49-F238E27FC236}">
                    <a16:creationId xmlns:a16="http://schemas.microsoft.com/office/drawing/2014/main" id="{A4B8F20F-9E1B-F575-F78D-798DE40C4C67}"/>
                  </a:ext>
                </a:extLst>
              </p:cNvPr>
              <p:cNvPicPr>
                <a:picLocks noChangeAspect="1"/>
              </p:cNvPicPr>
              <p:nvPr/>
            </p:nvPicPr>
            <p:blipFill rotWithShape="1">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l="35663" t="31372" r="36396" b="43138"/>
              <a:stretch/>
            </p:blipFill>
            <p:spPr>
              <a:xfrm rot="2963674">
                <a:off x="3252788" y="2626018"/>
                <a:ext cx="888206" cy="607720"/>
              </a:xfrm>
              <a:prstGeom prst="rect">
                <a:avLst/>
              </a:prstGeom>
            </p:spPr>
          </p:pic>
          <p:pic>
            <p:nvPicPr>
              <p:cNvPr id="31" name="Graphic 30">
                <a:extLst>
                  <a:ext uri="{FF2B5EF4-FFF2-40B4-BE49-F238E27FC236}">
                    <a16:creationId xmlns:a16="http://schemas.microsoft.com/office/drawing/2014/main" id="{356F5BD0-6067-B2B7-26DB-CDBC89FF8A0F}"/>
                  </a:ext>
                </a:extLst>
              </p:cNvPr>
              <p:cNvPicPr>
                <a:picLocks noChangeAspect="1"/>
              </p:cNvPicPr>
              <p:nvPr/>
            </p:nvPicPr>
            <p:blipFill rotWithShape="1">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l="35663" t="31372" r="36396" b="43138"/>
              <a:stretch/>
            </p:blipFill>
            <p:spPr>
              <a:xfrm rot="13396103">
                <a:off x="3209925" y="2754607"/>
                <a:ext cx="888206" cy="607720"/>
              </a:xfrm>
              <a:prstGeom prst="rect">
                <a:avLst/>
              </a:prstGeom>
            </p:spPr>
          </p:pic>
        </p:grpSp>
        <p:grpSp>
          <p:nvGrpSpPr>
            <p:cNvPr id="18" name="Group 17">
              <a:extLst>
                <a:ext uri="{FF2B5EF4-FFF2-40B4-BE49-F238E27FC236}">
                  <a16:creationId xmlns:a16="http://schemas.microsoft.com/office/drawing/2014/main" id="{E45935E0-E32B-3CC7-C054-8665F2074015}"/>
                </a:ext>
              </a:extLst>
            </p:cNvPr>
            <p:cNvGrpSpPr/>
            <p:nvPr/>
          </p:nvGrpSpPr>
          <p:grpSpPr>
            <a:xfrm>
              <a:off x="10643704" y="4084430"/>
              <a:ext cx="1211102" cy="826180"/>
              <a:chOff x="6149771" y="3884080"/>
              <a:chExt cx="1211102" cy="826180"/>
            </a:xfrm>
          </p:grpSpPr>
          <p:pic>
            <p:nvPicPr>
              <p:cNvPr id="28" name="Graphic 27" descr="World outline">
                <a:extLst>
                  <a:ext uri="{FF2B5EF4-FFF2-40B4-BE49-F238E27FC236}">
                    <a16:creationId xmlns:a16="http://schemas.microsoft.com/office/drawing/2014/main" id="{30E79293-49CA-CBAC-420A-827680A29640}"/>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6204501" y="3884080"/>
                <a:ext cx="532394" cy="532394"/>
              </a:xfrm>
              <a:prstGeom prst="rect">
                <a:avLst/>
              </a:prstGeom>
            </p:spPr>
          </p:pic>
          <p:sp>
            <p:nvSpPr>
              <p:cNvPr id="29" name="TextBox 28">
                <a:extLst>
                  <a:ext uri="{FF2B5EF4-FFF2-40B4-BE49-F238E27FC236}">
                    <a16:creationId xmlns:a16="http://schemas.microsoft.com/office/drawing/2014/main" id="{5DE2E74F-8734-48D6-6069-50C8EC702122}"/>
                  </a:ext>
                </a:extLst>
              </p:cNvPr>
              <p:cNvSpPr txBox="1"/>
              <p:nvPr/>
            </p:nvSpPr>
            <p:spPr>
              <a:xfrm>
                <a:off x="6149771" y="4335900"/>
                <a:ext cx="1211102" cy="3743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FFFFFF">
                        <a:lumMod val="50000"/>
                      </a:srgbClr>
                    </a:solidFill>
                    <a:effectLst/>
                    <a:uLnTx/>
                    <a:uFillTx/>
                    <a:latin typeface="Equinor"/>
                    <a:ea typeface="+mn-ea"/>
                    <a:cs typeface="+mn-cs"/>
                  </a:rPr>
                  <a:t>Vendor  N</a:t>
                </a:r>
              </a:p>
            </p:txBody>
          </p:sp>
        </p:grpSp>
        <p:grpSp>
          <p:nvGrpSpPr>
            <p:cNvPr id="19" name="Group 18">
              <a:extLst>
                <a:ext uri="{FF2B5EF4-FFF2-40B4-BE49-F238E27FC236}">
                  <a16:creationId xmlns:a16="http://schemas.microsoft.com/office/drawing/2014/main" id="{DDFA7BE7-4F5E-5A4B-6C51-BADA6634E70E}"/>
                </a:ext>
              </a:extLst>
            </p:cNvPr>
            <p:cNvGrpSpPr/>
            <p:nvPr/>
          </p:nvGrpSpPr>
          <p:grpSpPr>
            <a:xfrm rot="9521261">
              <a:off x="10051728" y="4195906"/>
              <a:ext cx="663489" cy="663488"/>
              <a:chOff x="3209925" y="2485775"/>
              <a:chExt cx="888206" cy="888206"/>
            </a:xfrm>
            <a:solidFill>
              <a:schemeClr val="tx1">
                <a:lumMod val="40000"/>
                <a:lumOff val="60000"/>
              </a:schemeClr>
            </a:solidFill>
          </p:grpSpPr>
          <p:pic>
            <p:nvPicPr>
              <p:cNvPr id="26" name="Graphic 25">
                <a:extLst>
                  <a:ext uri="{FF2B5EF4-FFF2-40B4-BE49-F238E27FC236}">
                    <a16:creationId xmlns:a16="http://schemas.microsoft.com/office/drawing/2014/main" id="{B96D380E-CB64-73C6-E11F-7BF164CDD488}"/>
                  </a:ext>
                </a:extLst>
              </p:cNvPr>
              <p:cNvPicPr>
                <a:picLocks noChangeAspect="1"/>
              </p:cNvPicPr>
              <p:nvPr/>
            </p:nvPicPr>
            <p:blipFill rotWithShape="1">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l="35663" t="31372" r="36396" b="43138"/>
              <a:stretch/>
            </p:blipFill>
            <p:spPr>
              <a:xfrm rot="2963674">
                <a:off x="3252788" y="2626018"/>
                <a:ext cx="888206" cy="607720"/>
              </a:xfrm>
              <a:prstGeom prst="rect">
                <a:avLst/>
              </a:prstGeom>
            </p:spPr>
          </p:pic>
          <p:pic>
            <p:nvPicPr>
              <p:cNvPr id="27" name="Graphic 26">
                <a:extLst>
                  <a:ext uri="{FF2B5EF4-FFF2-40B4-BE49-F238E27FC236}">
                    <a16:creationId xmlns:a16="http://schemas.microsoft.com/office/drawing/2014/main" id="{2ED5AFF8-4661-BC75-0C50-BE12B1B66334}"/>
                  </a:ext>
                </a:extLst>
              </p:cNvPr>
              <p:cNvPicPr>
                <a:picLocks noChangeAspect="1"/>
              </p:cNvPicPr>
              <p:nvPr/>
            </p:nvPicPr>
            <p:blipFill rotWithShape="1">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l="35663" t="31372" r="36396" b="43138"/>
              <a:stretch/>
            </p:blipFill>
            <p:spPr>
              <a:xfrm rot="13396103">
                <a:off x="3209925" y="2754607"/>
                <a:ext cx="888206" cy="607720"/>
              </a:xfrm>
              <a:prstGeom prst="rect">
                <a:avLst/>
              </a:prstGeom>
            </p:spPr>
          </p:pic>
        </p:grpSp>
        <p:grpSp>
          <p:nvGrpSpPr>
            <p:cNvPr id="20" name="Group 19">
              <a:extLst>
                <a:ext uri="{FF2B5EF4-FFF2-40B4-BE49-F238E27FC236}">
                  <a16:creationId xmlns:a16="http://schemas.microsoft.com/office/drawing/2014/main" id="{D101D64F-9B4A-161A-E5F3-E6165600FF0B}"/>
                </a:ext>
              </a:extLst>
            </p:cNvPr>
            <p:cNvGrpSpPr/>
            <p:nvPr/>
          </p:nvGrpSpPr>
          <p:grpSpPr>
            <a:xfrm>
              <a:off x="9147084" y="2681117"/>
              <a:ext cx="888061" cy="631094"/>
              <a:chOff x="9093579" y="2652157"/>
              <a:chExt cx="888061" cy="631094"/>
            </a:xfrm>
          </p:grpSpPr>
          <p:pic>
            <p:nvPicPr>
              <p:cNvPr id="23" name="Picture 22">
                <a:extLst>
                  <a:ext uri="{FF2B5EF4-FFF2-40B4-BE49-F238E27FC236}">
                    <a16:creationId xmlns:a16="http://schemas.microsoft.com/office/drawing/2014/main" id="{D31818C0-BCBD-6049-9C89-D2AA40A701D6}"/>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093579" y="2995969"/>
                <a:ext cx="849078" cy="287282"/>
              </a:xfrm>
              <a:prstGeom prst="rect">
                <a:avLst/>
              </a:prstGeom>
            </p:spPr>
          </p:pic>
          <p:pic>
            <p:nvPicPr>
              <p:cNvPr id="24" name="Picture 23">
                <a:extLst>
                  <a:ext uri="{FF2B5EF4-FFF2-40B4-BE49-F238E27FC236}">
                    <a16:creationId xmlns:a16="http://schemas.microsoft.com/office/drawing/2014/main" id="{37CDB4DC-0EF8-6D95-16FF-D5725405B9ED}"/>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9179855" y="2652157"/>
                <a:ext cx="351877" cy="404494"/>
              </a:xfrm>
              <a:prstGeom prst="rect">
                <a:avLst/>
              </a:prstGeom>
            </p:spPr>
          </p:pic>
          <p:pic>
            <p:nvPicPr>
              <p:cNvPr id="25" name="Picture 24">
                <a:extLst>
                  <a:ext uri="{FF2B5EF4-FFF2-40B4-BE49-F238E27FC236}">
                    <a16:creationId xmlns:a16="http://schemas.microsoft.com/office/drawing/2014/main" id="{9925CA81-1E5A-37ED-5FA2-C69777157BFD}"/>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9588528" y="2664923"/>
                <a:ext cx="393112" cy="383445"/>
              </a:xfrm>
              <a:prstGeom prst="rect">
                <a:avLst/>
              </a:prstGeom>
            </p:spPr>
          </p:pic>
        </p:grpSp>
        <p:pic>
          <p:nvPicPr>
            <p:cNvPr id="21" name="Picture 20">
              <a:extLst>
                <a:ext uri="{FF2B5EF4-FFF2-40B4-BE49-F238E27FC236}">
                  <a16:creationId xmlns:a16="http://schemas.microsoft.com/office/drawing/2014/main" id="{49419D4F-4477-13C7-5223-94F421AD8DF1}"/>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6843579" y="3455254"/>
              <a:ext cx="426935" cy="290552"/>
            </a:xfrm>
            <a:prstGeom prst="rect">
              <a:avLst/>
            </a:prstGeom>
          </p:spPr>
        </p:pic>
        <p:pic>
          <p:nvPicPr>
            <p:cNvPr id="22" name="Picture 21">
              <a:extLst>
                <a:ext uri="{FF2B5EF4-FFF2-40B4-BE49-F238E27FC236}">
                  <a16:creationId xmlns:a16="http://schemas.microsoft.com/office/drawing/2014/main" id="{5E32872A-42B2-504C-1E6D-D12A146118BB}"/>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7993556" y="2965366"/>
              <a:ext cx="675231" cy="188941"/>
            </a:xfrm>
            <a:prstGeom prst="rect">
              <a:avLst/>
            </a:prstGeom>
          </p:spPr>
        </p:pic>
      </p:grpSp>
      <p:grpSp>
        <p:nvGrpSpPr>
          <p:cNvPr id="2061" name="Group 2060">
            <a:extLst>
              <a:ext uri="{FF2B5EF4-FFF2-40B4-BE49-F238E27FC236}">
                <a16:creationId xmlns:a16="http://schemas.microsoft.com/office/drawing/2014/main" id="{C84752F6-4462-4E75-A069-8C163206C34F}"/>
              </a:ext>
            </a:extLst>
          </p:cNvPr>
          <p:cNvGrpSpPr/>
          <p:nvPr/>
        </p:nvGrpSpPr>
        <p:grpSpPr>
          <a:xfrm>
            <a:off x="351169" y="2688666"/>
            <a:ext cx="649537" cy="1015663"/>
            <a:chOff x="317789" y="282016"/>
            <a:chExt cx="649537" cy="1015663"/>
          </a:xfrm>
        </p:grpSpPr>
        <p:sp>
          <p:nvSpPr>
            <p:cNvPr id="2062" name="TextBox 2061">
              <a:extLst>
                <a:ext uri="{FF2B5EF4-FFF2-40B4-BE49-F238E27FC236}">
                  <a16:creationId xmlns:a16="http://schemas.microsoft.com/office/drawing/2014/main" id="{B0675E33-193B-6946-657F-5F9F9E2DB02A}"/>
                </a:ext>
              </a:extLst>
            </p:cNvPr>
            <p:cNvSpPr txBox="1"/>
            <p:nvPr/>
          </p:nvSpPr>
          <p:spPr>
            <a:xfrm>
              <a:off x="319032" y="282016"/>
              <a:ext cx="612668" cy="1015663"/>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6000" b="1" i="0" u="none" strike="noStrike" kern="1200" cap="none" spc="0" normalizeH="0" baseline="0" dirty="0">
                  <a:ln>
                    <a:noFill/>
                  </a:ln>
                  <a:solidFill>
                    <a:schemeClr val="bg1">
                      <a:lumMod val="85000"/>
                    </a:schemeClr>
                  </a:solidFill>
                  <a:effectLst/>
                  <a:uLnTx/>
                  <a:uFillTx/>
                  <a:latin typeface="Equinor"/>
                  <a:ea typeface="League Spartan" charset="0"/>
                  <a:cs typeface="Poppins" pitchFamily="2" charset="77"/>
                </a:rPr>
                <a:t>1</a:t>
              </a:r>
            </a:p>
          </p:txBody>
        </p:sp>
        <p:sp>
          <p:nvSpPr>
            <p:cNvPr id="2063" name="TextBox 2062">
              <a:extLst>
                <a:ext uri="{FF2B5EF4-FFF2-40B4-BE49-F238E27FC236}">
                  <a16:creationId xmlns:a16="http://schemas.microsoft.com/office/drawing/2014/main" id="{082C9254-F619-1DE0-25B4-9D56A9089136}"/>
                </a:ext>
              </a:extLst>
            </p:cNvPr>
            <p:cNvSpPr txBox="1"/>
            <p:nvPr/>
          </p:nvSpPr>
          <p:spPr>
            <a:xfrm>
              <a:off x="317789" y="544962"/>
              <a:ext cx="649537" cy="584775"/>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dirty="0">
                  <a:ln>
                    <a:noFill/>
                  </a:ln>
                  <a:solidFill>
                    <a:srgbClr val="243746"/>
                  </a:solidFill>
                  <a:effectLst/>
                  <a:uLnTx/>
                  <a:uFillTx/>
                  <a:latin typeface="Equinor"/>
                  <a:ea typeface="League Spartan" charset="0"/>
                  <a:cs typeface="Poppins" pitchFamily="2" charset="77"/>
                </a:rPr>
                <a:t>01</a:t>
              </a:r>
            </a:p>
          </p:txBody>
        </p:sp>
      </p:grpSp>
      <p:pic>
        <p:nvPicPr>
          <p:cNvPr id="2067" name="Picture 2066">
            <a:extLst>
              <a:ext uri="{FF2B5EF4-FFF2-40B4-BE49-F238E27FC236}">
                <a16:creationId xmlns:a16="http://schemas.microsoft.com/office/drawing/2014/main" id="{6827346E-C02F-EED9-6DC8-6902B774A242}"/>
              </a:ext>
            </a:extLst>
          </p:cNvPr>
          <p:cNvPicPr>
            <a:picLocks noChangeAspect="1"/>
          </p:cNvPicPr>
          <p:nvPr/>
        </p:nvPicPr>
        <p:blipFill rotWithShape="1">
          <a:blip r:embed="rId24" cstate="print">
            <a:extLst>
              <a:ext uri="{28A0092B-C50C-407E-A947-70E740481C1C}">
                <a14:useLocalDpi xmlns:a14="http://schemas.microsoft.com/office/drawing/2010/main" val="0"/>
              </a:ext>
            </a:extLst>
          </a:blip>
          <a:srcRect/>
          <a:stretch/>
        </p:blipFill>
        <p:spPr>
          <a:xfrm rot="654806">
            <a:off x="2525514" y="1282931"/>
            <a:ext cx="1471431" cy="1243887"/>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2069" name="Picture 2" descr="DISKOS Database - Department of Geosciences">
            <a:extLst>
              <a:ext uri="{FF2B5EF4-FFF2-40B4-BE49-F238E27FC236}">
                <a16:creationId xmlns:a16="http://schemas.microsoft.com/office/drawing/2014/main" id="{B8D2657A-8AC7-2F9C-2538-BA2F7ECE88BB}"/>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3609365" y="761284"/>
            <a:ext cx="454634" cy="503931"/>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4" descr="Azure has a new logo, but where do you download it? Here!">
            <a:extLst>
              <a:ext uri="{FF2B5EF4-FFF2-40B4-BE49-F238E27FC236}">
                <a16:creationId xmlns:a16="http://schemas.microsoft.com/office/drawing/2014/main" id="{399BF5C2-D97D-008F-57E8-2D8B7673D4CA}"/>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4127499" y="1038225"/>
            <a:ext cx="469900" cy="469900"/>
          </a:xfrm>
          <a:prstGeom prst="rect">
            <a:avLst/>
          </a:prstGeom>
          <a:noFill/>
          <a:extLst>
            <a:ext uri="{909E8E84-426E-40DD-AFC4-6F175D3DCCD1}">
              <a14:hiddenFill xmlns:a14="http://schemas.microsoft.com/office/drawing/2010/main">
                <a:solidFill>
                  <a:srgbClr val="FFFFFF"/>
                </a:solidFill>
              </a14:hiddenFill>
            </a:ext>
          </a:extLst>
        </p:spPr>
      </p:pic>
      <p:grpSp>
        <p:nvGrpSpPr>
          <p:cNvPr id="2071" name="Group 2070">
            <a:extLst>
              <a:ext uri="{FF2B5EF4-FFF2-40B4-BE49-F238E27FC236}">
                <a16:creationId xmlns:a16="http://schemas.microsoft.com/office/drawing/2014/main" id="{22D97EE9-399D-1520-1821-6EBB72906EA9}"/>
              </a:ext>
            </a:extLst>
          </p:cNvPr>
          <p:cNvGrpSpPr/>
          <p:nvPr/>
        </p:nvGrpSpPr>
        <p:grpSpPr>
          <a:xfrm>
            <a:off x="1946171" y="615391"/>
            <a:ext cx="657911" cy="1015663"/>
            <a:chOff x="309415" y="282016"/>
            <a:chExt cx="657911" cy="1015663"/>
          </a:xfrm>
        </p:grpSpPr>
        <p:sp>
          <p:nvSpPr>
            <p:cNvPr id="2072" name="TextBox 2071">
              <a:extLst>
                <a:ext uri="{FF2B5EF4-FFF2-40B4-BE49-F238E27FC236}">
                  <a16:creationId xmlns:a16="http://schemas.microsoft.com/office/drawing/2014/main" id="{BAA20FF9-89F0-142A-F673-1175BC17897E}"/>
                </a:ext>
              </a:extLst>
            </p:cNvPr>
            <p:cNvSpPr txBox="1"/>
            <p:nvPr/>
          </p:nvSpPr>
          <p:spPr>
            <a:xfrm>
              <a:off x="309415" y="282016"/>
              <a:ext cx="622285" cy="1015663"/>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6000" b="1" i="0" u="none" strike="noStrike" kern="1200" cap="none" spc="0" normalizeH="0" baseline="0" dirty="0">
                  <a:ln>
                    <a:noFill/>
                  </a:ln>
                  <a:solidFill>
                    <a:schemeClr val="bg1">
                      <a:lumMod val="85000"/>
                    </a:schemeClr>
                  </a:solidFill>
                  <a:effectLst/>
                  <a:uLnTx/>
                  <a:uFillTx/>
                  <a:latin typeface="Equinor"/>
                  <a:ea typeface="League Spartan" charset="0"/>
                  <a:cs typeface="Poppins" pitchFamily="2" charset="77"/>
                </a:rPr>
                <a:t>2</a:t>
              </a:r>
            </a:p>
          </p:txBody>
        </p:sp>
        <p:sp>
          <p:nvSpPr>
            <p:cNvPr id="2073" name="TextBox 2072">
              <a:extLst>
                <a:ext uri="{FF2B5EF4-FFF2-40B4-BE49-F238E27FC236}">
                  <a16:creationId xmlns:a16="http://schemas.microsoft.com/office/drawing/2014/main" id="{0F36E292-9044-6EB4-70FD-C4C670D5E8B0}"/>
                </a:ext>
              </a:extLst>
            </p:cNvPr>
            <p:cNvSpPr txBox="1"/>
            <p:nvPr/>
          </p:nvSpPr>
          <p:spPr>
            <a:xfrm>
              <a:off x="327407" y="544962"/>
              <a:ext cx="639919" cy="584775"/>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dirty="0">
                  <a:ln>
                    <a:noFill/>
                  </a:ln>
                  <a:solidFill>
                    <a:srgbClr val="007079"/>
                  </a:solidFill>
                  <a:effectLst/>
                  <a:uLnTx/>
                  <a:uFillTx/>
                  <a:latin typeface="Equinor"/>
                  <a:ea typeface="League Spartan" charset="0"/>
                  <a:cs typeface="Poppins" pitchFamily="2" charset="77"/>
                </a:rPr>
                <a:t>02</a:t>
              </a:r>
            </a:p>
          </p:txBody>
        </p:sp>
      </p:grpSp>
      <p:sp>
        <p:nvSpPr>
          <p:cNvPr id="2074" name="TextBox 2073">
            <a:extLst>
              <a:ext uri="{FF2B5EF4-FFF2-40B4-BE49-F238E27FC236}">
                <a16:creationId xmlns:a16="http://schemas.microsoft.com/office/drawing/2014/main" id="{83F8CEDD-A47D-3A0C-C40E-4E0938745323}"/>
              </a:ext>
            </a:extLst>
          </p:cNvPr>
          <p:cNvSpPr txBox="1"/>
          <p:nvPr/>
        </p:nvSpPr>
        <p:spPr>
          <a:xfrm>
            <a:off x="4077970" y="1640205"/>
            <a:ext cx="140970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dirty="0" err="1">
                <a:ln>
                  <a:noFill/>
                </a:ln>
                <a:solidFill>
                  <a:srgbClr val="333333"/>
                </a:solidFill>
                <a:effectLst/>
                <a:uLnTx/>
                <a:uFillTx/>
                <a:latin typeface="Equinor"/>
                <a:ea typeface="+mn-ea"/>
                <a:cs typeface="+mn-cs"/>
              </a:rPr>
              <a:t>Terrastor</a:t>
            </a:r>
            <a:endParaRPr kumimoji="0" lang="en-GB" sz="1400" b="0" i="0" u="none" strike="noStrike" kern="1200" cap="none" spc="0" normalizeH="0" baseline="0" dirty="0">
              <a:ln>
                <a:noFill/>
              </a:ln>
              <a:solidFill>
                <a:srgbClr val="333333"/>
              </a:solidFill>
              <a:effectLst/>
              <a:uLnTx/>
              <a:uFillTx/>
              <a:latin typeface="Equinor"/>
              <a:ea typeface="+mn-ea"/>
              <a:cs typeface="+mn-cs"/>
            </a:endParaRPr>
          </a:p>
        </p:txBody>
      </p:sp>
      <p:sp>
        <p:nvSpPr>
          <p:cNvPr id="2075" name="TextBox 2074">
            <a:extLst>
              <a:ext uri="{FF2B5EF4-FFF2-40B4-BE49-F238E27FC236}">
                <a16:creationId xmlns:a16="http://schemas.microsoft.com/office/drawing/2014/main" id="{F889CD57-EA2B-F834-4B74-F0562F815E35}"/>
              </a:ext>
            </a:extLst>
          </p:cNvPr>
          <p:cNvSpPr txBox="1"/>
          <p:nvPr/>
        </p:nvSpPr>
        <p:spPr>
          <a:xfrm>
            <a:off x="762000" y="5559425"/>
            <a:ext cx="2844800" cy="369332"/>
          </a:xfrm>
          <a:prstGeom prst="rect">
            <a:avLst/>
          </a:prstGeom>
          <a:noFill/>
        </p:spPr>
        <p:txBody>
          <a:bodyPr wrap="square" rtlCol="0">
            <a:spAutoFit/>
          </a:bodyPr>
          <a:lstStyle/>
          <a:p>
            <a:r>
              <a:rPr lang="en-GB" dirty="0">
                <a:latin typeface="+mj-lt"/>
              </a:rPr>
              <a:t>Testing Interoperability</a:t>
            </a:r>
          </a:p>
        </p:txBody>
      </p:sp>
      <p:sp>
        <p:nvSpPr>
          <p:cNvPr id="2076" name="TextBox 2075">
            <a:extLst>
              <a:ext uri="{FF2B5EF4-FFF2-40B4-BE49-F238E27FC236}">
                <a16:creationId xmlns:a16="http://schemas.microsoft.com/office/drawing/2014/main" id="{5EC1124C-1323-A987-7978-AD299871A839}"/>
              </a:ext>
            </a:extLst>
          </p:cNvPr>
          <p:cNvSpPr txBox="1"/>
          <p:nvPr/>
        </p:nvSpPr>
        <p:spPr>
          <a:xfrm>
            <a:off x="1822450" y="2781300"/>
            <a:ext cx="2844800" cy="646331"/>
          </a:xfrm>
          <a:prstGeom prst="rect">
            <a:avLst/>
          </a:prstGeom>
          <a:noFill/>
        </p:spPr>
        <p:txBody>
          <a:bodyPr wrap="square" rtlCol="0">
            <a:spAutoFit/>
          </a:bodyPr>
          <a:lstStyle/>
          <a:p>
            <a:pPr algn="ctr"/>
            <a:r>
              <a:rPr lang="en-GB" dirty="0">
                <a:latin typeface="+mj-lt"/>
              </a:rPr>
              <a:t>Seismic Data</a:t>
            </a:r>
          </a:p>
          <a:p>
            <a:pPr algn="ctr"/>
            <a:r>
              <a:rPr lang="en-GB" dirty="0">
                <a:latin typeface="+mj-lt"/>
              </a:rPr>
              <a:t>Index &amp; Search</a:t>
            </a:r>
          </a:p>
        </p:txBody>
      </p:sp>
      <p:grpSp>
        <p:nvGrpSpPr>
          <p:cNvPr id="2077" name="Group 2076">
            <a:extLst>
              <a:ext uri="{FF2B5EF4-FFF2-40B4-BE49-F238E27FC236}">
                <a16:creationId xmlns:a16="http://schemas.microsoft.com/office/drawing/2014/main" id="{A78B038D-2893-B20B-089A-3C8096B08E47}"/>
              </a:ext>
            </a:extLst>
          </p:cNvPr>
          <p:cNvGrpSpPr/>
          <p:nvPr/>
        </p:nvGrpSpPr>
        <p:grpSpPr>
          <a:xfrm>
            <a:off x="4187812" y="3552266"/>
            <a:ext cx="648294" cy="1015663"/>
            <a:chOff x="319032" y="282016"/>
            <a:chExt cx="648294" cy="1015663"/>
          </a:xfrm>
        </p:grpSpPr>
        <p:sp>
          <p:nvSpPr>
            <p:cNvPr id="2078" name="TextBox 2077">
              <a:extLst>
                <a:ext uri="{FF2B5EF4-FFF2-40B4-BE49-F238E27FC236}">
                  <a16:creationId xmlns:a16="http://schemas.microsoft.com/office/drawing/2014/main" id="{3FDFB4C7-2072-41EA-FE4E-145C9429D8FB}"/>
                </a:ext>
              </a:extLst>
            </p:cNvPr>
            <p:cNvSpPr txBox="1"/>
            <p:nvPr/>
          </p:nvSpPr>
          <p:spPr>
            <a:xfrm>
              <a:off x="319032" y="282016"/>
              <a:ext cx="612668" cy="1015663"/>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6000" b="1" i="0" u="none" strike="noStrike" kern="1200" cap="none" spc="0" normalizeH="0" baseline="0" dirty="0">
                  <a:ln>
                    <a:noFill/>
                  </a:ln>
                  <a:solidFill>
                    <a:schemeClr val="bg1">
                      <a:lumMod val="85000"/>
                    </a:schemeClr>
                  </a:solidFill>
                  <a:effectLst/>
                  <a:uLnTx/>
                  <a:uFillTx/>
                  <a:latin typeface="Equinor"/>
                  <a:ea typeface="League Spartan" charset="0"/>
                  <a:cs typeface="Poppins" pitchFamily="2" charset="77"/>
                </a:rPr>
                <a:t>3</a:t>
              </a:r>
            </a:p>
          </p:txBody>
        </p:sp>
        <p:sp>
          <p:nvSpPr>
            <p:cNvPr id="2079" name="TextBox 2078">
              <a:extLst>
                <a:ext uri="{FF2B5EF4-FFF2-40B4-BE49-F238E27FC236}">
                  <a16:creationId xmlns:a16="http://schemas.microsoft.com/office/drawing/2014/main" id="{41891650-7D99-17FC-7F5A-2148FAD83003}"/>
                </a:ext>
              </a:extLst>
            </p:cNvPr>
            <p:cNvSpPr txBox="1"/>
            <p:nvPr/>
          </p:nvSpPr>
          <p:spPr>
            <a:xfrm>
              <a:off x="327407" y="544962"/>
              <a:ext cx="639919" cy="584775"/>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dirty="0">
                  <a:ln>
                    <a:noFill/>
                  </a:ln>
                  <a:solidFill>
                    <a:srgbClr val="7D0023"/>
                  </a:solidFill>
                  <a:effectLst/>
                  <a:uLnTx/>
                  <a:uFillTx/>
                  <a:latin typeface="Equinor"/>
                  <a:ea typeface="League Spartan" charset="0"/>
                  <a:cs typeface="Poppins" pitchFamily="2" charset="77"/>
                </a:rPr>
                <a:t>03</a:t>
              </a:r>
            </a:p>
          </p:txBody>
        </p:sp>
      </p:grpSp>
      <p:pic>
        <p:nvPicPr>
          <p:cNvPr id="2080" name="Picture 6" descr="Earth science analytics - Globuc">
            <a:extLst>
              <a:ext uri="{FF2B5EF4-FFF2-40B4-BE49-F238E27FC236}">
                <a16:creationId xmlns:a16="http://schemas.microsoft.com/office/drawing/2014/main" id="{1EAF8EAA-D868-252E-3216-890B056C68FE}"/>
              </a:ext>
            </a:extLst>
          </p:cNvPr>
          <p:cNvPicPr>
            <a:picLocks noChangeAspect="1" noChangeArrowheads="1"/>
          </p:cNvPicPr>
          <p:nvPr/>
        </p:nvPicPr>
        <p:blipFill rotWithShape="1">
          <a:blip r:embed="rId27">
            <a:extLst>
              <a:ext uri="{28A0092B-C50C-407E-A947-70E740481C1C}">
                <a14:useLocalDpi xmlns:a14="http://schemas.microsoft.com/office/drawing/2010/main" val="0"/>
              </a:ext>
            </a:extLst>
          </a:blip>
          <a:srcRect/>
          <a:stretch/>
        </p:blipFill>
        <p:spPr bwMode="auto">
          <a:xfrm>
            <a:off x="4743450" y="3594100"/>
            <a:ext cx="1762125" cy="465201"/>
          </a:xfrm>
          <a:prstGeom prst="rect">
            <a:avLst/>
          </a:prstGeom>
          <a:noFill/>
          <a:extLst>
            <a:ext uri="{909E8E84-426E-40DD-AFC4-6F175D3DCCD1}">
              <a14:hiddenFill xmlns:a14="http://schemas.microsoft.com/office/drawing/2010/main">
                <a:solidFill>
                  <a:srgbClr val="FFFFFF"/>
                </a:solidFill>
              </a14:hiddenFill>
            </a:ext>
          </a:extLst>
        </p:spPr>
      </p:pic>
      <p:pic>
        <p:nvPicPr>
          <p:cNvPr id="2081" name="Picture 8" descr="Fresh Look at North Sea Dry Holes | Hart Energy">
            <a:extLst>
              <a:ext uri="{FF2B5EF4-FFF2-40B4-BE49-F238E27FC236}">
                <a16:creationId xmlns:a16="http://schemas.microsoft.com/office/drawing/2014/main" id="{B4DE8B55-5B54-6BE7-85D7-9AA7F81A8957}"/>
              </a:ext>
            </a:extLst>
          </p:cNvPr>
          <p:cNvPicPr>
            <a:picLocks noChangeAspect="1" noChangeArrowheads="1"/>
          </p:cNvPicPr>
          <p:nvPr/>
        </p:nvPicPr>
        <p:blipFill rotWithShape="1">
          <a:blip r:embed="rId28">
            <a:extLst>
              <a:ext uri="{28A0092B-C50C-407E-A947-70E740481C1C}">
                <a14:useLocalDpi xmlns:a14="http://schemas.microsoft.com/office/drawing/2010/main" val="0"/>
              </a:ext>
            </a:extLst>
          </a:blip>
          <a:srcRect/>
          <a:stretch/>
        </p:blipFill>
        <p:spPr bwMode="auto">
          <a:xfrm>
            <a:off x="5270500" y="4178300"/>
            <a:ext cx="1435100" cy="1435100"/>
          </a:xfrm>
          <a:prstGeom prst="ellipse">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2082" name="Picture 2" descr="The Open Group OSDU™ Forum">
            <a:extLst>
              <a:ext uri="{FF2B5EF4-FFF2-40B4-BE49-F238E27FC236}">
                <a16:creationId xmlns:a16="http://schemas.microsoft.com/office/drawing/2014/main" id="{981C3C2A-22B5-8E2D-4340-4C4A1EFF67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6904" y="3816947"/>
            <a:ext cx="836821" cy="322263"/>
          </a:xfrm>
          <a:prstGeom prst="rect">
            <a:avLst/>
          </a:prstGeom>
          <a:noFill/>
          <a:extLst>
            <a:ext uri="{909E8E84-426E-40DD-AFC4-6F175D3DCCD1}">
              <a14:hiddenFill xmlns:a14="http://schemas.microsoft.com/office/drawing/2010/main">
                <a:solidFill>
                  <a:srgbClr val="FFFFFF"/>
                </a:solidFill>
              </a14:hiddenFill>
            </a:ext>
          </a:extLst>
        </p:spPr>
      </p:pic>
      <p:grpSp>
        <p:nvGrpSpPr>
          <p:cNvPr id="2084" name="Group 2083">
            <a:extLst>
              <a:ext uri="{FF2B5EF4-FFF2-40B4-BE49-F238E27FC236}">
                <a16:creationId xmlns:a16="http://schemas.microsoft.com/office/drawing/2014/main" id="{65484C56-7452-2CC5-7D41-E54911FD4CD5}"/>
              </a:ext>
            </a:extLst>
          </p:cNvPr>
          <p:cNvGrpSpPr/>
          <p:nvPr/>
        </p:nvGrpSpPr>
        <p:grpSpPr>
          <a:xfrm>
            <a:off x="5495913" y="1571066"/>
            <a:ext cx="648293" cy="1015663"/>
            <a:chOff x="319033" y="282016"/>
            <a:chExt cx="648293" cy="1015663"/>
          </a:xfrm>
        </p:grpSpPr>
        <p:sp>
          <p:nvSpPr>
            <p:cNvPr id="2085" name="TextBox 2084">
              <a:extLst>
                <a:ext uri="{FF2B5EF4-FFF2-40B4-BE49-F238E27FC236}">
                  <a16:creationId xmlns:a16="http://schemas.microsoft.com/office/drawing/2014/main" id="{21B1BC09-5609-7F31-E182-20ABDC77A955}"/>
                </a:ext>
              </a:extLst>
            </p:cNvPr>
            <p:cNvSpPr txBox="1"/>
            <p:nvPr/>
          </p:nvSpPr>
          <p:spPr>
            <a:xfrm>
              <a:off x="319033" y="282016"/>
              <a:ext cx="612667" cy="1015663"/>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0" b="1" dirty="0">
                  <a:solidFill>
                    <a:schemeClr val="bg1">
                      <a:lumMod val="85000"/>
                    </a:schemeClr>
                  </a:solidFill>
                  <a:latin typeface="Equinor"/>
                  <a:ea typeface="League Spartan" charset="0"/>
                  <a:cs typeface="Poppins" pitchFamily="2" charset="77"/>
                </a:rPr>
                <a:t>4</a:t>
              </a:r>
              <a:endParaRPr kumimoji="0" lang="en-GB" sz="6000" b="1" i="0" u="none" strike="noStrike" kern="1200" cap="none" spc="0" normalizeH="0" baseline="0" dirty="0">
                <a:ln>
                  <a:noFill/>
                </a:ln>
                <a:solidFill>
                  <a:schemeClr val="bg1">
                    <a:lumMod val="85000"/>
                  </a:schemeClr>
                </a:solidFill>
                <a:effectLst/>
                <a:uLnTx/>
                <a:uFillTx/>
                <a:latin typeface="Equinor"/>
                <a:ea typeface="League Spartan" charset="0"/>
                <a:cs typeface="Poppins" pitchFamily="2" charset="77"/>
              </a:endParaRPr>
            </a:p>
          </p:txBody>
        </p:sp>
        <p:sp>
          <p:nvSpPr>
            <p:cNvPr id="2086" name="TextBox 2085">
              <a:extLst>
                <a:ext uri="{FF2B5EF4-FFF2-40B4-BE49-F238E27FC236}">
                  <a16:creationId xmlns:a16="http://schemas.microsoft.com/office/drawing/2014/main" id="{13922848-3772-0877-A282-D6B75663DDCE}"/>
                </a:ext>
              </a:extLst>
            </p:cNvPr>
            <p:cNvSpPr txBox="1"/>
            <p:nvPr/>
          </p:nvSpPr>
          <p:spPr>
            <a:xfrm>
              <a:off x="327407" y="544962"/>
              <a:ext cx="639919" cy="584775"/>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dirty="0">
                  <a:ln>
                    <a:noFill/>
                  </a:ln>
                  <a:solidFill>
                    <a:srgbClr val="FF1243"/>
                  </a:solidFill>
                  <a:effectLst/>
                  <a:uLnTx/>
                  <a:uFillTx/>
                  <a:latin typeface="Equinor"/>
                  <a:ea typeface="League Spartan" charset="0"/>
                  <a:cs typeface="Poppins" pitchFamily="2" charset="77"/>
                </a:rPr>
                <a:t>04</a:t>
              </a:r>
            </a:p>
          </p:txBody>
        </p:sp>
      </p:grpSp>
      <p:sp>
        <p:nvSpPr>
          <p:cNvPr id="2088" name="Rectangle 2087">
            <a:extLst>
              <a:ext uri="{FF2B5EF4-FFF2-40B4-BE49-F238E27FC236}">
                <a16:creationId xmlns:a16="http://schemas.microsoft.com/office/drawing/2014/main" id="{CE80893C-8B7D-BE09-8E31-361D6F62B98B}"/>
              </a:ext>
            </a:extLst>
          </p:cNvPr>
          <p:cNvSpPr/>
          <p:nvPr/>
        </p:nvSpPr>
        <p:spPr>
          <a:xfrm>
            <a:off x="0" y="6286500"/>
            <a:ext cx="12192000" cy="5715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87" name="TextBox 2086">
            <a:extLst>
              <a:ext uri="{FF2B5EF4-FFF2-40B4-BE49-F238E27FC236}">
                <a16:creationId xmlns:a16="http://schemas.microsoft.com/office/drawing/2014/main" id="{C9E408FE-2F05-6057-6C10-96A31F0BFF65}"/>
              </a:ext>
            </a:extLst>
          </p:cNvPr>
          <p:cNvSpPr txBox="1"/>
          <p:nvPr/>
        </p:nvSpPr>
        <p:spPr>
          <a:xfrm>
            <a:off x="4267200" y="5721350"/>
            <a:ext cx="3594100" cy="646331"/>
          </a:xfrm>
          <a:prstGeom prst="rect">
            <a:avLst/>
          </a:prstGeom>
          <a:noFill/>
        </p:spPr>
        <p:txBody>
          <a:bodyPr wrap="square" rtlCol="0">
            <a:spAutoFit/>
          </a:bodyPr>
          <a:lstStyle/>
          <a:p>
            <a:pPr algn="ctr"/>
            <a:r>
              <a:rPr lang="en-GB" dirty="0">
                <a:latin typeface="+mj-lt"/>
              </a:rPr>
              <a:t>Testing external</a:t>
            </a:r>
          </a:p>
          <a:p>
            <a:pPr algn="ctr"/>
            <a:r>
              <a:rPr lang="en-GB" dirty="0">
                <a:latin typeface="+mj-lt"/>
              </a:rPr>
              <a:t>Cloud-native solutions</a:t>
            </a:r>
          </a:p>
        </p:txBody>
      </p:sp>
      <p:sp>
        <p:nvSpPr>
          <p:cNvPr id="2089" name="TextBox 2088">
            <a:extLst>
              <a:ext uri="{FF2B5EF4-FFF2-40B4-BE49-F238E27FC236}">
                <a16:creationId xmlns:a16="http://schemas.microsoft.com/office/drawing/2014/main" id="{BD3F6EC5-B36D-1BCA-2DD9-F4323EF70A7E}"/>
              </a:ext>
            </a:extLst>
          </p:cNvPr>
          <p:cNvSpPr txBox="1"/>
          <p:nvPr/>
        </p:nvSpPr>
        <p:spPr>
          <a:xfrm>
            <a:off x="6354695" y="2549498"/>
            <a:ext cx="2161775" cy="646331"/>
          </a:xfrm>
          <a:prstGeom prst="rect">
            <a:avLst/>
          </a:prstGeom>
          <a:noFill/>
        </p:spPr>
        <p:txBody>
          <a:bodyPr wrap="square" rtlCol="0">
            <a:spAutoFit/>
          </a:bodyPr>
          <a:lstStyle/>
          <a:p>
            <a:pPr algn="ctr"/>
            <a:r>
              <a:rPr lang="en-GB" dirty="0">
                <a:latin typeface="+mj-lt"/>
              </a:rPr>
              <a:t>Well Data Availability</a:t>
            </a:r>
          </a:p>
        </p:txBody>
      </p:sp>
      <p:grpSp>
        <p:nvGrpSpPr>
          <p:cNvPr id="2090" name="Group 2089">
            <a:extLst>
              <a:ext uri="{FF2B5EF4-FFF2-40B4-BE49-F238E27FC236}">
                <a16:creationId xmlns:a16="http://schemas.microsoft.com/office/drawing/2014/main" id="{DD35CD49-9B23-1C58-C088-B11129FE7821}"/>
              </a:ext>
            </a:extLst>
          </p:cNvPr>
          <p:cNvGrpSpPr/>
          <p:nvPr/>
        </p:nvGrpSpPr>
        <p:grpSpPr>
          <a:xfrm>
            <a:off x="7757928" y="4044391"/>
            <a:ext cx="665928" cy="1015663"/>
            <a:chOff x="301398" y="282016"/>
            <a:chExt cx="665928" cy="1015663"/>
          </a:xfrm>
        </p:grpSpPr>
        <p:sp>
          <p:nvSpPr>
            <p:cNvPr id="2091" name="TextBox 2090">
              <a:extLst>
                <a:ext uri="{FF2B5EF4-FFF2-40B4-BE49-F238E27FC236}">
                  <a16:creationId xmlns:a16="http://schemas.microsoft.com/office/drawing/2014/main" id="{41A655D7-1431-93E4-48AB-7655752D63FB}"/>
                </a:ext>
              </a:extLst>
            </p:cNvPr>
            <p:cNvSpPr txBox="1"/>
            <p:nvPr/>
          </p:nvSpPr>
          <p:spPr>
            <a:xfrm>
              <a:off x="301398" y="282016"/>
              <a:ext cx="630302" cy="1015663"/>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6000" b="1" i="0" u="none" strike="noStrike" kern="1200" cap="none" spc="0" normalizeH="0" baseline="0" dirty="0">
                  <a:ln>
                    <a:noFill/>
                  </a:ln>
                  <a:solidFill>
                    <a:schemeClr val="bg1">
                      <a:lumMod val="85000"/>
                    </a:schemeClr>
                  </a:solidFill>
                  <a:effectLst/>
                  <a:uLnTx/>
                  <a:uFillTx/>
                  <a:latin typeface="Equinor"/>
                  <a:ea typeface="League Spartan" charset="0"/>
                  <a:cs typeface="Poppins" pitchFamily="2" charset="77"/>
                </a:rPr>
                <a:t>5</a:t>
              </a:r>
            </a:p>
          </p:txBody>
        </p:sp>
        <p:sp>
          <p:nvSpPr>
            <p:cNvPr id="2092" name="TextBox 2091">
              <a:extLst>
                <a:ext uri="{FF2B5EF4-FFF2-40B4-BE49-F238E27FC236}">
                  <a16:creationId xmlns:a16="http://schemas.microsoft.com/office/drawing/2014/main" id="{A444BD49-299B-274A-B922-68E86826B6D2}"/>
                </a:ext>
              </a:extLst>
            </p:cNvPr>
            <p:cNvSpPr txBox="1"/>
            <p:nvPr/>
          </p:nvSpPr>
          <p:spPr>
            <a:xfrm>
              <a:off x="327407" y="544962"/>
              <a:ext cx="639919" cy="584775"/>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dirty="0">
                  <a:ln>
                    <a:noFill/>
                  </a:ln>
                  <a:solidFill>
                    <a:srgbClr val="243746"/>
                  </a:solidFill>
                  <a:effectLst/>
                  <a:uLnTx/>
                  <a:uFillTx/>
                  <a:latin typeface="Equinor"/>
                  <a:ea typeface="League Spartan" charset="0"/>
                  <a:cs typeface="Poppins" pitchFamily="2" charset="77"/>
                </a:rPr>
                <a:t>05</a:t>
              </a:r>
            </a:p>
          </p:txBody>
        </p:sp>
      </p:grpSp>
      <p:sp>
        <p:nvSpPr>
          <p:cNvPr id="2093" name="TextBox 2092">
            <a:extLst>
              <a:ext uri="{FF2B5EF4-FFF2-40B4-BE49-F238E27FC236}">
                <a16:creationId xmlns:a16="http://schemas.microsoft.com/office/drawing/2014/main" id="{B3B34BDD-DEFA-7EF0-D7B3-305738C8F083}"/>
              </a:ext>
            </a:extLst>
          </p:cNvPr>
          <p:cNvSpPr txBox="1"/>
          <p:nvPr/>
        </p:nvSpPr>
        <p:spPr>
          <a:xfrm>
            <a:off x="8235950" y="5962650"/>
            <a:ext cx="3594100" cy="646331"/>
          </a:xfrm>
          <a:prstGeom prst="rect">
            <a:avLst/>
          </a:prstGeom>
          <a:noFill/>
        </p:spPr>
        <p:txBody>
          <a:bodyPr wrap="square" rtlCol="0">
            <a:spAutoFit/>
          </a:bodyPr>
          <a:lstStyle/>
          <a:p>
            <a:pPr algn="ctr"/>
            <a:r>
              <a:rPr lang="en-GB" dirty="0">
                <a:latin typeface="+mj-lt"/>
              </a:rPr>
              <a:t>OSDU connection </a:t>
            </a:r>
          </a:p>
          <a:p>
            <a:pPr algn="ctr"/>
            <a:r>
              <a:rPr lang="en-GB" dirty="0">
                <a:latin typeface="+mj-lt"/>
              </a:rPr>
              <a:t>to internal apps</a:t>
            </a:r>
          </a:p>
        </p:txBody>
      </p:sp>
      <p:pic>
        <p:nvPicPr>
          <p:cNvPr id="2099" name="Picture 2098">
            <a:extLst>
              <a:ext uri="{FF2B5EF4-FFF2-40B4-BE49-F238E27FC236}">
                <a16:creationId xmlns:a16="http://schemas.microsoft.com/office/drawing/2014/main" id="{39BCAAF6-DEB0-30EA-75AF-5DF7FAB2B58D}"/>
              </a:ext>
            </a:extLst>
          </p:cNvPr>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8696542" y="4281245"/>
            <a:ext cx="2547851" cy="1624255"/>
          </a:xfrm>
          <a:prstGeom prst="rect">
            <a:avLst/>
          </a:prstGeom>
        </p:spPr>
      </p:pic>
      <p:sp>
        <p:nvSpPr>
          <p:cNvPr id="2100" name="TextBox 2099">
            <a:extLst>
              <a:ext uri="{FF2B5EF4-FFF2-40B4-BE49-F238E27FC236}">
                <a16:creationId xmlns:a16="http://schemas.microsoft.com/office/drawing/2014/main" id="{63B9CBE4-ECC9-36B9-51EC-A983650DBAB8}"/>
              </a:ext>
            </a:extLst>
          </p:cNvPr>
          <p:cNvSpPr txBox="1"/>
          <p:nvPr/>
        </p:nvSpPr>
        <p:spPr>
          <a:xfrm>
            <a:off x="9690396" y="3995529"/>
            <a:ext cx="7380613" cy="276999"/>
          </a:xfrm>
          <a:prstGeom prst="rect">
            <a:avLst/>
          </a:prstGeom>
          <a:noFill/>
        </p:spPr>
        <p:txBody>
          <a:bodyPr wrap="square" rtlCol="0">
            <a:spAutoFit/>
          </a:bodyPr>
          <a:lstStyle/>
          <a:p>
            <a:r>
              <a:rPr lang="nb-NO" sz="1200" dirty="0" err="1">
                <a:latin typeface="+mj-lt"/>
              </a:rPr>
              <a:t>Reservoir</a:t>
            </a:r>
            <a:r>
              <a:rPr lang="nb-NO" sz="1200" dirty="0">
                <a:latin typeface="+mj-lt"/>
              </a:rPr>
              <a:t> </a:t>
            </a:r>
            <a:r>
              <a:rPr lang="nb-NO" sz="1200" dirty="0" err="1">
                <a:latin typeface="+mj-lt"/>
              </a:rPr>
              <a:t>Experience</a:t>
            </a:r>
            <a:endParaRPr lang="en-GB" sz="1200" dirty="0">
              <a:latin typeface="+mj-lt"/>
            </a:endParaRPr>
          </a:p>
        </p:txBody>
      </p:sp>
      <p:sp>
        <p:nvSpPr>
          <p:cNvPr id="2101" name="TextBox 2100">
            <a:extLst>
              <a:ext uri="{FF2B5EF4-FFF2-40B4-BE49-F238E27FC236}">
                <a16:creationId xmlns:a16="http://schemas.microsoft.com/office/drawing/2014/main" id="{30888EBA-E43F-B3C8-14B4-FC3A928B1663}"/>
              </a:ext>
            </a:extLst>
          </p:cNvPr>
          <p:cNvSpPr txBox="1"/>
          <p:nvPr/>
        </p:nvSpPr>
        <p:spPr>
          <a:xfrm>
            <a:off x="10588487" y="3859946"/>
            <a:ext cx="1828800" cy="261610"/>
          </a:xfrm>
          <a:prstGeom prst="rect">
            <a:avLst/>
          </a:prstGeom>
          <a:noFill/>
        </p:spPr>
        <p:txBody>
          <a:bodyPr wrap="square" rtlCol="0">
            <a:spAutoFit/>
          </a:bodyPr>
          <a:lstStyle/>
          <a:p>
            <a:r>
              <a:rPr lang="en-GB" sz="1100" dirty="0">
                <a:latin typeface="+mj-lt"/>
              </a:rPr>
              <a:t>platform</a:t>
            </a:r>
          </a:p>
        </p:txBody>
      </p:sp>
      <p:pic>
        <p:nvPicPr>
          <p:cNvPr id="2102" name="Picture 12" descr="equinor-logo - NorthQ">
            <a:extLst>
              <a:ext uri="{FF2B5EF4-FFF2-40B4-BE49-F238E27FC236}">
                <a16:creationId xmlns:a16="http://schemas.microsoft.com/office/drawing/2014/main" id="{B818F327-9D45-2A8C-6D2B-F2F641A343DC}"/>
              </a:ext>
            </a:extLst>
          </p:cNvPr>
          <p:cNvPicPr>
            <a:picLocks noChangeAspect="1" noChangeArrowheads="1"/>
          </p:cNvPicPr>
          <p:nvPr/>
        </p:nvPicPr>
        <p:blipFill>
          <a:blip r:embed="rId30">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8829675" y="3867150"/>
            <a:ext cx="838200" cy="331927"/>
          </a:xfrm>
          <a:prstGeom prst="rect">
            <a:avLst/>
          </a:prstGeom>
          <a:noFill/>
          <a:extLst>
            <a:ext uri="{909E8E84-426E-40DD-AFC4-6F175D3DCCD1}">
              <a14:hiddenFill xmlns:a14="http://schemas.microsoft.com/office/drawing/2010/main">
                <a:solidFill>
                  <a:srgbClr val="FFFFFF"/>
                </a:solidFill>
              </a14:hiddenFill>
            </a:ext>
          </a:extLst>
        </p:spPr>
      </p:pic>
      <p:pic>
        <p:nvPicPr>
          <p:cNvPr id="2103" name="Picture 14" descr="AspenTech | Asset Optimization Software - Asset Performance Management,  Process Engineering for Chemicals, Energy and Engineering &amp; Construction">
            <a:extLst>
              <a:ext uri="{FF2B5EF4-FFF2-40B4-BE49-F238E27FC236}">
                <a16:creationId xmlns:a16="http://schemas.microsoft.com/office/drawing/2014/main" id="{31EAA898-29A9-439F-0D70-F0D72D57B8A1}"/>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152400" y="4767264"/>
            <a:ext cx="781050" cy="179158"/>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EAEE1E9C-CD6A-BA71-6912-633DDA5C9FD2}"/>
              </a:ext>
            </a:extLst>
          </p:cNvPr>
          <p:cNvGrpSpPr/>
          <p:nvPr/>
        </p:nvGrpSpPr>
        <p:grpSpPr>
          <a:xfrm>
            <a:off x="6537431" y="1255076"/>
            <a:ext cx="1679977" cy="1254720"/>
            <a:chOff x="2904214" y="2852228"/>
            <a:chExt cx="6569285" cy="1609846"/>
          </a:xfrm>
        </p:grpSpPr>
        <p:sp>
          <p:nvSpPr>
            <p:cNvPr id="4" name="Freeform: Shape 3">
              <a:extLst>
                <a:ext uri="{FF2B5EF4-FFF2-40B4-BE49-F238E27FC236}">
                  <a16:creationId xmlns:a16="http://schemas.microsoft.com/office/drawing/2014/main" id="{712FDEAA-5F86-C0F1-23B1-94BE58B4955E}"/>
                </a:ext>
              </a:extLst>
            </p:cNvPr>
            <p:cNvSpPr/>
            <p:nvPr/>
          </p:nvSpPr>
          <p:spPr>
            <a:xfrm>
              <a:off x="2904214" y="2897109"/>
              <a:ext cx="135675" cy="1508686"/>
            </a:xfrm>
            <a:custGeom>
              <a:avLst/>
              <a:gdLst>
                <a:gd name="connsiteX0" fmla="*/ 45720 w 205740"/>
                <a:gd name="connsiteY0" fmla="*/ 3642360 h 3642360"/>
                <a:gd name="connsiteX1" fmla="*/ 152400 w 205740"/>
                <a:gd name="connsiteY1" fmla="*/ 3535680 h 3642360"/>
                <a:gd name="connsiteX2" fmla="*/ 205740 w 205740"/>
                <a:gd name="connsiteY2" fmla="*/ 3482340 h 3642360"/>
                <a:gd name="connsiteX3" fmla="*/ 144780 w 205740"/>
                <a:gd name="connsiteY3" fmla="*/ 3451860 h 3642360"/>
                <a:gd name="connsiteX4" fmla="*/ 91440 w 205740"/>
                <a:gd name="connsiteY4" fmla="*/ 3436620 h 3642360"/>
                <a:gd name="connsiteX5" fmla="*/ 182880 w 205740"/>
                <a:gd name="connsiteY5" fmla="*/ 3398520 h 3642360"/>
                <a:gd name="connsiteX6" fmla="*/ 205740 w 205740"/>
                <a:gd name="connsiteY6" fmla="*/ 3368040 h 3642360"/>
                <a:gd name="connsiteX7" fmla="*/ 53340 w 205740"/>
                <a:gd name="connsiteY7" fmla="*/ 3322320 h 3642360"/>
                <a:gd name="connsiteX8" fmla="*/ 53340 w 205740"/>
                <a:gd name="connsiteY8" fmla="*/ 3246120 h 3642360"/>
                <a:gd name="connsiteX9" fmla="*/ 53340 w 205740"/>
                <a:gd name="connsiteY9" fmla="*/ 3177540 h 3642360"/>
                <a:gd name="connsiteX10" fmla="*/ 38100 w 205740"/>
                <a:gd name="connsiteY10" fmla="*/ 3116580 h 3642360"/>
                <a:gd name="connsiteX11" fmla="*/ 0 w 205740"/>
                <a:gd name="connsiteY11" fmla="*/ 2971800 h 3642360"/>
                <a:gd name="connsiteX12" fmla="*/ 7620 w 205740"/>
                <a:gd name="connsiteY12" fmla="*/ 2887980 h 3642360"/>
                <a:gd name="connsiteX13" fmla="*/ 91440 w 205740"/>
                <a:gd name="connsiteY13" fmla="*/ 2834640 h 3642360"/>
                <a:gd name="connsiteX14" fmla="*/ 91440 w 205740"/>
                <a:gd name="connsiteY14" fmla="*/ 2834640 h 3642360"/>
                <a:gd name="connsiteX15" fmla="*/ 45720 w 205740"/>
                <a:gd name="connsiteY15" fmla="*/ 2689860 h 3642360"/>
                <a:gd name="connsiteX16" fmla="*/ 99060 w 205740"/>
                <a:gd name="connsiteY16" fmla="*/ 2636520 h 3642360"/>
                <a:gd name="connsiteX17" fmla="*/ 22860 w 205740"/>
                <a:gd name="connsiteY17" fmla="*/ 2545080 h 3642360"/>
                <a:gd name="connsiteX18" fmla="*/ 45720 w 205740"/>
                <a:gd name="connsiteY18" fmla="*/ 2484120 h 3642360"/>
                <a:gd name="connsiteX19" fmla="*/ 15240 w 205740"/>
                <a:gd name="connsiteY19" fmla="*/ 2377440 h 3642360"/>
                <a:gd name="connsiteX20" fmla="*/ 45720 w 205740"/>
                <a:gd name="connsiteY20" fmla="*/ 2316480 h 3642360"/>
                <a:gd name="connsiteX21" fmla="*/ 53340 w 205740"/>
                <a:gd name="connsiteY21" fmla="*/ 2293620 h 3642360"/>
                <a:gd name="connsiteX22" fmla="*/ 53340 w 205740"/>
                <a:gd name="connsiteY22" fmla="*/ 2255520 h 3642360"/>
                <a:gd name="connsiteX23" fmla="*/ 121920 w 205740"/>
                <a:gd name="connsiteY23" fmla="*/ 2171700 h 3642360"/>
                <a:gd name="connsiteX24" fmla="*/ 121920 w 205740"/>
                <a:gd name="connsiteY24" fmla="*/ 2171700 h 3642360"/>
                <a:gd name="connsiteX25" fmla="*/ 129540 w 205740"/>
                <a:gd name="connsiteY25" fmla="*/ 2072640 h 3642360"/>
                <a:gd name="connsiteX26" fmla="*/ 99060 w 205740"/>
                <a:gd name="connsiteY26" fmla="*/ 1958340 h 3642360"/>
                <a:gd name="connsiteX27" fmla="*/ 114300 w 205740"/>
                <a:gd name="connsiteY27" fmla="*/ 1851660 h 3642360"/>
                <a:gd name="connsiteX28" fmla="*/ 60960 w 205740"/>
                <a:gd name="connsiteY28" fmla="*/ 1737360 h 3642360"/>
                <a:gd name="connsiteX29" fmla="*/ 60960 w 205740"/>
                <a:gd name="connsiteY29" fmla="*/ 1630680 h 3642360"/>
                <a:gd name="connsiteX30" fmla="*/ 22860 w 205740"/>
                <a:gd name="connsiteY30" fmla="*/ 1516380 h 3642360"/>
                <a:gd name="connsiteX31" fmla="*/ 53340 w 205740"/>
                <a:gd name="connsiteY31" fmla="*/ 1424940 h 3642360"/>
                <a:gd name="connsiteX32" fmla="*/ 53340 w 205740"/>
                <a:gd name="connsiteY32" fmla="*/ 1341120 h 3642360"/>
                <a:gd name="connsiteX33" fmla="*/ 83820 w 205740"/>
                <a:gd name="connsiteY33" fmla="*/ 1318260 h 3642360"/>
                <a:gd name="connsiteX34" fmla="*/ 38100 w 205740"/>
                <a:gd name="connsiteY34" fmla="*/ 1242060 h 3642360"/>
                <a:gd name="connsiteX35" fmla="*/ 15240 w 205740"/>
                <a:gd name="connsiteY35" fmla="*/ 1112520 h 3642360"/>
                <a:gd name="connsiteX36" fmla="*/ 45720 w 205740"/>
                <a:gd name="connsiteY36" fmla="*/ 1021080 h 3642360"/>
                <a:gd name="connsiteX37" fmla="*/ 76200 w 205740"/>
                <a:gd name="connsiteY37" fmla="*/ 982980 h 3642360"/>
                <a:gd name="connsiteX38" fmla="*/ 60960 w 205740"/>
                <a:gd name="connsiteY38" fmla="*/ 906780 h 3642360"/>
                <a:gd name="connsiteX39" fmla="*/ 45720 w 205740"/>
                <a:gd name="connsiteY39" fmla="*/ 868680 h 3642360"/>
                <a:gd name="connsiteX40" fmla="*/ 22860 w 205740"/>
                <a:gd name="connsiteY40" fmla="*/ 640080 h 3642360"/>
                <a:gd name="connsiteX41" fmla="*/ 76200 w 205740"/>
                <a:gd name="connsiteY41" fmla="*/ 571500 h 3642360"/>
                <a:gd name="connsiteX42" fmla="*/ 30480 w 205740"/>
                <a:gd name="connsiteY42" fmla="*/ 388620 h 3642360"/>
                <a:gd name="connsiteX43" fmla="*/ 60960 w 205740"/>
                <a:gd name="connsiteY43" fmla="*/ 251460 h 3642360"/>
                <a:gd name="connsiteX44" fmla="*/ 114300 w 205740"/>
                <a:gd name="connsiteY44" fmla="*/ 205740 h 3642360"/>
                <a:gd name="connsiteX45" fmla="*/ 30480 w 205740"/>
                <a:gd name="connsiteY45" fmla="*/ 160020 h 3642360"/>
                <a:gd name="connsiteX46" fmla="*/ 30480 w 205740"/>
                <a:gd name="connsiteY46" fmla="*/ 83820 h 3642360"/>
                <a:gd name="connsiteX47" fmla="*/ 30480 w 205740"/>
                <a:gd name="connsiteY47" fmla="*/ 83820 h 3642360"/>
                <a:gd name="connsiteX48" fmla="*/ 144780 w 205740"/>
                <a:gd name="connsiteY48" fmla="*/ 0 h 3642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05740" h="3642360">
                  <a:moveTo>
                    <a:pt x="45720" y="3642360"/>
                  </a:moveTo>
                  <a:lnTo>
                    <a:pt x="152400" y="3535680"/>
                  </a:lnTo>
                  <a:lnTo>
                    <a:pt x="205740" y="3482340"/>
                  </a:lnTo>
                  <a:lnTo>
                    <a:pt x="144780" y="3451860"/>
                  </a:lnTo>
                  <a:lnTo>
                    <a:pt x="91440" y="3436620"/>
                  </a:lnTo>
                  <a:lnTo>
                    <a:pt x="182880" y="3398520"/>
                  </a:lnTo>
                  <a:lnTo>
                    <a:pt x="205740" y="3368040"/>
                  </a:lnTo>
                  <a:lnTo>
                    <a:pt x="53340" y="3322320"/>
                  </a:lnTo>
                  <a:lnTo>
                    <a:pt x="53340" y="3246120"/>
                  </a:lnTo>
                  <a:lnTo>
                    <a:pt x="53340" y="3177540"/>
                  </a:lnTo>
                  <a:lnTo>
                    <a:pt x="38100" y="3116580"/>
                  </a:lnTo>
                  <a:lnTo>
                    <a:pt x="0" y="2971800"/>
                  </a:lnTo>
                  <a:lnTo>
                    <a:pt x="7620" y="2887980"/>
                  </a:lnTo>
                  <a:lnTo>
                    <a:pt x="91440" y="2834640"/>
                  </a:lnTo>
                  <a:lnTo>
                    <a:pt x="91440" y="2834640"/>
                  </a:lnTo>
                  <a:lnTo>
                    <a:pt x="45720" y="2689860"/>
                  </a:lnTo>
                  <a:lnTo>
                    <a:pt x="99060" y="2636520"/>
                  </a:lnTo>
                  <a:lnTo>
                    <a:pt x="22860" y="2545080"/>
                  </a:lnTo>
                  <a:lnTo>
                    <a:pt x="45720" y="2484120"/>
                  </a:lnTo>
                  <a:lnTo>
                    <a:pt x="15240" y="2377440"/>
                  </a:lnTo>
                  <a:lnTo>
                    <a:pt x="45720" y="2316480"/>
                  </a:lnTo>
                  <a:lnTo>
                    <a:pt x="53340" y="2293620"/>
                  </a:lnTo>
                  <a:lnTo>
                    <a:pt x="53340" y="2255520"/>
                  </a:lnTo>
                  <a:lnTo>
                    <a:pt x="121920" y="2171700"/>
                  </a:lnTo>
                  <a:lnTo>
                    <a:pt x="121920" y="2171700"/>
                  </a:lnTo>
                  <a:lnTo>
                    <a:pt x="129540" y="2072640"/>
                  </a:lnTo>
                  <a:lnTo>
                    <a:pt x="99060" y="1958340"/>
                  </a:lnTo>
                  <a:lnTo>
                    <a:pt x="114300" y="1851660"/>
                  </a:lnTo>
                  <a:lnTo>
                    <a:pt x="60960" y="1737360"/>
                  </a:lnTo>
                  <a:lnTo>
                    <a:pt x="60960" y="1630680"/>
                  </a:lnTo>
                  <a:lnTo>
                    <a:pt x="22860" y="1516380"/>
                  </a:lnTo>
                  <a:lnTo>
                    <a:pt x="53340" y="1424940"/>
                  </a:lnTo>
                  <a:lnTo>
                    <a:pt x="53340" y="1341120"/>
                  </a:lnTo>
                  <a:lnTo>
                    <a:pt x="83820" y="1318260"/>
                  </a:lnTo>
                  <a:lnTo>
                    <a:pt x="38100" y="1242060"/>
                  </a:lnTo>
                  <a:lnTo>
                    <a:pt x="15240" y="1112520"/>
                  </a:lnTo>
                  <a:lnTo>
                    <a:pt x="45720" y="1021080"/>
                  </a:lnTo>
                  <a:lnTo>
                    <a:pt x="76200" y="982980"/>
                  </a:lnTo>
                  <a:lnTo>
                    <a:pt x="60960" y="906780"/>
                  </a:lnTo>
                  <a:lnTo>
                    <a:pt x="45720" y="868680"/>
                  </a:lnTo>
                  <a:lnTo>
                    <a:pt x="22860" y="640080"/>
                  </a:lnTo>
                  <a:lnTo>
                    <a:pt x="76200" y="571500"/>
                  </a:lnTo>
                  <a:lnTo>
                    <a:pt x="30480" y="388620"/>
                  </a:lnTo>
                  <a:lnTo>
                    <a:pt x="60960" y="251460"/>
                  </a:lnTo>
                  <a:lnTo>
                    <a:pt x="114300" y="205740"/>
                  </a:lnTo>
                  <a:lnTo>
                    <a:pt x="30480" y="160020"/>
                  </a:lnTo>
                  <a:lnTo>
                    <a:pt x="30480" y="83820"/>
                  </a:lnTo>
                  <a:lnTo>
                    <a:pt x="30480" y="83820"/>
                  </a:lnTo>
                  <a:lnTo>
                    <a:pt x="144780" y="0"/>
                  </a:lnTo>
                </a:path>
              </a:pathLst>
            </a:custGeom>
            <a:ln w="19050"/>
          </p:spPr>
          <p:style>
            <a:lnRef idx="1">
              <a:schemeClr val="accent2"/>
            </a:lnRef>
            <a:fillRef idx="0">
              <a:schemeClr val="accent2"/>
            </a:fillRef>
            <a:effectRef idx="0">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333333"/>
                </a:solidFill>
                <a:effectLst/>
                <a:uLnTx/>
                <a:uFillTx/>
                <a:latin typeface="Equinor"/>
                <a:ea typeface="+mn-ea"/>
                <a:cs typeface="+mn-cs"/>
              </a:endParaRPr>
            </a:p>
          </p:txBody>
        </p:sp>
        <p:sp>
          <p:nvSpPr>
            <p:cNvPr id="5" name="Freeform: Shape 4">
              <a:extLst>
                <a:ext uri="{FF2B5EF4-FFF2-40B4-BE49-F238E27FC236}">
                  <a16:creationId xmlns:a16="http://schemas.microsoft.com/office/drawing/2014/main" id="{B7D88F94-DF84-AF7A-91F0-48872E129EF8}"/>
                </a:ext>
              </a:extLst>
            </p:cNvPr>
            <p:cNvSpPr/>
            <p:nvPr/>
          </p:nvSpPr>
          <p:spPr>
            <a:xfrm>
              <a:off x="3547563" y="2912357"/>
              <a:ext cx="126424" cy="1549717"/>
            </a:xfrm>
            <a:custGeom>
              <a:avLst/>
              <a:gdLst>
                <a:gd name="connsiteX0" fmla="*/ 259080 w 312420"/>
                <a:gd name="connsiteY0" fmla="*/ 3741420 h 3741420"/>
                <a:gd name="connsiteX1" fmla="*/ 205740 w 312420"/>
                <a:gd name="connsiteY1" fmla="*/ 3604260 h 3741420"/>
                <a:gd name="connsiteX2" fmla="*/ 281940 w 312420"/>
                <a:gd name="connsiteY2" fmla="*/ 3566160 h 3741420"/>
                <a:gd name="connsiteX3" fmla="*/ 220980 w 312420"/>
                <a:gd name="connsiteY3" fmla="*/ 3467100 h 3741420"/>
                <a:gd name="connsiteX4" fmla="*/ 274320 w 312420"/>
                <a:gd name="connsiteY4" fmla="*/ 3390900 h 3741420"/>
                <a:gd name="connsiteX5" fmla="*/ 312420 w 312420"/>
                <a:gd name="connsiteY5" fmla="*/ 3322320 h 3741420"/>
                <a:gd name="connsiteX6" fmla="*/ 205740 w 312420"/>
                <a:gd name="connsiteY6" fmla="*/ 3307080 h 3741420"/>
                <a:gd name="connsiteX7" fmla="*/ 205740 w 312420"/>
                <a:gd name="connsiteY7" fmla="*/ 3307080 h 3741420"/>
                <a:gd name="connsiteX8" fmla="*/ 312420 w 312420"/>
                <a:gd name="connsiteY8" fmla="*/ 3208020 h 3741420"/>
                <a:gd name="connsiteX9" fmla="*/ 251460 w 312420"/>
                <a:gd name="connsiteY9" fmla="*/ 3048000 h 3741420"/>
                <a:gd name="connsiteX10" fmla="*/ 251460 w 312420"/>
                <a:gd name="connsiteY10" fmla="*/ 2979420 h 3741420"/>
                <a:gd name="connsiteX11" fmla="*/ 266700 w 312420"/>
                <a:gd name="connsiteY11" fmla="*/ 2910840 h 3741420"/>
                <a:gd name="connsiteX12" fmla="*/ 236220 w 312420"/>
                <a:gd name="connsiteY12" fmla="*/ 2865120 h 3741420"/>
                <a:gd name="connsiteX13" fmla="*/ 297180 w 312420"/>
                <a:gd name="connsiteY13" fmla="*/ 2712720 h 3741420"/>
                <a:gd name="connsiteX14" fmla="*/ 190500 w 312420"/>
                <a:gd name="connsiteY14" fmla="*/ 2674620 h 3741420"/>
                <a:gd name="connsiteX15" fmla="*/ 205740 w 312420"/>
                <a:gd name="connsiteY15" fmla="*/ 2621280 h 3741420"/>
                <a:gd name="connsiteX16" fmla="*/ 266700 w 312420"/>
                <a:gd name="connsiteY16" fmla="*/ 2590800 h 3741420"/>
                <a:gd name="connsiteX17" fmla="*/ 251460 w 312420"/>
                <a:gd name="connsiteY17" fmla="*/ 2529840 h 3741420"/>
                <a:gd name="connsiteX18" fmla="*/ 236220 w 312420"/>
                <a:gd name="connsiteY18" fmla="*/ 2392680 h 3741420"/>
                <a:gd name="connsiteX19" fmla="*/ 236220 w 312420"/>
                <a:gd name="connsiteY19" fmla="*/ 2308860 h 3741420"/>
                <a:gd name="connsiteX20" fmla="*/ 236220 w 312420"/>
                <a:gd name="connsiteY20" fmla="*/ 2232660 h 3741420"/>
                <a:gd name="connsiteX21" fmla="*/ 137160 w 312420"/>
                <a:gd name="connsiteY21" fmla="*/ 2164080 h 3741420"/>
                <a:gd name="connsiteX22" fmla="*/ 137160 w 312420"/>
                <a:gd name="connsiteY22" fmla="*/ 2103120 h 3741420"/>
                <a:gd name="connsiteX23" fmla="*/ 243840 w 312420"/>
                <a:gd name="connsiteY23" fmla="*/ 2049780 h 3741420"/>
                <a:gd name="connsiteX24" fmla="*/ 190500 w 312420"/>
                <a:gd name="connsiteY24" fmla="*/ 1973580 h 3741420"/>
                <a:gd name="connsiteX25" fmla="*/ 167640 w 312420"/>
                <a:gd name="connsiteY25" fmla="*/ 1874520 h 3741420"/>
                <a:gd name="connsiteX26" fmla="*/ 182880 w 312420"/>
                <a:gd name="connsiteY26" fmla="*/ 1775460 h 3741420"/>
                <a:gd name="connsiteX27" fmla="*/ 304800 w 312420"/>
                <a:gd name="connsiteY27" fmla="*/ 1699260 h 3741420"/>
                <a:gd name="connsiteX28" fmla="*/ 182880 w 312420"/>
                <a:gd name="connsiteY28" fmla="*/ 1684020 h 3741420"/>
                <a:gd name="connsiteX29" fmla="*/ 220980 w 312420"/>
                <a:gd name="connsiteY29" fmla="*/ 1615440 h 3741420"/>
                <a:gd name="connsiteX30" fmla="*/ 182880 w 312420"/>
                <a:gd name="connsiteY30" fmla="*/ 1584960 h 3741420"/>
                <a:gd name="connsiteX31" fmla="*/ 228600 w 312420"/>
                <a:gd name="connsiteY31" fmla="*/ 1493520 h 3741420"/>
                <a:gd name="connsiteX32" fmla="*/ 228600 w 312420"/>
                <a:gd name="connsiteY32" fmla="*/ 1493520 h 3741420"/>
                <a:gd name="connsiteX33" fmla="*/ 259080 w 312420"/>
                <a:gd name="connsiteY33" fmla="*/ 1417320 h 3741420"/>
                <a:gd name="connsiteX34" fmla="*/ 144780 w 312420"/>
                <a:gd name="connsiteY34" fmla="*/ 1402080 h 3741420"/>
                <a:gd name="connsiteX35" fmla="*/ 198120 w 312420"/>
                <a:gd name="connsiteY35" fmla="*/ 1318260 h 3741420"/>
                <a:gd name="connsiteX36" fmla="*/ 205740 w 312420"/>
                <a:gd name="connsiteY36" fmla="*/ 1280160 h 3741420"/>
                <a:gd name="connsiteX37" fmla="*/ 228600 w 312420"/>
                <a:gd name="connsiteY37" fmla="*/ 1181100 h 3741420"/>
                <a:gd name="connsiteX38" fmla="*/ 198120 w 312420"/>
                <a:gd name="connsiteY38" fmla="*/ 1135380 h 3741420"/>
                <a:gd name="connsiteX39" fmla="*/ 190500 w 312420"/>
                <a:gd name="connsiteY39" fmla="*/ 1089660 h 3741420"/>
                <a:gd name="connsiteX40" fmla="*/ 266700 w 312420"/>
                <a:gd name="connsiteY40" fmla="*/ 1021080 h 3741420"/>
                <a:gd name="connsiteX41" fmla="*/ 205740 w 312420"/>
                <a:gd name="connsiteY41" fmla="*/ 998220 h 3741420"/>
                <a:gd name="connsiteX42" fmla="*/ 228600 w 312420"/>
                <a:gd name="connsiteY42" fmla="*/ 975360 h 3741420"/>
                <a:gd name="connsiteX43" fmla="*/ 190500 w 312420"/>
                <a:gd name="connsiteY43" fmla="*/ 937260 h 3741420"/>
                <a:gd name="connsiteX44" fmla="*/ 91440 w 312420"/>
                <a:gd name="connsiteY44" fmla="*/ 868680 h 3741420"/>
                <a:gd name="connsiteX45" fmla="*/ 160020 w 312420"/>
                <a:gd name="connsiteY45" fmla="*/ 792480 h 3741420"/>
                <a:gd name="connsiteX46" fmla="*/ 198120 w 312420"/>
                <a:gd name="connsiteY46" fmla="*/ 769620 h 3741420"/>
                <a:gd name="connsiteX47" fmla="*/ 114300 w 312420"/>
                <a:gd name="connsiteY47" fmla="*/ 739140 h 3741420"/>
                <a:gd name="connsiteX48" fmla="*/ 304800 w 312420"/>
                <a:gd name="connsiteY48" fmla="*/ 662940 h 3741420"/>
                <a:gd name="connsiteX49" fmla="*/ 137160 w 312420"/>
                <a:gd name="connsiteY49" fmla="*/ 624840 h 3741420"/>
                <a:gd name="connsiteX50" fmla="*/ 236220 w 312420"/>
                <a:gd name="connsiteY50" fmla="*/ 563880 h 3741420"/>
                <a:gd name="connsiteX51" fmla="*/ 251460 w 312420"/>
                <a:gd name="connsiteY51" fmla="*/ 510540 h 3741420"/>
                <a:gd name="connsiteX52" fmla="*/ 91440 w 312420"/>
                <a:gd name="connsiteY52" fmla="*/ 449580 h 3741420"/>
                <a:gd name="connsiteX53" fmla="*/ 83820 w 312420"/>
                <a:gd name="connsiteY53" fmla="*/ 342900 h 3741420"/>
                <a:gd name="connsiteX54" fmla="*/ 99060 w 312420"/>
                <a:gd name="connsiteY54" fmla="*/ 281940 h 3741420"/>
                <a:gd name="connsiteX55" fmla="*/ 167640 w 312420"/>
                <a:gd name="connsiteY55" fmla="*/ 236220 h 3741420"/>
                <a:gd name="connsiteX56" fmla="*/ 91440 w 312420"/>
                <a:gd name="connsiteY56" fmla="*/ 198120 h 3741420"/>
                <a:gd name="connsiteX57" fmla="*/ 83820 w 312420"/>
                <a:gd name="connsiteY57" fmla="*/ 106680 h 3741420"/>
                <a:gd name="connsiteX58" fmla="*/ 0 w 312420"/>
                <a:gd name="connsiteY58" fmla="*/ 45720 h 3741420"/>
                <a:gd name="connsiteX59" fmla="*/ 121920 w 312420"/>
                <a:gd name="connsiteY59" fmla="*/ 0 h 37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12420" h="3741420">
                  <a:moveTo>
                    <a:pt x="259080" y="3741420"/>
                  </a:moveTo>
                  <a:lnTo>
                    <a:pt x="205740" y="3604260"/>
                  </a:lnTo>
                  <a:lnTo>
                    <a:pt x="281940" y="3566160"/>
                  </a:lnTo>
                  <a:lnTo>
                    <a:pt x="220980" y="3467100"/>
                  </a:lnTo>
                  <a:lnTo>
                    <a:pt x="274320" y="3390900"/>
                  </a:lnTo>
                  <a:lnTo>
                    <a:pt x="312420" y="3322320"/>
                  </a:lnTo>
                  <a:lnTo>
                    <a:pt x="205740" y="3307080"/>
                  </a:lnTo>
                  <a:lnTo>
                    <a:pt x="205740" y="3307080"/>
                  </a:lnTo>
                  <a:lnTo>
                    <a:pt x="312420" y="3208020"/>
                  </a:lnTo>
                  <a:lnTo>
                    <a:pt x="251460" y="3048000"/>
                  </a:lnTo>
                  <a:lnTo>
                    <a:pt x="251460" y="2979420"/>
                  </a:lnTo>
                  <a:lnTo>
                    <a:pt x="266700" y="2910840"/>
                  </a:lnTo>
                  <a:lnTo>
                    <a:pt x="236220" y="2865120"/>
                  </a:lnTo>
                  <a:lnTo>
                    <a:pt x="297180" y="2712720"/>
                  </a:lnTo>
                  <a:lnTo>
                    <a:pt x="190500" y="2674620"/>
                  </a:lnTo>
                  <a:lnTo>
                    <a:pt x="205740" y="2621280"/>
                  </a:lnTo>
                  <a:lnTo>
                    <a:pt x="266700" y="2590800"/>
                  </a:lnTo>
                  <a:lnTo>
                    <a:pt x="251460" y="2529840"/>
                  </a:lnTo>
                  <a:lnTo>
                    <a:pt x="236220" y="2392680"/>
                  </a:lnTo>
                  <a:lnTo>
                    <a:pt x="236220" y="2308860"/>
                  </a:lnTo>
                  <a:lnTo>
                    <a:pt x="236220" y="2232660"/>
                  </a:lnTo>
                  <a:lnTo>
                    <a:pt x="137160" y="2164080"/>
                  </a:lnTo>
                  <a:lnTo>
                    <a:pt x="137160" y="2103120"/>
                  </a:lnTo>
                  <a:lnTo>
                    <a:pt x="243840" y="2049780"/>
                  </a:lnTo>
                  <a:lnTo>
                    <a:pt x="190500" y="1973580"/>
                  </a:lnTo>
                  <a:lnTo>
                    <a:pt x="167640" y="1874520"/>
                  </a:lnTo>
                  <a:lnTo>
                    <a:pt x="182880" y="1775460"/>
                  </a:lnTo>
                  <a:lnTo>
                    <a:pt x="304800" y="1699260"/>
                  </a:lnTo>
                  <a:lnTo>
                    <a:pt x="182880" y="1684020"/>
                  </a:lnTo>
                  <a:lnTo>
                    <a:pt x="220980" y="1615440"/>
                  </a:lnTo>
                  <a:lnTo>
                    <a:pt x="182880" y="1584960"/>
                  </a:lnTo>
                  <a:lnTo>
                    <a:pt x="228600" y="1493520"/>
                  </a:lnTo>
                  <a:lnTo>
                    <a:pt x="228600" y="1493520"/>
                  </a:lnTo>
                  <a:lnTo>
                    <a:pt x="259080" y="1417320"/>
                  </a:lnTo>
                  <a:lnTo>
                    <a:pt x="144780" y="1402080"/>
                  </a:lnTo>
                  <a:lnTo>
                    <a:pt x="198120" y="1318260"/>
                  </a:lnTo>
                  <a:lnTo>
                    <a:pt x="205740" y="1280160"/>
                  </a:lnTo>
                  <a:lnTo>
                    <a:pt x="228600" y="1181100"/>
                  </a:lnTo>
                  <a:lnTo>
                    <a:pt x="198120" y="1135380"/>
                  </a:lnTo>
                  <a:lnTo>
                    <a:pt x="190500" y="1089660"/>
                  </a:lnTo>
                  <a:lnTo>
                    <a:pt x="266700" y="1021080"/>
                  </a:lnTo>
                  <a:lnTo>
                    <a:pt x="205740" y="998220"/>
                  </a:lnTo>
                  <a:lnTo>
                    <a:pt x="228600" y="975360"/>
                  </a:lnTo>
                  <a:lnTo>
                    <a:pt x="190500" y="937260"/>
                  </a:lnTo>
                  <a:lnTo>
                    <a:pt x="91440" y="868680"/>
                  </a:lnTo>
                  <a:lnTo>
                    <a:pt x="160020" y="792480"/>
                  </a:lnTo>
                  <a:lnTo>
                    <a:pt x="198120" y="769620"/>
                  </a:lnTo>
                  <a:lnTo>
                    <a:pt x="114300" y="739140"/>
                  </a:lnTo>
                  <a:lnTo>
                    <a:pt x="304800" y="662940"/>
                  </a:lnTo>
                  <a:lnTo>
                    <a:pt x="137160" y="624840"/>
                  </a:lnTo>
                  <a:lnTo>
                    <a:pt x="236220" y="563880"/>
                  </a:lnTo>
                  <a:lnTo>
                    <a:pt x="251460" y="510540"/>
                  </a:lnTo>
                  <a:lnTo>
                    <a:pt x="91440" y="449580"/>
                  </a:lnTo>
                  <a:lnTo>
                    <a:pt x="83820" y="342900"/>
                  </a:lnTo>
                  <a:lnTo>
                    <a:pt x="99060" y="281940"/>
                  </a:lnTo>
                  <a:lnTo>
                    <a:pt x="167640" y="236220"/>
                  </a:lnTo>
                  <a:lnTo>
                    <a:pt x="91440" y="198120"/>
                  </a:lnTo>
                  <a:lnTo>
                    <a:pt x="83820" y="106680"/>
                  </a:lnTo>
                  <a:lnTo>
                    <a:pt x="0" y="45720"/>
                  </a:lnTo>
                  <a:lnTo>
                    <a:pt x="121920" y="0"/>
                  </a:lnTo>
                </a:path>
              </a:pathLst>
            </a:cu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15" name="Freeform: Shape 14">
              <a:extLst>
                <a:ext uri="{FF2B5EF4-FFF2-40B4-BE49-F238E27FC236}">
                  <a16:creationId xmlns:a16="http://schemas.microsoft.com/office/drawing/2014/main" id="{48F7EF2E-6DCF-85FE-BD0E-5EB6AD5A53BC}"/>
                </a:ext>
              </a:extLst>
            </p:cNvPr>
            <p:cNvSpPr/>
            <p:nvPr/>
          </p:nvSpPr>
          <p:spPr>
            <a:xfrm>
              <a:off x="3825441" y="2882228"/>
              <a:ext cx="204746" cy="1530148"/>
            </a:xfrm>
            <a:custGeom>
              <a:avLst/>
              <a:gdLst>
                <a:gd name="connsiteX0" fmla="*/ 310896 w 505968"/>
                <a:gd name="connsiteY0" fmla="*/ 3694176 h 3694176"/>
                <a:gd name="connsiteX1" fmla="*/ 365760 w 505968"/>
                <a:gd name="connsiteY1" fmla="*/ 3633216 h 3694176"/>
                <a:gd name="connsiteX2" fmla="*/ 280416 w 505968"/>
                <a:gd name="connsiteY2" fmla="*/ 3608832 h 3694176"/>
                <a:gd name="connsiteX3" fmla="*/ 225552 w 505968"/>
                <a:gd name="connsiteY3" fmla="*/ 3572256 h 3694176"/>
                <a:gd name="connsiteX4" fmla="*/ 0 w 505968"/>
                <a:gd name="connsiteY4" fmla="*/ 3499104 h 3694176"/>
                <a:gd name="connsiteX5" fmla="*/ 48768 w 505968"/>
                <a:gd name="connsiteY5" fmla="*/ 3468624 h 3694176"/>
                <a:gd name="connsiteX6" fmla="*/ 36576 w 505968"/>
                <a:gd name="connsiteY6" fmla="*/ 3432048 h 3694176"/>
                <a:gd name="connsiteX7" fmla="*/ 213360 w 505968"/>
                <a:gd name="connsiteY7" fmla="*/ 3401568 h 3694176"/>
                <a:gd name="connsiteX8" fmla="*/ 323088 w 505968"/>
                <a:gd name="connsiteY8" fmla="*/ 3395472 h 3694176"/>
                <a:gd name="connsiteX9" fmla="*/ 335280 w 505968"/>
                <a:gd name="connsiteY9" fmla="*/ 3316224 h 3694176"/>
                <a:gd name="connsiteX10" fmla="*/ 249936 w 505968"/>
                <a:gd name="connsiteY10" fmla="*/ 3273552 h 3694176"/>
                <a:gd name="connsiteX11" fmla="*/ 316992 w 505968"/>
                <a:gd name="connsiteY11" fmla="*/ 3230880 h 3694176"/>
                <a:gd name="connsiteX12" fmla="*/ 329184 w 505968"/>
                <a:gd name="connsiteY12" fmla="*/ 3176016 h 3694176"/>
                <a:gd name="connsiteX13" fmla="*/ 316992 w 505968"/>
                <a:gd name="connsiteY13" fmla="*/ 3127248 h 3694176"/>
                <a:gd name="connsiteX14" fmla="*/ 341376 w 505968"/>
                <a:gd name="connsiteY14" fmla="*/ 3029712 h 3694176"/>
                <a:gd name="connsiteX15" fmla="*/ 298704 w 505968"/>
                <a:gd name="connsiteY15" fmla="*/ 2962656 h 3694176"/>
                <a:gd name="connsiteX16" fmla="*/ 225552 w 505968"/>
                <a:gd name="connsiteY16" fmla="*/ 2871216 h 3694176"/>
                <a:gd name="connsiteX17" fmla="*/ 304800 w 505968"/>
                <a:gd name="connsiteY17" fmla="*/ 2822448 h 3694176"/>
                <a:gd name="connsiteX18" fmla="*/ 231648 w 505968"/>
                <a:gd name="connsiteY18" fmla="*/ 2779776 h 3694176"/>
                <a:gd name="connsiteX19" fmla="*/ 353568 w 505968"/>
                <a:gd name="connsiteY19" fmla="*/ 2737104 h 3694176"/>
                <a:gd name="connsiteX20" fmla="*/ 231648 w 505968"/>
                <a:gd name="connsiteY20" fmla="*/ 2670048 h 3694176"/>
                <a:gd name="connsiteX21" fmla="*/ 298704 w 505968"/>
                <a:gd name="connsiteY21" fmla="*/ 2609088 h 3694176"/>
                <a:gd name="connsiteX22" fmla="*/ 347472 w 505968"/>
                <a:gd name="connsiteY22" fmla="*/ 2542032 h 3694176"/>
                <a:gd name="connsiteX23" fmla="*/ 292608 w 505968"/>
                <a:gd name="connsiteY23" fmla="*/ 2487168 h 3694176"/>
                <a:gd name="connsiteX24" fmla="*/ 268224 w 505968"/>
                <a:gd name="connsiteY24" fmla="*/ 2395728 h 3694176"/>
                <a:gd name="connsiteX25" fmla="*/ 274320 w 505968"/>
                <a:gd name="connsiteY25" fmla="*/ 2310384 h 3694176"/>
                <a:gd name="connsiteX26" fmla="*/ 323088 w 505968"/>
                <a:gd name="connsiteY26" fmla="*/ 2255520 h 3694176"/>
                <a:gd name="connsiteX27" fmla="*/ 341376 w 505968"/>
                <a:gd name="connsiteY27" fmla="*/ 2212848 h 3694176"/>
                <a:gd name="connsiteX28" fmla="*/ 243840 w 505968"/>
                <a:gd name="connsiteY28" fmla="*/ 2145792 h 3694176"/>
                <a:gd name="connsiteX29" fmla="*/ 128016 w 505968"/>
                <a:gd name="connsiteY29" fmla="*/ 2090928 h 3694176"/>
                <a:gd name="connsiteX30" fmla="*/ 195072 w 505968"/>
                <a:gd name="connsiteY30" fmla="*/ 2054352 h 3694176"/>
                <a:gd name="connsiteX31" fmla="*/ 292608 w 505968"/>
                <a:gd name="connsiteY31" fmla="*/ 2036064 h 3694176"/>
                <a:gd name="connsiteX32" fmla="*/ 243840 w 505968"/>
                <a:gd name="connsiteY32" fmla="*/ 1987296 h 3694176"/>
                <a:gd name="connsiteX33" fmla="*/ 262128 w 505968"/>
                <a:gd name="connsiteY33" fmla="*/ 1938528 h 3694176"/>
                <a:gd name="connsiteX34" fmla="*/ 402336 w 505968"/>
                <a:gd name="connsiteY34" fmla="*/ 1901952 h 3694176"/>
                <a:gd name="connsiteX35" fmla="*/ 329184 w 505968"/>
                <a:gd name="connsiteY35" fmla="*/ 1847088 h 3694176"/>
                <a:gd name="connsiteX36" fmla="*/ 359664 w 505968"/>
                <a:gd name="connsiteY36" fmla="*/ 1810512 h 3694176"/>
                <a:gd name="connsiteX37" fmla="*/ 176784 w 505968"/>
                <a:gd name="connsiteY37" fmla="*/ 1792224 h 3694176"/>
                <a:gd name="connsiteX38" fmla="*/ 347472 w 505968"/>
                <a:gd name="connsiteY38" fmla="*/ 1706880 h 3694176"/>
                <a:gd name="connsiteX39" fmla="*/ 304800 w 505968"/>
                <a:gd name="connsiteY39" fmla="*/ 1664208 h 3694176"/>
                <a:gd name="connsiteX40" fmla="*/ 249936 w 505968"/>
                <a:gd name="connsiteY40" fmla="*/ 1603248 h 3694176"/>
                <a:gd name="connsiteX41" fmla="*/ 274320 w 505968"/>
                <a:gd name="connsiteY41" fmla="*/ 1566672 h 3694176"/>
                <a:gd name="connsiteX42" fmla="*/ 341376 w 505968"/>
                <a:gd name="connsiteY42" fmla="*/ 1530096 h 3694176"/>
                <a:gd name="connsiteX43" fmla="*/ 347472 w 505968"/>
                <a:gd name="connsiteY43" fmla="*/ 1426464 h 3694176"/>
                <a:gd name="connsiteX44" fmla="*/ 79248 w 505968"/>
                <a:gd name="connsiteY44" fmla="*/ 1408176 h 3694176"/>
                <a:gd name="connsiteX45" fmla="*/ 0 w 505968"/>
                <a:gd name="connsiteY45" fmla="*/ 1359408 h 3694176"/>
                <a:gd name="connsiteX46" fmla="*/ 225552 w 505968"/>
                <a:gd name="connsiteY46" fmla="*/ 1328928 h 3694176"/>
                <a:gd name="connsiteX47" fmla="*/ 237744 w 505968"/>
                <a:gd name="connsiteY47" fmla="*/ 1261872 h 3694176"/>
                <a:gd name="connsiteX48" fmla="*/ 237744 w 505968"/>
                <a:gd name="connsiteY48" fmla="*/ 1207008 h 3694176"/>
                <a:gd name="connsiteX49" fmla="*/ 268224 w 505968"/>
                <a:gd name="connsiteY49" fmla="*/ 1188720 h 3694176"/>
                <a:gd name="connsiteX50" fmla="*/ 268224 w 505968"/>
                <a:gd name="connsiteY50" fmla="*/ 1121664 h 3694176"/>
                <a:gd name="connsiteX51" fmla="*/ 109728 w 505968"/>
                <a:gd name="connsiteY51" fmla="*/ 1066800 h 3694176"/>
                <a:gd name="connsiteX52" fmla="*/ 207264 w 505968"/>
                <a:gd name="connsiteY52" fmla="*/ 1018032 h 3694176"/>
                <a:gd name="connsiteX53" fmla="*/ 316992 w 505968"/>
                <a:gd name="connsiteY53" fmla="*/ 969264 h 3694176"/>
                <a:gd name="connsiteX54" fmla="*/ 225552 w 505968"/>
                <a:gd name="connsiteY54" fmla="*/ 871728 h 3694176"/>
                <a:gd name="connsiteX55" fmla="*/ 298704 w 505968"/>
                <a:gd name="connsiteY55" fmla="*/ 804672 h 3694176"/>
                <a:gd name="connsiteX56" fmla="*/ 274320 w 505968"/>
                <a:gd name="connsiteY56" fmla="*/ 731520 h 3694176"/>
                <a:gd name="connsiteX57" fmla="*/ 396240 w 505968"/>
                <a:gd name="connsiteY57" fmla="*/ 719328 h 3694176"/>
                <a:gd name="connsiteX58" fmla="*/ 432816 w 505968"/>
                <a:gd name="connsiteY58" fmla="*/ 676656 h 3694176"/>
                <a:gd name="connsiteX59" fmla="*/ 335280 w 505968"/>
                <a:gd name="connsiteY59" fmla="*/ 627888 h 3694176"/>
                <a:gd name="connsiteX60" fmla="*/ 335280 w 505968"/>
                <a:gd name="connsiteY60" fmla="*/ 573024 h 3694176"/>
                <a:gd name="connsiteX61" fmla="*/ 390144 w 505968"/>
                <a:gd name="connsiteY61" fmla="*/ 548640 h 3694176"/>
                <a:gd name="connsiteX62" fmla="*/ 402336 w 505968"/>
                <a:gd name="connsiteY62" fmla="*/ 524256 h 3694176"/>
                <a:gd name="connsiteX63" fmla="*/ 316992 w 505968"/>
                <a:gd name="connsiteY63" fmla="*/ 469392 h 3694176"/>
                <a:gd name="connsiteX64" fmla="*/ 365760 w 505968"/>
                <a:gd name="connsiteY64" fmla="*/ 365760 h 3694176"/>
                <a:gd name="connsiteX65" fmla="*/ 505968 w 505968"/>
                <a:gd name="connsiteY65" fmla="*/ 323088 h 3694176"/>
                <a:gd name="connsiteX66" fmla="*/ 384048 w 505968"/>
                <a:gd name="connsiteY66" fmla="*/ 323088 h 3694176"/>
                <a:gd name="connsiteX67" fmla="*/ 280416 w 505968"/>
                <a:gd name="connsiteY67" fmla="*/ 249936 h 3694176"/>
                <a:gd name="connsiteX68" fmla="*/ 201168 w 505968"/>
                <a:gd name="connsiteY68" fmla="*/ 243840 h 3694176"/>
                <a:gd name="connsiteX69" fmla="*/ 207264 w 505968"/>
                <a:gd name="connsiteY69" fmla="*/ 176784 h 3694176"/>
                <a:gd name="connsiteX70" fmla="*/ 176784 w 505968"/>
                <a:gd name="connsiteY70" fmla="*/ 85344 h 3694176"/>
                <a:gd name="connsiteX71" fmla="*/ 176784 w 505968"/>
                <a:gd name="connsiteY71" fmla="*/ 54864 h 3694176"/>
                <a:gd name="connsiteX72" fmla="*/ 280416 w 505968"/>
                <a:gd name="connsiteY72" fmla="*/ 0 h 3694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05968" h="3694176">
                  <a:moveTo>
                    <a:pt x="310896" y="3694176"/>
                  </a:moveTo>
                  <a:lnTo>
                    <a:pt x="365760" y="3633216"/>
                  </a:lnTo>
                  <a:lnTo>
                    <a:pt x="280416" y="3608832"/>
                  </a:lnTo>
                  <a:lnTo>
                    <a:pt x="225552" y="3572256"/>
                  </a:lnTo>
                  <a:lnTo>
                    <a:pt x="0" y="3499104"/>
                  </a:lnTo>
                  <a:lnTo>
                    <a:pt x="48768" y="3468624"/>
                  </a:lnTo>
                  <a:lnTo>
                    <a:pt x="36576" y="3432048"/>
                  </a:lnTo>
                  <a:lnTo>
                    <a:pt x="213360" y="3401568"/>
                  </a:lnTo>
                  <a:lnTo>
                    <a:pt x="323088" y="3395472"/>
                  </a:lnTo>
                  <a:lnTo>
                    <a:pt x="335280" y="3316224"/>
                  </a:lnTo>
                  <a:lnTo>
                    <a:pt x="249936" y="3273552"/>
                  </a:lnTo>
                  <a:lnTo>
                    <a:pt x="316992" y="3230880"/>
                  </a:lnTo>
                  <a:lnTo>
                    <a:pt x="329184" y="3176016"/>
                  </a:lnTo>
                  <a:lnTo>
                    <a:pt x="316992" y="3127248"/>
                  </a:lnTo>
                  <a:lnTo>
                    <a:pt x="341376" y="3029712"/>
                  </a:lnTo>
                  <a:lnTo>
                    <a:pt x="298704" y="2962656"/>
                  </a:lnTo>
                  <a:lnTo>
                    <a:pt x="225552" y="2871216"/>
                  </a:lnTo>
                  <a:lnTo>
                    <a:pt x="304800" y="2822448"/>
                  </a:lnTo>
                  <a:lnTo>
                    <a:pt x="231648" y="2779776"/>
                  </a:lnTo>
                  <a:lnTo>
                    <a:pt x="353568" y="2737104"/>
                  </a:lnTo>
                  <a:lnTo>
                    <a:pt x="231648" y="2670048"/>
                  </a:lnTo>
                  <a:lnTo>
                    <a:pt x="298704" y="2609088"/>
                  </a:lnTo>
                  <a:lnTo>
                    <a:pt x="347472" y="2542032"/>
                  </a:lnTo>
                  <a:lnTo>
                    <a:pt x="292608" y="2487168"/>
                  </a:lnTo>
                  <a:lnTo>
                    <a:pt x="268224" y="2395728"/>
                  </a:lnTo>
                  <a:lnTo>
                    <a:pt x="274320" y="2310384"/>
                  </a:lnTo>
                  <a:lnTo>
                    <a:pt x="323088" y="2255520"/>
                  </a:lnTo>
                  <a:lnTo>
                    <a:pt x="341376" y="2212848"/>
                  </a:lnTo>
                  <a:lnTo>
                    <a:pt x="243840" y="2145792"/>
                  </a:lnTo>
                  <a:lnTo>
                    <a:pt x="128016" y="2090928"/>
                  </a:lnTo>
                  <a:lnTo>
                    <a:pt x="195072" y="2054352"/>
                  </a:lnTo>
                  <a:lnTo>
                    <a:pt x="292608" y="2036064"/>
                  </a:lnTo>
                  <a:lnTo>
                    <a:pt x="243840" y="1987296"/>
                  </a:lnTo>
                  <a:lnTo>
                    <a:pt x="262128" y="1938528"/>
                  </a:lnTo>
                  <a:lnTo>
                    <a:pt x="402336" y="1901952"/>
                  </a:lnTo>
                  <a:lnTo>
                    <a:pt x="329184" y="1847088"/>
                  </a:lnTo>
                  <a:lnTo>
                    <a:pt x="359664" y="1810512"/>
                  </a:lnTo>
                  <a:lnTo>
                    <a:pt x="176784" y="1792224"/>
                  </a:lnTo>
                  <a:lnTo>
                    <a:pt x="347472" y="1706880"/>
                  </a:lnTo>
                  <a:lnTo>
                    <a:pt x="304800" y="1664208"/>
                  </a:lnTo>
                  <a:lnTo>
                    <a:pt x="249936" y="1603248"/>
                  </a:lnTo>
                  <a:lnTo>
                    <a:pt x="274320" y="1566672"/>
                  </a:lnTo>
                  <a:lnTo>
                    <a:pt x="341376" y="1530096"/>
                  </a:lnTo>
                  <a:lnTo>
                    <a:pt x="347472" y="1426464"/>
                  </a:lnTo>
                  <a:lnTo>
                    <a:pt x="79248" y="1408176"/>
                  </a:lnTo>
                  <a:lnTo>
                    <a:pt x="0" y="1359408"/>
                  </a:lnTo>
                  <a:lnTo>
                    <a:pt x="225552" y="1328928"/>
                  </a:lnTo>
                  <a:lnTo>
                    <a:pt x="237744" y="1261872"/>
                  </a:lnTo>
                  <a:lnTo>
                    <a:pt x="237744" y="1207008"/>
                  </a:lnTo>
                  <a:lnTo>
                    <a:pt x="268224" y="1188720"/>
                  </a:lnTo>
                  <a:lnTo>
                    <a:pt x="268224" y="1121664"/>
                  </a:lnTo>
                  <a:lnTo>
                    <a:pt x="109728" y="1066800"/>
                  </a:lnTo>
                  <a:lnTo>
                    <a:pt x="207264" y="1018032"/>
                  </a:lnTo>
                  <a:lnTo>
                    <a:pt x="316992" y="969264"/>
                  </a:lnTo>
                  <a:lnTo>
                    <a:pt x="225552" y="871728"/>
                  </a:lnTo>
                  <a:lnTo>
                    <a:pt x="298704" y="804672"/>
                  </a:lnTo>
                  <a:lnTo>
                    <a:pt x="274320" y="731520"/>
                  </a:lnTo>
                  <a:lnTo>
                    <a:pt x="396240" y="719328"/>
                  </a:lnTo>
                  <a:lnTo>
                    <a:pt x="432816" y="676656"/>
                  </a:lnTo>
                  <a:lnTo>
                    <a:pt x="335280" y="627888"/>
                  </a:lnTo>
                  <a:lnTo>
                    <a:pt x="335280" y="573024"/>
                  </a:lnTo>
                  <a:lnTo>
                    <a:pt x="390144" y="548640"/>
                  </a:lnTo>
                  <a:lnTo>
                    <a:pt x="402336" y="524256"/>
                  </a:lnTo>
                  <a:lnTo>
                    <a:pt x="316992" y="469392"/>
                  </a:lnTo>
                  <a:lnTo>
                    <a:pt x="365760" y="365760"/>
                  </a:lnTo>
                  <a:lnTo>
                    <a:pt x="505968" y="323088"/>
                  </a:lnTo>
                  <a:lnTo>
                    <a:pt x="384048" y="323088"/>
                  </a:lnTo>
                  <a:lnTo>
                    <a:pt x="280416" y="249936"/>
                  </a:lnTo>
                  <a:lnTo>
                    <a:pt x="201168" y="243840"/>
                  </a:lnTo>
                  <a:lnTo>
                    <a:pt x="207264" y="176784"/>
                  </a:lnTo>
                  <a:lnTo>
                    <a:pt x="176784" y="85344"/>
                  </a:lnTo>
                  <a:lnTo>
                    <a:pt x="176784" y="54864"/>
                  </a:lnTo>
                  <a:lnTo>
                    <a:pt x="280416" y="0"/>
                  </a:lnTo>
                </a:path>
              </a:pathLst>
            </a:custGeom>
            <a:noFill/>
            <a:ln w="1905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051" name="Freeform: Shape 2050">
              <a:extLst>
                <a:ext uri="{FF2B5EF4-FFF2-40B4-BE49-F238E27FC236}">
                  <a16:creationId xmlns:a16="http://schemas.microsoft.com/office/drawing/2014/main" id="{490DE7A5-0247-E680-B1E4-DECADFA7A185}"/>
                </a:ext>
              </a:extLst>
            </p:cNvPr>
            <p:cNvSpPr/>
            <p:nvPr/>
          </p:nvSpPr>
          <p:spPr>
            <a:xfrm>
              <a:off x="3199605" y="2881326"/>
              <a:ext cx="214613" cy="1535199"/>
            </a:xfrm>
            <a:custGeom>
              <a:avLst/>
              <a:gdLst>
                <a:gd name="connsiteX0" fmla="*/ 73152 w 530352"/>
                <a:gd name="connsiteY0" fmla="*/ 3706368 h 3706368"/>
                <a:gd name="connsiteX1" fmla="*/ 91440 w 530352"/>
                <a:gd name="connsiteY1" fmla="*/ 3596640 h 3706368"/>
                <a:gd name="connsiteX2" fmla="*/ 97536 w 530352"/>
                <a:gd name="connsiteY2" fmla="*/ 3486912 h 3706368"/>
                <a:gd name="connsiteX3" fmla="*/ 109728 w 530352"/>
                <a:gd name="connsiteY3" fmla="*/ 3425952 h 3706368"/>
                <a:gd name="connsiteX4" fmla="*/ 158496 w 530352"/>
                <a:gd name="connsiteY4" fmla="*/ 3389376 h 3706368"/>
                <a:gd name="connsiteX5" fmla="*/ 97536 w 530352"/>
                <a:gd name="connsiteY5" fmla="*/ 3322320 h 3706368"/>
                <a:gd name="connsiteX6" fmla="*/ 134112 w 530352"/>
                <a:gd name="connsiteY6" fmla="*/ 3285744 h 3706368"/>
                <a:gd name="connsiteX7" fmla="*/ 201168 w 530352"/>
                <a:gd name="connsiteY7" fmla="*/ 3243072 h 3706368"/>
                <a:gd name="connsiteX8" fmla="*/ 347472 w 530352"/>
                <a:gd name="connsiteY8" fmla="*/ 3182112 h 3706368"/>
                <a:gd name="connsiteX9" fmla="*/ 274320 w 530352"/>
                <a:gd name="connsiteY9" fmla="*/ 3121152 h 3706368"/>
                <a:gd name="connsiteX10" fmla="*/ 310896 w 530352"/>
                <a:gd name="connsiteY10" fmla="*/ 3041904 h 3706368"/>
                <a:gd name="connsiteX11" fmla="*/ 182880 w 530352"/>
                <a:gd name="connsiteY11" fmla="*/ 2944368 h 3706368"/>
                <a:gd name="connsiteX12" fmla="*/ 97536 w 530352"/>
                <a:gd name="connsiteY12" fmla="*/ 2816352 h 3706368"/>
                <a:gd name="connsiteX13" fmla="*/ 128016 w 530352"/>
                <a:gd name="connsiteY13" fmla="*/ 2731008 h 3706368"/>
                <a:gd name="connsiteX14" fmla="*/ 152400 w 530352"/>
                <a:gd name="connsiteY14" fmla="*/ 2663952 h 3706368"/>
                <a:gd name="connsiteX15" fmla="*/ 390144 w 530352"/>
                <a:gd name="connsiteY15" fmla="*/ 2590800 h 3706368"/>
                <a:gd name="connsiteX16" fmla="*/ 280416 w 530352"/>
                <a:gd name="connsiteY16" fmla="*/ 2511552 h 3706368"/>
                <a:gd name="connsiteX17" fmla="*/ 286512 w 530352"/>
                <a:gd name="connsiteY17" fmla="*/ 2432304 h 3706368"/>
                <a:gd name="connsiteX18" fmla="*/ 292608 w 530352"/>
                <a:gd name="connsiteY18" fmla="*/ 2383536 h 3706368"/>
                <a:gd name="connsiteX19" fmla="*/ 207264 w 530352"/>
                <a:gd name="connsiteY19" fmla="*/ 2316480 h 3706368"/>
                <a:gd name="connsiteX20" fmla="*/ 97536 w 530352"/>
                <a:gd name="connsiteY20" fmla="*/ 2243328 h 3706368"/>
                <a:gd name="connsiteX21" fmla="*/ 109728 w 530352"/>
                <a:gd name="connsiteY21" fmla="*/ 2170176 h 3706368"/>
                <a:gd name="connsiteX22" fmla="*/ 134112 w 530352"/>
                <a:gd name="connsiteY22" fmla="*/ 2097024 h 3706368"/>
                <a:gd name="connsiteX23" fmla="*/ 134112 w 530352"/>
                <a:gd name="connsiteY23" fmla="*/ 2097024 h 3706368"/>
                <a:gd name="connsiteX24" fmla="*/ 310896 w 530352"/>
                <a:gd name="connsiteY24" fmla="*/ 2011680 h 3706368"/>
                <a:gd name="connsiteX25" fmla="*/ 249936 w 530352"/>
                <a:gd name="connsiteY25" fmla="*/ 1938528 h 3706368"/>
                <a:gd name="connsiteX26" fmla="*/ 164592 w 530352"/>
                <a:gd name="connsiteY26" fmla="*/ 1859280 h 3706368"/>
                <a:gd name="connsiteX27" fmla="*/ 164592 w 530352"/>
                <a:gd name="connsiteY27" fmla="*/ 1749552 h 3706368"/>
                <a:gd name="connsiteX28" fmla="*/ 243840 w 530352"/>
                <a:gd name="connsiteY28" fmla="*/ 1664208 h 3706368"/>
                <a:gd name="connsiteX29" fmla="*/ 298704 w 530352"/>
                <a:gd name="connsiteY29" fmla="*/ 1615440 h 3706368"/>
                <a:gd name="connsiteX30" fmla="*/ 207264 w 530352"/>
                <a:gd name="connsiteY30" fmla="*/ 1511808 h 3706368"/>
                <a:gd name="connsiteX31" fmla="*/ 262128 w 530352"/>
                <a:gd name="connsiteY31" fmla="*/ 1432560 h 3706368"/>
                <a:gd name="connsiteX32" fmla="*/ 213360 w 530352"/>
                <a:gd name="connsiteY32" fmla="*/ 1365504 h 3706368"/>
                <a:gd name="connsiteX33" fmla="*/ 402336 w 530352"/>
                <a:gd name="connsiteY33" fmla="*/ 1328928 h 3706368"/>
                <a:gd name="connsiteX34" fmla="*/ 530352 w 530352"/>
                <a:gd name="connsiteY34" fmla="*/ 1316736 h 3706368"/>
                <a:gd name="connsiteX35" fmla="*/ 499872 w 530352"/>
                <a:gd name="connsiteY35" fmla="*/ 1249680 h 3706368"/>
                <a:gd name="connsiteX36" fmla="*/ 518160 w 530352"/>
                <a:gd name="connsiteY36" fmla="*/ 1188720 h 3706368"/>
                <a:gd name="connsiteX37" fmla="*/ 384048 w 530352"/>
                <a:gd name="connsiteY37" fmla="*/ 1152144 h 3706368"/>
                <a:gd name="connsiteX38" fmla="*/ 243840 w 530352"/>
                <a:gd name="connsiteY38" fmla="*/ 1085088 h 3706368"/>
                <a:gd name="connsiteX39" fmla="*/ 243840 w 530352"/>
                <a:gd name="connsiteY39" fmla="*/ 1030224 h 3706368"/>
                <a:gd name="connsiteX40" fmla="*/ 274320 w 530352"/>
                <a:gd name="connsiteY40" fmla="*/ 987552 h 3706368"/>
                <a:gd name="connsiteX41" fmla="*/ 341376 w 530352"/>
                <a:gd name="connsiteY41" fmla="*/ 944880 h 3706368"/>
                <a:gd name="connsiteX42" fmla="*/ 347472 w 530352"/>
                <a:gd name="connsiteY42" fmla="*/ 902208 h 3706368"/>
                <a:gd name="connsiteX43" fmla="*/ 457200 w 530352"/>
                <a:gd name="connsiteY43" fmla="*/ 847344 h 3706368"/>
                <a:gd name="connsiteX44" fmla="*/ 377952 w 530352"/>
                <a:gd name="connsiteY44" fmla="*/ 816864 h 3706368"/>
                <a:gd name="connsiteX45" fmla="*/ 408432 w 530352"/>
                <a:gd name="connsiteY45" fmla="*/ 755904 h 3706368"/>
                <a:gd name="connsiteX46" fmla="*/ 408432 w 530352"/>
                <a:gd name="connsiteY46" fmla="*/ 682752 h 3706368"/>
                <a:gd name="connsiteX47" fmla="*/ 121920 w 530352"/>
                <a:gd name="connsiteY47" fmla="*/ 633984 h 3706368"/>
                <a:gd name="connsiteX48" fmla="*/ 97536 w 530352"/>
                <a:gd name="connsiteY48" fmla="*/ 609600 h 3706368"/>
                <a:gd name="connsiteX49" fmla="*/ 152400 w 530352"/>
                <a:gd name="connsiteY49" fmla="*/ 530352 h 3706368"/>
                <a:gd name="connsiteX50" fmla="*/ 164592 w 530352"/>
                <a:gd name="connsiteY50" fmla="*/ 481584 h 3706368"/>
                <a:gd name="connsiteX51" fmla="*/ 97536 w 530352"/>
                <a:gd name="connsiteY51" fmla="*/ 438912 h 3706368"/>
                <a:gd name="connsiteX52" fmla="*/ 54864 w 530352"/>
                <a:gd name="connsiteY52" fmla="*/ 359664 h 3706368"/>
                <a:gd name="connsiteX53" fmla="*/ 0 w 530352"/>
                <a:gd name="connsiteY53" fmla="*/ 262128 h 3706368"/>
                <a:gd name="connsiteX54" fmla="*/ 274320 w 530352"/>
                <a:gd name="connsiteY54" fmla="*/ 207264 h 3706368"/>
                <a:gd name="connsiteX55" fmla="*/ 426720 w 530352"/>
                <a:gd name="connsiteY55" fmla="*/ 195072 h 3706368"/>
                <a:gd name="connsiteX56" fmla="*/ 445008 w 530352"/>
                <a:gd name="connsiteY56" fmla="*/ 109728 h 3706368"/>
                <a:gd name="connsiteX57" fmla="*/ 73152 w 530352"/>
                <a:gd name="connsiteY57" fmla="*/ 48768 h 3706368"/>
                <a:gd name="connsiteX58" fmla="*/ 115824 w 530352"/>
                <a:gd name="connsiteY58" fmla="*/ 0 h 3706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0352" h="3706368">
                  <a:moveTo>
                    <a:pt x="73152" y="3706368"/>
                  </a:moveTo>
                  <a:lnTo>
                    <a:pt x="91440" y="3596640"/>
                  </a:lnTo>
                  <a:lnTo>
                    <a:pt x="97536" y="3486912"/>
                  </a:lnTo>
                  <a:lnTo>
                    <a:pt x="109728" y="3425952"/>
                  </a:lnTo>
                  <a:lnTo>
                    <a:pt x="158496" y="3389376"/>
                  </a:lnTo>
                  <a:lnTo>
                    <a:pt x="97536" y="3322320"/>
                  </a:lnTo>
                  <a:lnTo>
                    <a:pt x="134112" y="3285744"/>
                  </a:lnTo>
                  <a:lnTo>
                    <a:pt x="201168" y="3243072"/>
                  </a:lnTo>
                  <a:lnTo>
                    <a:pt x="347472" y="3182112"/>
                  </a:lnTo>
                  <a:lnTo>
                    <a:pt x="274320" y="3121152"/>
                  </a:lnTo>
                  <a:lnTo>
                    <a:pt x="310896" y="3041904"/>
                  </a:lnTo>
                  <a:lnTo>
                    <a:pt x="182880" y="2944368"/>
                  </a:lnTo>
                  <a:lnTo>
                    <a:pt x="97536" y="2816352"/>
                  </a:lnTo>
                  <a:lnTo>
                    <a:pt x="128016" y="2731008"/>
                  </a:lnTo>
                  <a:lnTo>
                    <a:pt x="152400" y="2663952"/>
                  </a:lnTo>
                  <a:lnTo>
                    <a:pt x="390144" y="2590800"/>
                  </a:lnTo>
                  <a:lnTo>
                    <a:pt x="280416" y="2511552"/>
                  </a:lnTo>
                  <a:lnTo>
                    <a:pt x="286512" y="2432304"/>
                  </a:lnTo>
                  <a:lnTo>
                    <a:pt x="292608" y="2383536"/>
                  </a:lnTo>
                  <a:lnTo>
                    <a:pt x="207264" y="2316480"/>
                  </a:lnTo>
                  <a:lnTo>
                    <a:pt x="97536" y="2243328"/>
                  </a:lnTo>
                  <a:lnTo>
                    <a:pt x="109728" y="2170176"/>
                  </a:lnTo>
                  <a:lnTo>
                    <a:pt x="134112" y="2097024"/>
                  </a:lnTo>
                  <a:lnTo>
                    <a:pt x="134112" y="2097024"/>
                  </a:lnTo>
                  <a:lnTo>
                    <a:pt x="310896" y="2011680"/>
                  </a:lnTo>
                  <a:lnTo>
                    <a:pt x="249936" y="1938528"/>
                  </a:lnTo>
                  <a:lnTo>
                    <a:pt x="164592" y="1859280"/>
                  </a:lnTo>
                  <a:lnTo>
                    <a:pt x="164592" y="1749552"/>
                  </a:lnTo>
                  <a:lnTo>
                    <a:pt x="243840" y="1664208"/>
                  </a:lnTo>
                  <a:lnTo>
                    <a:pt x="298704" y="1615440"/>
                  </a:lnTo>
                  <a:lnTo>
                    <a:pt x="207264" y="1511808"/>
                  </a:lnTo>
                  <a:lnTo>
                    <a:pt x="262128" y="1432560"/>
                  </a:lnTo>
                  <a:lnTo>
                    <a:pt x="213360" y="1365504"/>
                  </a:lnTo>
                  <a:lnTo>
                    <a:pt x="402336" y="1328928"/>
                  </a:lnTo>
                  <a:lnTo>
                    <a:pt x="530352" y="1316736"/>
                  </a:lnTo>
                  <a:lnTo>
                    <a:pt x="499872" y="1249680"/>
                  </a:lnTo>
                  <a:lnTo>
                    <a:pt x="518160" y="1188720"/>
                  </a:lnTo>
                  <a:lnTo>
                    <a:pt x="384048" y="1152144"/>
                  </a:lnTo>
                  <a:lnTo>
                    <a:pt x="243840" y="1085088"/>
                  </a:lnTo>
                  <a:lnTo>
                    <a:pt x="243840" y="1030224"/>
                  </a:lnTo>
                  <a:lnTo>
                    <a:pt x="274320" y="987552"/>
                  </a:lnTo>
                  <a:lnTo>
                    <a:pt x="341376" y="944880"/>
                  </a:lnTo>
                  <a:lnTo>
                    <a:pt x="347472" y="902208"/>
                  </a:lnTo>
                  <a:lnTo>
                    <a:pt x="457200" y="847344"/>
                  </a:lnTo>
                  <a:lnTo>
                    <a:pt x="377952" y="816864"/>
                  </a:lnTo>
                  <a:lnTo>
                    <a:pt x="408432" y="755904"/>
                  </a:lnTo>
                  <a:lnTo>
                    <a:pt x="408432" y="682752"/>
                  </a:lnTo>
                  <a:lnTo>
                    <a:pt x="121920" y="633984"/>
                  </a:lnTo>
                  <a:lnTo>
                    <a:pt x="97536" y="609600"/>
                  </a:lnTo>
                  <a:lnTo>
                    <a:pt x="152400" y="530352"/>
                  </a:lnTo>
                  <a:lnTo>
                    <a:pt x="164592" y="481584"/>
                  </a:lnTo>
                  <a:lnTo>
                    <a:pt x="97536" y="438912"/>
                  </a:lnTo>
                  <a:lnTo>
                    <a:pt x="54864" y="359664"/>
                  </a:lnTo>
                  <a:lnTo>
                    <a:pt x="0" y="262128"/>
                  </a:lnTo>
                  <a:lnTo>
                    <a:pt x="274320" y="207264"/>
                  </a:lnTo>
                  <a:lnTo>
                    <a:pt x="426720" y="195072"/>
                  </a:lnTo>
                  <a:lnTo>
                    <a:pt x="445008" y="109728"/>
                  </a:lnTo>
                  <a:lnTo>
                    <a:pt x="73152" y="48768"/>
                  </a:lnTo>
                  <a:lnTo>
                    <a:pt x="115824" y="0"/>
                  </a:lnTo>
                </a:path>
              </a:pathLst>
            </a:custGeom>
            <a:noFill/>
            <a:ln w="19050">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052" name="Freeform: Shape 2051">
              <a:extLst>
                <a:ext uri="{FF2B5EF4-FFF2-40B4-BE49-F238E27FC236}">
                  <a16:creationId xmlns:a16="http://schemas.microsoft.com/office/drawing/2014/main" id="{FC86399F-B0E9-D35B-C0F1-693B298C7686}"/>
                </a:ext>
              </a:extLst>
            </p:cNvPr>
            <p:cNvSpPr/>
            <p:nvPr/>
          </p:nvSpPr>
          <p:spPr>
            <a:xfrm flipH="1" flipV="1">
              <a:off x="4191752" y="2897906"/>
              <a:ext cx="204746" cy="1530148"/>
            </a:xfrm>
            <a:custGeom>
              <a:avLst/>
              <a:gdLst>
                <a:gd name="connsiteX0" fmla="*/ 310896 w 505968"/>
                <a:gd name="connsiteY0" fmla="*/ 3694176 h 3694176"/>
                <a:gd name="connsiteX1" fmla="*/ 365760 w 505968"/>
                <a:gd name="connsiteY1" fmla="*/ 3633216 h 3694176"/>
                <a:gd name="connsiteX2" fmla="*/ 280416 w 505968"/>
                <a:gd name="connsiteY2" fmla="*/ 3608832 h 3694176"/>
                <a:gd name="connsiteX3" fmla="*/ 225552 w 505968"/>
                <a:gd name="connsiteY3" fmla="*/ 3572256 h 3694176"/>
                <a:gd name="connsiteX4" fmla="*/ 0 w 505968"/>
                <a:gd name="connsiteY4" fmla="*/ 3499104 h 3694176"/>
                <a:gd name="connsiteX5" fmla="*/ 48768 w 505968"/>
                <a:gd name="connsiteY5" fmla="*/ 3468624 h 3694176"/>
                <a:gd name="connsiteX6" fmla="*/ 36576 w 505968"/>
                <a:gd name="connsiteY6" fmla="*/ 3432048 h 3694176"/>
                <a:gd name="connsiteX7" fmla="*/ 213360 w 505968"/>
                <a:gd name="connsiteY7" fmla="*/ 3401568 h 3694176"/>
                <a:gd name="connsiteX8" fmla="*/ 323088 w 505968"/>
                <a:gd name="connsiteY8" fmla="*/ 3395472 h 3694176"/>
                <a:gd name="connsiteX9" fmla="*/ 335280 w 505968"/>
                <a:gd name="connsiteY9" fmla="*/ 3316224 h 3694176"/>
                <a:gd name="connsiteX10" fmla="*/ 249936 w 505968"/>
                <a:gd name="connsiteY10" fmla="*/ 3273552 h 3694176"/>
                <a:gd name="connsiteX11" fmla="*/ 316992 w 505968"/>
                <a:gd name="connsiteY11" fmla="*/ 3230880 h 3694176"/>
                <a:gd name="connsiteX12" fmla="*/ 329184 w 505968"/>
                <a:gd name="connsiteY12" fmla="*/ 3176016 h 3694176"/>
                <a:gd name="connsiteX13" fmla="*/ 316992 w 505968"/>
                <a:gd name="connsiteY13" fmla="*/ 3127248 h 3694176"/>
                <a:gd name="connsiteX14" fmla="*/ 341376 w 505968"/>
                <a:gd name="connsiteY14" fmla="*/ 3029712 h 3694176"/>
                <a:gd name="connsiteX15" fmla="*/ 298704 w 505968"/>
                <a:gd name="connsiteY15" fmla="*/ 2962656 h 3694176"/>
                <a:gd name="connsiteX16" fmla="*/ 225552 w 505968"/>
                <a:gd name="connsiteY16" fmla="*/ 2871216 h 3694176"/>
                <a:gd name="connsiteX17" fmla="*/ 304800 w 505968"/>
                <a:gd name="connsiteY17" fmla="*/ 2822448 h 3694176"/>
                <a:gd name="connsiteX18" fmla="*/ 231648 w 505968"/>
                <a:gd name="connsiteY18" fmla="*/ 2779776 h 3694176"/>
                <a:gd name="connsiteX19" fmla="*/ 353568 w 505968"/>
                <a:gd name="connsiteY19" fmla="*/ 2737104 h 3694176"/>
                <a:gd name="connsiteX20" fmla="*/ 231648 w 505968"/>
                <a:gd name="connsiteY20" fmla="*/ 2670048 h 3694176"/>
                <a:gd name="connsiteX21" fmla="*/ 298704 w 505968"/>
                <a:gd name="connsiteY21" fmla="*/ 2609088 h 3694176"/>
                <a:gd name="connsiteX22" fmla="*/ 347472 w 505968"/>
                <a:gd name="connsiteY22" fmla="*/ 2542032 h 3694176"/>
                <a:gd name="connsiteX23" fmla="*/ 292608 w 505968"/>
                <a:gd name="connsiteY23" fmla="*/ 2487168 h 3694176"/>
                <a:gd name="connsiteX24" fmla="*/ 268224 w 505968"/>
                <a:gd name="connsiteY24" fmla="*/ 2395728 h 3694176"/>
                <a:gd name="connsiteX25" fmla="*/ 274320 w 505968"/>
                <a:gd name="connsiteY25" fmla="*/ 2310384 h 3694176"/>
                <a:gd name="connsiteX26" fmla="*/ 323088 w 505968"/>
                <a:gd name="connsiteY26" fmla="*/ 2255520 h 3694176"/>
                <a:gd name="connsiteX27" fmla="*/ 341376 w 505968"/>
                <a:gd name="connsiteY27" fmla="*/ 2212848 h 3694176"/>
                <a:gd name="connsiteX28" fmla="*/ 243840 w 505968"/>
                <a:gd name="connsiteY28" fmla="*/ 2145792 h 3694176"/>
                <a:gd name="connsiteX29" fmla="*/ 128016 w 505968"/>
                <a:gd name="connsiteY29" fmla="*/ 2090928 h 3694176"/>
                <a:gd name="connsiteX30" fmla="*/ 195072 w 505968"/>
                <a:gd name="connsiteY30" fmla="*/ 2054352 h 3694176"/>
                <a:gd name="connsiteX31" fmla="*/ 292608 w 505968"/>
                <a:gd name="connsiteY31" fmla="*/ 2036064 h 3694176"/>
                <a:gd name="connsiteX32" fmla="*/ 243840 w 505968"/>
                <a:gd name="connsiteY32" fmla="*/ 1987296 h 3694176"/>
                <a:gd name="connsiteX33" fmla="*/ 262128 w 505968"/>
                <a:gd name="connsiteY33" fmla="*/ 1938528 h 3694176"/>
                <a:gd name="connsiteX34" fmla="*/ 402336 w 505968"/>
                <a:gd name="connsiteY34" fmla="*/ 1901952 h 3694176"/>
                <a:gd name="connsiteX35" fmla="*/ 329184 w 505968"/>
                <a:gd name="connsiteY35" fmla="*/ 1847088 h 3694176"/>
                <a:gd name="connsiteX36" fmla="*/ 359664 w 505968"/>
                <a:gd name="connsiteY36" fmla="*/ 1810512 h 3694176"/>
                <a:gd name="connsiteX37" fmla="*/ 176784 w 505968"/>
                <a:gd name="connsiteY37" fmla="*/ 1792224 h 3694176"/>
                <a:gd name="connsiteX38" fmla="*/ 347472 w 505968"/>
                <a:gd name="connsiteY38" fmla="*/ 1706880 h 3694176"/>
                <a:gd name="connsiteX39" fmla="*/ 304800 w 505968"/>
                <a:gd name="connsiteY39" fmla="*/ 1664208 h 3694176"/>
                <a:gd name="connsiteX40" fmla="*/ 249936 w 505968"/>
                <a:gd name="connsiteY40" fmla="*/ 1603248 h 3694176"/>
                <a:gd name="connsiteX41" fmla="*/ 274320 w 505968"/>
                <a:gd name="connsiteY41" fmla="*/ 1566672 h 3694176"/>
                <a:gd name="connsiteX42" fmla="*/ 341376 w 505968"/>
                <a:gd name="connsiteY42" fmla="*/ 1530096 h 3694176"/>
                <a:gd name="connsiteX43" fmla="*/ 347472 w 505968"/>
                <a:gd name="connsiteY43" fmla="*/ 1426464 h 3694176"/>
                <a:gd name="connsiteX44" fmla="*/ 79248 w 505968"/>
                <a:gd name="connsiteY44" fmla="*/ 1408176 h 3694176"/>
                <a:gd name="connsiteX45" fmla="*/ 0 w 505968"/>
                <a:gd name="connsiteY45" fmla="*/ 1359408 h 3694176"/>
                <a:gd name="connsiteX46" fmla="*/ 225552 w 505968"/>
                <a:gd name="connsiteY46" fmla="*/ 1328928 h 3694176"/>
                <a:gd name="connsiteX47" fmla="*/ 237744 w 505968"/>
                <a:gd name="connsiteY47" fmla="*/ 1261872 h 3694176"/>
                <a:gd name="connsiteX48" fmla="*/ 237744 w 505968"/>
                <a:gd name="connsiteY48" fmla="*/ 1207008 h 3694176"/>
                <a:gd name="connsiteX49" fmla="*/ 268224 w 505968"/>
                <a:gd name="connsiteY49" fmla="*/ 1188720 h 3694176"/>
                <a:gd name="connsiteX50" fmla="*/ 268224 w 505968"/>
                <a:gd name="connsiteY50" fmla="*/ 1121664 h 3694176"/>
                <a:gd name="connsiteX51" fmla="*/ 109728 w 505968"/>
                <a:gd name="connsiteY51" fmla="*/ 1066800 h 3694176"/>
                <a:gd name="connsiteX52" fmla="*/ 207264 w 505968"/>
                <a:gd name="connsiteY52" fmla="*/ 1018032 h 3694176"/>
                <a:gd name="connsiteX53" fmla="*/ 316992 w 505968"/>
                <a:gd name="connsiteY53" fmla="*/ 969264 h 3694176"/>
                <a:gd name="connsiteX54" fmla="*/ 225552 w 505968"/>
                <a:gd name="connsiteY54" fmla="*/ 871728 h 3694176"/>
                <a:gd name="connsiteX55" fmla="*/ 298704 w 505968"/>
                <a:gd name="connsiteY55" fmla="*/ 804672 h 3694176"/>
                <a:gd name="connsiteX56" fmla="*/ 274320 w 505968"/>
                <a:gd name="connsiteY56" fmla="*/ 731520 h 3694176"/>
                <a:gd name="connsiteX57" fmla="*/ 396240 w 505968"/>
                <a:gd name="connsiteY57" fmla="*/ 719328 h 3694176"/>
                <a:gd name="connsiteX58" fmla="*/ 432816 w 505968"/>
                <a:gd name="connsiteY58" fmla="*/ 676656 h 3694176"/>
                <a:gd name="connsiteX59" fmla="*/ 335280 w 505968"/>
                <a:gd name="connsiteY59" fmla="*/ 627888 h 3694176"/>
                <a:gd name="connsiteX60" fmla="*/ 335280 w 505968"/>
                <a:gd name="connsiteY60" fmla="*/ 573024 h 3694176"/>
                <a:gd name="connsiteX61" fmla="*/ 390144 w 505968"/>
                <a:gd name="connsiteY61" fmla="*/ 548640 h 3694176"/>
                <a:gd name="connsiteX62" fmla="*/ 402336 w 505968"/>
                <a:gd name="connsiteY62" fmla="*/ 524256 h 3694176"/>
                <a:gd name="connsiteX63" fmla="*/ 316992 w 505968"/>
                <a:gd name="connsiteY63" fmla="*/ 469392 h 3694176"/>
                <a:gd name="connsiteX64" fmla="*/ 365760 w 505968"/>
                <a:gd name="connsiteY64" fmla="*/ 365760 h 3694176"/>
                <a:gd name="connsiteX65" fmla="*/ 505968 w 505968"/>
                <a:gd name="connsiteY65" fmla="*/ 323088 h 3694176"/>
                <a:gd name="connsiteX66" fmla="*/ 384048 w 505968"/>
                <a:gd name="connsiteY66" fmla="*/ 323088 h 3694176"/>
                <a:gd name="connsiteX67" fmla="*/ 280416 w 505968"/>
                <a:gd name="connsiteY67" fmla="*/ 249936 h 3694176"/>
                <a:gd name="connsiteX68" fmla="*/ 201168 w 505968"/>
                <a:gd name="connsiteY68" fmla="*/ 243840 h 3694176"/>
                <a:gd name="connsiteX69" fmla="*/ 207264 w 505968"/>
                <a:gd name="connsiteY69" fmla="*/ 176784 h 3694176"/>
                <a:gd name="connsiteX70" fmla="*/ 176784 w 505968"/>
                <a:gd name="connsiteY70" fmla="*/ 85344 h 3694176"/>
                <a:gd name="connsiteX71" fmla="*/ 176784 w 505968"/>
                <a:gd name="connsiteY71" fmla="*/ 54864 h 3694176"/>
                <a:gd name="connsiteX72" fmla="*/ 280416 w 505968"/>
                <a:gd name="connsiteY72" fmla="*/ 0 h 3694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05968" h="3694176">
                  <a:moveTo>
                    <a:pt x="310896" y="3694176"/>
                  </a:moveTo>
                  <a:lnTo>
                    <a:pt x="365760" y="3633216"/>
                  </a:lnTo>
                  <a:lnTo>
                    <a:pt x="280416" y="3608832"/>
                  </a:lnTo>
                  <a:lnTo>
                    <a:pt x="225552" y="3572256"/>
                  </a:lnTo>
                  <a:lnTo>
                    <a:pt x="0" y="3499104"/>
                  </a:lnTo>
                  <a:lnTo>
                    <a:pt x="48768" y="3468624"/>
                  </a:lnTo>
                  <a:lnTo>
                    <a:pt x="36576" y="3432048"/>
                  </a:lnTo>
                  <a:lnTo>
                    <a:pt x="213360" y="3401568"/>
                  </a:lnTo>
                  <a:lnTo>
                    <a:pt x="323088" y="3395472"/>
                  </a:lnTo>
                  <a:lnTo>
                    <a:pt x="335280" y="3316224"/>
                  </a:lnTo>
                  <a:lnTo>
                    <a:pt x="249936" y="3273552"/>
                  </a:lnTo>
                  <a:lnTo>
                    <a:pt x="316992" y="3230880"/>
                  </a:lnTo>
                  <a:lnTo>
                    <a:pt x="329184" y="3176016"/>
                  </a:lnTo>
                  <a:lnTo>
                    <a:pt x="316992" y="3127248"/>
                  </a:lnTo>
                  <a:lnTo>
                    <a:pt x="341376" y="3029712"/>
                  </a:lnTo>
                  <a:lnTo>
                    <a:pt x="298704" y="2962656"/>
                  </a:lnTo>
                  <a:lnTo>
                    <a:pt x="225552" y="2871216"/>
                  </a:lnTo>
                  <a:lnTo>
                    <a:pt x="304800" y="2822448"/>
                  </a:lnTo>
                  <a:lnTo>
                    <a:pt x="231648" y="2779776"/>
                  </a:lnTo>
                  <a:lnTo>
                    <a:pt x="353568" y="2737104"/>
                  </a:lnTo>
                  <a:lnTo>
                    <a:pt x="231648" y="2670048"/>
                  </a:lnTo>
                  <a:lnTo>
                    <a:pt x="298704" y="2609088"/>
                  </a:lnTo>
                  <a:lnTo>
                    <a:pt x="347472" y="2542032"/>
                  </a:lnTo>
                  <a:lnTo>
                    <a:pt x="292608" y="2487168"/>
                  </a:lnTo>
                  <a:lnTo>
                    <a:pt x="268224" y="2395728"/>
                  </a:lnTo>
                  <a:lnTo>
                    <a:pt x="274320" y="2310384"/>
                  </a:lnTo>
                  <a:lnTo>
                    <a:pt x="323088" y="2255520"/>
                  </a:lnTo>
                  <a:lnTo>
                    <a:pt x="341376" y="2212848"/>
                  </a:lnTo>
                  <a:lnTo>
                    <a:pt x="243840" y="2145792"/>
                  </a:lnTo>
                  <a:lnTo>
                    <a:pt x="128016" y="2090928"/>
                  </a:lnTo>
                  <a:lnTo>
                    <a:pt x="195072" y="2054352"/>
                  </a:lnTo>
                  <a:lnTo>
                    <a:pt x="292608" y="2036064"/>
                  </a:lnTo>
                  <a:lnTo>
                    <a:pt x="243840" y="1987296"/>
                  </a:lnTo>
                  <a:lnTo>
                    <a:pt x="262128" y="1938528"/>
                  </a:lnTo>
                  <a:lnTo>
                    <a:pt x="402336" y="1901952"/>
                  </a:lnTo>
                  <a:lnTo>
                    <a:pt x="329184" y="1847088"/>
                  </a:lnTo>
                  <a:lnTo>
                    <a:pt x="359664" y="1810512"/>
                  </a:lnTo>
                  <a:lnTo>
                    <a:pt x="176784" y="1792224"/>
                  </a:lnTo>
                  <a:lnTo>
                    <a:pt x="347472" y="1706880"/>
                  </a:lnTo>
                  <a:lnTo>
                    <a:pt x="304800" y="1664208"/>
                  </a:lnTo>
                  <a:lnTo>
                    <a:pt x="249936" y="1603248"/>
                  </a:lnTo>
                  <a:lnTo>
                    <a:pt x="274320" y="1566672"/>
                  </a:lnTo>
                  <a:lnTo>
                    <a:pt x="341376" y="1530096"/>
                  </a:lnTo>
                  <a:lnTo>
                    <a:pt x="347472" y="1426464"/>
                  </a:lnTo>
                  <a:lnTo>
                    <a:pt x="79248" y="1408176"/>
                  </a:lnTo>
                  <a:lnTo>
                    <a:pt x="0" y="1359408"/>
                  </a:lnTo>
                  <a:lnTo>
                    <a:pt x="225552" y="1328928"/>
                  </a:lnTo>
                  <a:lnTo>
                    <a:pt x="237744" y="1261872"/>
                  </a:lnTo>
                  <a:lnTo>
                    <a:pt x="237744" y="1207008"/>
                  </a:lnTo>
                  <a:lnTo>
                    <a:pt x="268224" y="1188720"/>
                  </a:lnTo>
                  <a:lnTo>
                    <a:pt x="268224" y="1121664"/>
                  </a:lnTo>
                  <a:lnTo>
                    <a:pt x="109728" y="1066800"/>
                  </a:lnTo>
                  <a:lnTo>
                    <a:pt x="207264" y="1018032"/>
                  </a:lnTo>
                  <a:lnTo>
                    <a:pt x="316992" y="969264"/>
                  </a:lnTo>
                  <a:lnTo>
                    <a:pt x="225552" y="871728"/>
                  </a:lnTo>
                  <a:lnTo>
                    <a:pt x="298704" y="804672"/>
                  </a:lnTo>
                  <a:lnTo>
                    <a:pt x="274320" y="731520"/>
                  </a:lnTo>
                  <a:lnTo>
                    <a:pt x="396240" y="719328"/>
                  </a:lnTo>
                  <a:lnTo>
                    <a:pt x="432816" y="676656"/>
                  </a:lnTo>
                  <a:lnTo>
                    <a:pt x="335280" y="627888"/>
                  </a:lnTo>
                  <a:lnTo>
                    <a:pt x="335280" y="573024"/>
                  </a:lnTo>
                  <a:lnTo>
                    <a:pt x="390144" y="548640"/>
                  </a:lnTo>
                  <a:lnTo>
                    <a:pt x="402336" y="524256"/>
                  </a:lnTo>
                  <a:lnTo>
                    <a:pt x="316992" y="469392"/>
                  </a:lnTo>
                  <a:lnTo>
                    <a:pt x="365760" y="365760"/>
                  </a:lnTo>
                  <a:lnTo>
                    <a:pt x="505968" y="323088"/>
                  </a:lnTo>
                  <a:lnTo>
                    <a:pt x="384048" y="323088"/>
                  </a:lnTo>
                  <a:lnTo>
                    <a:pt x="280416" y="249936"/>
                  </a:lnTo>
                  <a:lnTo>
                    <a:pt x="201168" y="243840"/>
                  </a:lnTo>
                  <a:lnTo>
                    <a:pt x="207264" y="176784"/>
                  </a:lnTo>
                  <a:lnTo>
                    <a:pt x="176784" y="85344"/>
                  </a:lnTo>
                  <a:lnTo>
                    <a:pt x="176784" y="54864"/>
                  </a:lnTo>
                  <a:lnTo>
                    <a:pt x="280416" y="0"/>
                  </a:lnTo>
                </a:path>
              </a:pathLst>
            </a:custGeom>
            <a:noFill/>
            <a:ln w="1905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064" name="Freeform: Shape 2063">
              <a:extLst>
                <a:ext uri="{FF2B5EF4-FFF2-40B4-BE49-F238E27FC236}">
                  <a16:creationId xmlns:a16="http://schemas.microsoft.com/office/drawing/2014/main" id="{28459770-3806-3EE7-92E8-3E1655EDC2AC}"/>
                </a:ext>
              </a:extLst>
            </p:cNvPr>
            <p:cNvSpPr/>
            <p:nvPr/>
          </p:nvSpPr>
          <p:spPr>
            <a:xfrm flipH="1" flipV="1">
              <a:off x="6599841" y="2883143"/>
              <a:ext cx="135675" cy="1508686"/>
            </a:xfrm>
            <a:custGeom>
              <a:avLst/>
              <a:gdLst>
                <a:gd name="connsiteX0" fmla="*/ 45720 w 205740"/>
                <a:gd name="connsiteY0" fmla="*/ 3642360 h 3642360"/>
                <a:gd name="connsiteX1" fmla="*/ 152400 w 205740"/>
                <a:gd name="connsiteY1" fmla="*/ 3535680 h 3642360"/>
                <a:gd name="connsiteX2" fmla="*/ 205740 w 205740"/>
                <a:gd name="connsiteY2" fmla="*/ 3482340 h 3642360"/>
                <a:gd name="connsiteX3" fmla="*/ 144780 w 205740"/>
                <a:gd name="connsiteY3" fmla="*/ 3451860 h 3642360"/>
                <a:gd name="connsiteX4" fmla="*/ 91440 w 205740"/>
                <a:gd name="connsiteY4" fmla="*/ 3436620 h 3642360"/>
                <a:gd name="connsiteX5" fmla="*/ 182880 w 205740"/>
                <a:gd name="connsiteY5" fmla="*/ 3398520 h 3642360"/>
                <a:gd name="connsiteX6" fmla="*/ 205740 w 205740"/>
                <a:gd name="connsiteY6" fmla="*/ 3368040 h 3642360"/>
                <a:gd name="connsiteX7" fmla="*/ 53340 w 205740"/>
                <a:gd name="connsiteY7" fmla="*/ 3322320 h 3642360"/>
                <a:gd name="connsiteX8" fmla="*/ 53340 w 205740"/>
                <a:gd name="connsiteY8" fmla="*/ 3246120 h 3642360"/>
                <a:gd name="connsiteX9" fmla="*/ 53340 w 205740"/>
                <a:gd name="connsiteY9" fmla="*/ 3177540 h 3642360"/>
                <a:gd name="connsiteX10" fmla="*/ 38100 w 205740"/>
                <a:gd name="connsiteY10" fmla="*/ 3116580 h 3642360"/>
                <a:gd name="connsiteX11" fmla="*/ 0 w 205740"/>
                <a:gd name="connsiteY11" fmla="*/ 2971800 h 3642360"/>
                <a:gd name="connsiteX12" fmla="*/ 7620 w 205740"/>
                <a:gd name="connsiteY12" fmla="*/ 2887980 h 3642360"/>
                <a:gd name="connsiteX13" fmla="*/ 91440 w 205740"/>
                <a:gd name="connsiteY13" fmla="*/ 2834640 h 3642360"/>
                <a:gd name="connsiteX14" fmla="*/ 91440 w 205740"/>
                <a:gd name="connsiteY14" fmla="*/ 2834640 h 3642360"/>
                <a:gd name="connsiteX15" fmla="*/ 45720 w 205740"/>
                <a:gd name="connsiteY15" fmla="*/ 2689860 h 3642360"/>
                <a:gd name="connsiteX16" fmla="*/ 99060 w 205740"/>
                <a:gd name="connsiteY16" fmla="*/ 2636520 h 3642360"/>
                <a:gd name="connsiteX17" fmla="*/ 22860 w 205740"/>
                <a:gd name="connsiteY17" fmla="*/ 2545080 h 3642360"/>
                <a:gd name="connsiteX18" fmla="*/ 45720 w 205740"/>
                <a:gd name="connsiteY18" fmla="*/ 2484120 h 3642360"/>
                <a:gd name="connsiteX19" fmla="*/ 15240 w 205740"/>
                <a:gd name="connsiteY19" fmla="*/ 2377440 h 3642360"/>
                <a:gd name="connsiteX20" fmla="*/ 45720 w 205740"/>
                <a:gd name="connsiteY20" fmla="*/ 2316480 h 3642360"/>
                <a:gd name="connsiteX21" fmla="*/ 53340 w 205740"/>
                <a:gd name="connsiteY21" fmla="*/ 2293620 h 3642360"/>
                <a:gd name="connsiteX22" fmla="*/ 53340 w 205740"/>
                <a:gd name="connsiteY22" fmla="*/ 2255520 h 3642360"/>
                <a:gd name="connsiteX23" fmla="*/ 121920 w 205740"/>
                <a:gd name="connsiteY23" fmla="*/ 2171700 h 3642360"/>
                <a:gd name="connsiteX24" fmla="*/ 121920 w 205740"/>
                <a:gd name="connsiteY24" fmla="*/ 2171700 h 3642360"/>
                <a:gd name="connsiteX25" fmla="*/ 129540 w 205740"/>
                <a:gd name="connsiteY25" fmla="*/ 2072640 h 3642360"/>
                <a:gd name="connsiteX26" fmla="*/ 99060 w 205740"/>
                <a:gd name="connsiteY26" fmla="*/ 1958340 h 3642360"/>
                <a:gd name="connsiteX27" fmla="*/ 114300 w 205740"/>
                <a:gd name="connsiteY27" fmla="*/ 1851660 h 3642360"/>
                <a:gd name="connsiteX28" fmla="*/ 60960 w 205740"/>
                <a:gd name="connsiteY28" fmla="*/ 1737360 h 3642360"/>
                <a:gd name="connsiteX29" fmla="*/ 60960 w 205740"/>
                <a:gd name="connsiteY29" fmla="*/ 1630680 h 3642360"/>
                <a:gd name="connsiteX30" fmla="*/ 22860 w 205740"/>
                <a:gd name="connsiteY30" fmla="*/ 1516380 h 3642360"/>
                <a:gd name="connsiteX31" fmla="*/ 53340 w 205740"/>
                <a:gd name="connsiteY31" fmla="*/ 1424940 h 3642360"/>
                <a:gd name="connsiteX32" fmla="*/ 53340 w 205740"/>
                <a:gd name="connsiteY32" fmla="*/ 1341120 h 3642360"/>
                <a:gd name="connsiteX33" fmla="*/ 83820 w 205740"/>
                <a:gd name="connsiteY33" fmla="*/ 1318260 h 3642360"/>
                <a:gd name="connsiteX34" fmla="*/ 38100 w 205740"/>
                <a:gd name="connsiteY34" fmla="*/ 1242060 h 3642360"/>
                <a:gd name="connsiteX35" fmla="*/ 15240 w 205740"/>
                <a:gd name="connsiteY35" fmla="*/ 1112520 h 3642360"/>
                <a:gd name="connsiteX36" fmla="*/ 45720 w 205740"/>
                <a:gd name="connsiteY36" fmla="*/ 1021080 h 3642360"/>
                <a:gd name="connsiteX37" fmla="*/ 76200 w 205740"/>
                <a:gd name="connsiteY37" fmla="*/ 982980 h 3642360"/>
                <a:gd name="connsiteX38" fmla="*/ 60960 w 205740"/>
                <a:gd name="connsiteY38" fmla="*/ 906780 h 3642360"/>
                <a:gd name="connsiteX39" fmla="*/ 45720 w 205740"/>
                <a:gd name="connsiteY39" fmla="*/ 868680 h 3642360"/>
                <a:gd name="connsiteX40" fmla="*/ 22860 w 205740"/>
                <a:gd name="connsiteY40" fmla="*/ 640080 h 3642360"/>
                <a:gd name="connsiteX41" fmla="*/ 76200 w 205740"/>
                <a:gd name="connsiteY41" fmla="*/ 571500 h 3642360"/>
                <a:gd name="connsiteX42" fmla="*/ 30480 w 205740"/>
                <a:gd name="connsiteY42" fmla="*/ 388620 h 3642360"/>
                <a:gd name="connsiteX43" fmla="*/ 60960 w 205740"/>
                <a:gd name="connsiteY43" fmla="*/ 251460 h 3642360"/>
                <a:gd name="connsiteX44" fmla="*/ 114300 w 205740"/>
                <a:gd name="connsiteY44" fmla="*/ 205740 h 3642360"/>
                <a:gd name="connsiteX45" fmla="*/ 30480 w 205740"/>
                <a:gd name="connsiteY45" fmla="*/ 160020 h 3642360"/>
                <a:gd name="connsiteX46" fmla="*/ 30480 w 205740"/>
                <a:gd name="connsiteY46" fmla="*/ 83820 h 3642360"/>
                <a:gd name="connsiteX47" fmla="*/ 30480 w 205740"/>
                <a:gd name="connsiteY47" fmla="*/ 83820 h 3642360"/>
                <a:gd name="connsiteX48" fmla="*/ 144780 w 205740"/>
                <a:gd name="connsiteY48" fmla="*/ 0 h 3642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05740" h="3642360">
                  <a:moveTo>
                    <a:pt x="45720" y="3642360"/>
                  </a:moveTo>
                  <a:lnTo>
                    <a:pt x="152400" y="3535680"/>
                  </a:lnTo>
                  <a:lnTo>
                    <a:pt x="205740" y="3482340"/>
                  </a:lnTo>
                  <a:lnTo>
                    <a:pt x="144780" y="3451860"/>
                  </a:lnTo>
                  <a:lnTo>
                    <a:pt x="91440" y="3436620"/>
                  </a:lnTo>
                  <a:lnTo>
                    <a:pt x="182880" y="3398520"/>
                  </a:lnTo>
                  <a:lnTo>
                    <a:pt x="205740" y="3368040"/>
                  </a:lnTo>
                  <a:lnTo>
                    <a:pt x="53340" y="3322320"/>
                  </a:lnTo>
                  <a:lnTo>
                    <a:pt x="53340" y="3246120"/>
                  </a:lnTo>
                  <a:lnTo>
                    <a:pt x="53340" y="3177540"/>
                  </a:lnTo>
                  <a:lnTo>
                    <a:pt x="38100" y="3116580"/>
                  </a:lnTo>
                  <a:lnTo>
                    <a:pt x="0" y="2971800"/>
                  </a:lnTo>
                  <a:lnTo>
                    <a:pt x="7620" y="2887980"/>
                  </a:lnTo>
                  <a:lnTo>
                    <a:pt x="91440" y="2834640"/>
                  </a:lnTo>
                  <a:lnTo>
                    <a:pt x="91440" y="2834640"/>
                  </a:lnTo>
                  <a:lnTo>
                    <a:pt x="45720" y="2689860"/>
                  </a:lnTo>
                  <a:lnTo>
                    <a:pt x="99060" y="2636520"/>
                  </a:lnTo>
                  <a:lnTo>
                    <a:pt x="22860" y="2545080"/>
                  </a:lnTo>
                  <a:lnTo>
                    <a:pt x="45720" y="2484120"/>
                  </a:lnTo>
                  <a:lnTo>
                    <a:pt x="15240" y="2377440"/>
                  </a:lnTo>
                  <a:lnTo>
                    <a:pt x="45720" y="2316480"/>
                  </a:lnTo>
                  <a:lnTo>
                    <a:pt x="53340" y="2293620"/>
                  </a:lnTo>
                  <a:lnTo>
                    <a:pt x="53340" y="2255520"/>
                  </a:lnTo>
                  <a:lnTo>
                    <a:pt x="121920" y="2171700"/>
                  </a:lnTo>
                  <a:lnTo>
                    <a:pt x="121920" y="2171700"/>
                  </a:lnTo>
                  <a:lnTo>
                    <a:pt x="129540" y="2072640"/>
                  </a:lnTo>
                  <a:lnTo>
                    <a:pt x="99060" y="1958340"/>
                  </a:lnTo>
                  <a:lnTo>
                    <a:pt x="114300" y="1851660"/>
                  </a:lnTo>
                  <a:lnTo>
                    <a:pt x="60960" y="1737360"/>
                  </a:lnTo>
                  <a:lnTo>
                    <a:pt x="60960" y="1630680"/>
                  </a:lnTo>
                  <a:lnTo>
                    <a:pt x="22860" y="1516380"/>
                  </a:lnTo>
                  <a:lnTo>
                    <a:pt x="53340" y="1424940"/>
                  </a:lnTo>
                  <a:lnTo>
                    <a:pt x="53340" y="1341120"/>
                  </a:lnTo>
                  <a:lnTo>
                    <a:pt x="83820" y="1318260"/>
                  </a:lnTo>
                  <a:lnTo>
                    <a:pt x="38100" y="1242060"/>
                  </a:lnTo>
                  <a:lnTo>
                    <a:pt x="15240" y="1112520"/>
                  </a:lnTo>
                  <a:lnTo>
                    <a:pt x="45720" y="1021080"/>
                  </a:lnTo>
                  <a:lnTo>
                    <a:pt x="76200" y="982980"/>
                  </a:lnTo>
                  <a:lnTo>
                    <a:pt x="60960" y="906780"/>
                  </a:lnTo>
                  <a:lnTo>
                    <a:pt x="45720" y="868680"/>
                  </a:lnTo>
                  <a:lnTo>
                    <a:pt x="22860" y="640080"/>
                  </a:lnTo>
                  <a:lnTo>
                    <a:pt x="76200" y="571500"/>
                  </a:lnTo>
                  <a:lnTo>
                    <a:pt x="30480" y="388620"/>
                  </a:lnTo>
                  <a:lnTo>
                    <a:pt x="60960" y="251460"/>
                  </a:lnTo>
                  <a:lnTo>
                    <a:pt x="114300" y="205740"/>
                  </a:lnTo>
                  <a:lnTo>
                    <a:pt x="30480" y="160020"/>
                  </a:lnTo>
                  <a:lnTo>
                    <a:pt x="30480" y="83820"/>
                  </a:lnTo>
                  <a:lnTo>
                    <a:pt x="30480" y="83820"/>
                  </a:lnTo>
                  <a:lnTo>
                    <a:pt x="144780" y="0"/>
                  </a:lnTo>
                </a:path>
              </a:pathLst>
            </a:custGeom>
            <a:ln w="19050"/>
          </p:spPr>
          <p:style>
            <a:lnRef idx="1">
              <a:schemeClr val="accent2"/>
            </a:lnRef>
            <a:fillRef idx="0">
              <a:schemeClr val="accent2"/>
            </a:fillRef>
            <a:effectRef idx="0">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333333"/>
                </a:solidFill>
                <a:effectLst/>
                <a:uLnTx/>
                <a:uFillTx/>
                <a:latin typeface="Equinor"/>
                <a:ea typeface="+mn-ea"/>
                <a:cs typeface="+mn-cs"/>
              </a:endParaRPr>
            </a:p>
          </p:txBody>
        </p:sp>
        <p:sp>
          <p:nvSpPr>
            <p:cNvPr id="2065" name="Freeform: Shape 2064">
              <a:extLst>
                <a:ext uri="{FF2B5EF4-FFF2-40B4-BE49-F238E27FC236}">
                  <a16:creationId xmlns:a16="http://schemas.microsoft.com/office/drawing/2014/main" id="{27641728-FAAF-200C-B0AF-F5A20A9FF63D}"/>
                </a:ext>
              </a:extLst>
            </p:cNvPr>
            <p:cNvSpPr/>
            <p:nvPr/>
          </p:nvSpPr>
          <p:spPr>
            <a:xfrm flipH="1" flipV="1">
              <a:off x="7020710" y="2852228"/>
              <a:ext cx="126424" cy="1549717"/>
            </a:xfrm>
            <a:custGeom>
              <a:avLst/>
              <a:gdLst>
                <a:gd name="connsiteX0" fmla="*/ 259080 w 312420"/>
                <a:gd name="connsiteY0" fmla="*/ 3741420 h 3741420"/>
                <a:gd name="connsiteX1" fmla="*/ 205740 w 312420"/>
                <a:gd name="connsiteY1" fmla="*/ 3604260 h 3741420"/>
                <a:gd name="connsiteX2" fmla="*/ 281940 w 312420"/>
                <a:gd name="connsiteY2" fmla="*/ 3566160 h 3741420"/>
                <a:gd name="connsiteX3" fmla="*/ 220980 w 312420"/>
                <a:gd name="connsiteY3" fmla="*/ 3467100 h 3741420"/>
                <a:gd name="connsiteX4" fmla="*/ 274320 w 312420"/>
                <a:gd name="connsiteY4" fmla="*/ 3390900 h 3741420"/>
                <a:gd name="connsiteX5" fmla="*/ 312420 w 312420"/>
                <a:gd name="connsiteY5" fmla="*/ 3322320 h 3741420"/>
                <a:gd name="connsiteX6" fmla="*/ 205740 w 312420"/>
                <a:gd name="connsiteY6" fmla="*/ 3307080 h 3741420"/>
                <a:gd name="connsiteX7" fmla="*/ 205740 w 312420"/>
                <a:gd name="connsiteY7" fmla="*/ 3307080 h 3741420"/>
                <a:gd name="connsiteX8" fmla="*/ 312420 w 312420"/>
                <a:gd name="connsiteY8" fmla="*/ 3208020 h 3741420"/>
                <a:gd name="connsiteX9" fmla="*/ 251460 w 312420"/>
                <a:gd name="connsiteY9" fmla="*/ 3048000 h 3741420"/>
                <a:gd name="connsiteX10" fmla="*/ 251460 w 312420"/>
                <a:gd name="connsiteY10" fmla="*/ 2979420 h 3741420"/>
                <a:gd name="connsiteX11" fmla="*/ 266700 w 312420"/>
                <a:gd name="connsiteY11" fmla="*/ 2910840 h 3741420"/>
                <a:gd name="connsiteX12" fmla="*/ 236220 w 312420"/>
                <a:gd name="connsiteY12" fmla="*/ 2865120 h 3741420"/>
                <a:gd name="connsiteX13" fmla="*/ 297180 w 312420"/>
                <a:gd name="connsiteY13" fmla="*/ 2712720 h 3741420"/>
                <a:gd name="connsiteX14" fmla="*/ 190500 w 312420"/>
                <a:gd name="connsiteY14" fmla="*/ 2674620 h 3741420"/>
                <a:gd name="connsiteX15" fmla="*/ 205740 w 312420"/>
                <a:gd name="connsiteY15" fmla="*/ 2621280 h 3741420"/>
                <a:gd name="connsiteX16" fmla="*/ 266700 w 312420"/>
                <a:gd name="connsiteY16" fmla="*/ 2590800 h 3741420"/>
                <a:gd name="connsiteX17" fmla="*/ 251460 w 312420"/>
                <a:gd name="connsiteY17" fmla="*/ 2529840 h 3741420"/>
                <a:gd name="connsiteX18" fmla="*/ 236220 w 312420"/>
                <a:gd name="connsiteY18" fmla="*/ 2392680 h 3741420"/>
                <a:gd name="connsiteX19" fmla="*/ 236220 w 312420"/>
                <a:gd name="connsiteY19" fmla="*/ 2308860 h 3741420"/>
                <a:gd name="connsiteX20" fmla="*/ 236220 w 312420"/>
                <a:gd name="connsiteY20" fmla="*/ 2232660 h 3741420"/>
                <a:gd name="connsiteX21" fmla="*/ 137160 w 312420"/>
                <a:gd name="connsiteY21" fmla="*/ 2164080 h 3741420"/>
                <a:gd name="connsiteX22" fmla="*/ 137160 w 312420"/>
                <a:gd name="connsiteY22" fmla="*/ 2103120 h 3741420"/>
                <a:gd name="connsiteX23" fmla="*/ 243840 w 312420"/>
                <a:gd name="connsiteY23" fmla="*/ 2049780 h 3741420"/>
                <a:gd name="connsiteX24" fmla="*/ 190500 w 312420"/>
                <a:gd name="connsiteY24" fmla="*/ 1973580 h 3741420"/>
                <a:gd name="connsiteX25" fmla="*/ 167640 w 312420"/>
                <a:gd name="connsiteY25" fmla="*/ 1874520 h 3741420"/>
                <a:gd name="connsiteX26" fmla="*/ 182880 w 312420"/>
                <a:gd name="connsiteY26" fmla="*/ 1775460 h 3741420"/>
                <a:gd name="connsiteX27" fmla="*/ 304800 w 312420"/>
                <a:gd name="connsiteY27" fmla="*/ 1699260 h 3741420"/>
                <a:gd name="connsiteX28" fmla="*/ 182880 w 312420"/>
                <a:gd name="connsiteY28" fmla="*/ 1684020 h 3741420"/>
                <a:gd name="connsiteX29" fmla="*/ 220980 w 312420"/>
                <a:gd name="connsiteY29" fmla="*/ 1615440 h 3741420"/>
                <a:gd name="connsiteX30" fmla="*/ 182880 w 312420"/>
                <a:gd name="connsiteY30" fmla="*/ 1584960 h 3741420"/>
                <a:gd name="connsiteX31" fmla="*/ 228600 w 312420"/>
                <a:gd name="connsiteY31" fmla="*/ 1493520 h 3741420"/>
                <a:gd name="connsiteX32" fmla="*/ 228600 w 312420"/>
                <a:gd name="connsiteY32" fmla="*/ 1493520 h 3741420"/>
                <a:gd name="connsiteX33" fmla="*/ 259080 w 312420"/>
                <a:gd name="connsiteY33" fmla="*/ 1417320 h 3741420"/>
                <a:gd name="connsiteX34" fmla="*/ 144780 w 312420"/>
                <a:gd name="connsiteY34" fmla="*/ 1402080 h 3741420"/>
                <a:gd name="connsiteX35" fmla="*/ 198120 w 312420"/>
                <a:gd name="connsiteY35" fmla="*/ 1318260 h 3741420"/>
                <a:gd name="connsiteX36" fmla="*/ 205740 w 312420"/>
                <a:gd name="connsiteY36" fmla="*/ 1280160 h 3741420"/>
                <a:gd name="connsiteX37" fmla="*/ 228600 w 312420"/>
                <a:gd name="connsiteY37" fmla="*/ 1181100 h 3741420"/>
                <a:gd name="connsiteX38" fmla="*/ 198120 w 312420"/>
                <a:gd name="connsiteY38" fmla="*/ 1135380 h 3741420"/>
                <a:gd name="connsiteX39" fmla="*/ 190500 w 312420"/>
                <a:gd name="connsiteY39" fmla="*/ 1089660 h 3741420"/>
                <a:gd name="connsiteX40" fmla="*/ 266700 w 312420"/>
                <a:gd name="connsiteY40" fmla="*/ 1021080 h 3741420"/>
                <a:gd name="connsiteX41" fmla="*/ 205740 w 312420"/>
                <a:gd name="connsiteY41" fmla="*/ 998220 h 3741420"/>
                <a:gd name="connsiteX42" fmla="*/ 228600 w 312420"/>
                <a:gd name="connsiteY42" fmla="*/ 975360 h 3741420"/>
                <a:gd name="connsiteX43" fmla="*/ 190500 w 312420"/>
                <a:gd name="connsiteY43" fmla="*/ 937260 h 3741420"/>
                <a:gd name="connsiteX44" fmla="*/ 91440 w 312420"/>
                <a:gd name="connsiteY44" fmla="*/ 868680 h 3741420"/>
                <a:gd name="connsiteX45" fmla="*/ 160020 w 312420"/>
                <a:gd name="connsiteY45" fmla="*/ 792480 h 3741420"/>
                <a:gd name="connsiteX46" fmla="*/ 198120 w 312420"/>
                <a:gd name="connsiteY46" fmla="*/ 769620 h 3741420"/>
                <a:gd name="connsiteX47" fmla="*/ 114300 w 312420"/>
                <a:gd name="connsiteY47" fmla="*/ 739140 h 3741420"/>
                <a:gd name="connsiteX48" fmla="*/ 304800 w 312420"/>
                <a:gd name="connsiteY48" fmla="*/ 662940 h 3741420"/>
                <a:gd name="connsiteX49" fmla="*/ 137160 w 312420"/>
                <a:gd name="connsiteY49" fmla="*/ 624840 h 3741420"/>
                <a:gd name="connsiteX50" fmla="*/ 236220 w 312420"/>
                <a:gd name="connsiteY50" fmla="*/ 563880 h 3741420"/>
                <a:gd name="connsiteX51" fmla="*/ 251460 w 312420"/>
                <a:gd name="connsiteY51" fmla="*/ 510540 h 3741420"/>
                <a:gd name="connsiteX52" fmla="*/ 91440 w 312420"/>
                <a:gd name="connsiteY52" fmla="*/ 449580 h 3741420"/>
                <a:gd name="connsiteX53" fmla="*/ 83820 w 312420"/>
                <a:gd name="connsiteY53" fmla="*/ 342900 h 3741420"/>
                <a:gd name="connsiteX54" fmla="*/ 99060 w 312420"/>
                <a:gd name="connsiteY54" fmla="*/ 281940 h 3741420"/>
                <a:gd name="connsiteX55" fmla="*/ 167640 w 312420"/>
                <a:gd name="connsiteY55" fmla="*/ 236220 h 3741420"/>
                <a:gd name="connsiteX56" fmla="*/ 91440 w 312420"/>
                <a:gd name="connsiteY56" fmla="*/ 198120 h 3741420"/>
                <a:gd name="connsiteX57" fmla="*/ 83820 w 312420"/>
                <a:gd name="connsiteY57" fmla="*/ 106680 h 3741420"/>
                <a:gd name="connsiteX58" fmla="*/ 0 w 312420"/>
                <a:gd name="connsiteY58" fmla="*/ 45720 h 3741420"/>
                <a:gd name="connsiteX59" fmla="*/ 121920 w 312420"/>
                <a:gd name="connsiteY59" fmla="*/ 0 h 37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12420" h="3741420">
                  <a:moveTo>
                    <a:pt x="259080" y="3741420"/>
                  </a:moveTo>
                  <a:lnTo>
                    <a:pt x="205740" y="3604260"/>
                  </a:lnTo>
                  <a:lnTo>
                    <a:pt x="281940" y="3566160"/>
                  </a:lnTo>
                  <a:lnTo>
                    <a:pt x="220980" y="3467100"/>
                  </a:lnTo>
                  <a:lnTo>
                    <a:pt x="274320" y="3390900"/>
                  </a:lnTo>
                  <a:lnTo>
                    <a:pt x="312420" y="3322320"/>
                  </a:lnTo>
                  <a:lnTo>
                    <a:pt x="205740" y="3307080"/>
                  </a:lnTo>
                  <a:lnTo>
                    <a:pt x="205740" y="3307080"/>
                  </a:lnTo>
                  <a:lnTo>
                    <a:pt x="312420" y="3208020"/>
                  </a:lnTo>
                  <a:lnTo>
                    <a:pt x="251460" y="3048000"/>
                  </a:lnTo>
                  <a:lnTo>
                    <a:pt x="251460" y="2979420"/>
                  </a:lnTo>
                  <a:lnTo>
                    <a:pt x="266700" y="2910840"/>
                  </a:lnTo>
                  <a:lnTo>
                    <a:pt x="236220" y="2865120"/>
                  </a:lnTo>
                  <a:lnTo>
                    <a:pt x="297180" y="2712720"/>
                  </a:lnTo>
                  <a:lnTo>
                    <a:pt x="190500" y="2674620"/>
                  </a:lnTo>
                  <a:lnTo>
                    <a:pt x="205740" y="2621280"/>
                  </a:lnTo>
                  <a:lnTo>
                    <a:pt x="266700" y="2590800"/>
                  </a:lnTo>
                  <a:lnTo>
                    <a:pt x="251460" y="2529840"/>
                  </a:lnTo>
                  <a:lnTo>
                    <a:pt x="236220" y="2392680"/>
                  </a:lnTo>
                  <a:lnTo>
                    <a:pt x="236220" y="2308860"/>
                  </a:lnTo>
                  <a:lnTo>
                    <a:pt x="236220" y="2232660"/>
                  </a:lnTo>
                  <a:lnTo>
                    <a:pt x="137160" y="2164080"/>
                  </a:lnTo>
                  <a:lnTo>
                    <a:pt x="137160" y="2103120"/>
                  </a:lnTo>
                  <a:lnTo>
                    <a:pt x="243840" y="2049780"/>
                  </a:lnTo>
                  <a:lnTo>
                    <a:pt x="190500" y="1973580"/>
                  </a:lnTo>
                  <a:lnTo>
                    <a:pt x="167640" y="1874520"/>
                  </a:lnTo>
                  <a:lnTo>
                    <a:pt x="182880" y="1775460"/>
                  </a:lnTo>
                  <a:lnTo>
                    <a:pt x="304800" y="1699260"/>
                  </a:lnTo>
                  <a:lnTo>
                    <a:pt x="182880" y="1684020"/>
                  </a:lnTo>
                  <a:lnTo>
                    <a:pt x="220980" y="1615440"/>
                  </a:lnTo>
                  <a:lnTo>
                    <a:pt x="182880" y="1584960"/>
                  </a:lnTo>
                  <a:lnTo>
                    <a:pt x="228600" y="1493520"/>
                  </a:lnTo>
                  <a:lnTo>
                    <a:pt x="228600" y="1493520"/>
                  </a:lnTo>
                  <a:lnTo>
                    <a:pt x="259080" y="1417320"/>
                  </a:lnTo>
                  <a:lnTo>
                    <a:pt x="144780" y="1402080"/>
                  </a:lnTo>
                  <a:lnTo>
                    <a:pt x="198120" y="1318260"/>
                  </a:lnTo>
                  <a:lnTo>
                    <a:pt x="205740" y="1280160"/>
                  </a:lnTo>
                  <a:lnTo>
                    <a:pt x="228600" y="1181100"/>
                  </a:lnTo>
                  <a:lnTo>
                    <a:pt x="198120" y="1135380"/>
                  </a:lnTo>
                  <a:lnTo>
                    <a:pt x="190500" y="1089660"/>
                  </a:lnTo>
                  <a:lnTo>
                    <a:pt x="266700" y="1021080"/>
                  </a:lnTo>
                  <a:lnTo>
                    <a:pt x="205740" y="998220"/>
                  </a:lnTo>
                  <a:lnTo>
                    <a:pt x="228600" y="975360"/>
                  </a:lnTo>
                  <a:lnTo>
                    <a:pt x="190500" y="937260"/>
                  </a:lnTo>
                  <a:lnTo>
                    <a:pt x="91440" y="868680"/>
                  </a:lnTo>
                  <a:lnTo>
                    <a:pt x="160020" y="792480"/>
                  </a:lnTo>
                  <a:lnTo>
                    <a:pt x="198120" y="769620"/>
                  </a:lnTo>
                  <a:lnTo>
                    <a:pt x="114300" y="739140"/>
                  </a:lnTo>
                  <a:lnTo>
                    <a:pt x="304800" y="662940"/>
                  </a:lnTo>
                  <a:lnTo>
                    <a:pt x="137160" y="624840"/>
                  </a:lnTo>
                  <a:lnTo>
                    <a:pt x="236220" y="563880"/>
                  </a:lnTo>
                  <a:lnTo>
                    <a:pt x="251460" y="510540"/>
                  </a:lnTo>
                  <a:lnTo>
                    <a:pt x="91440" y="449580"/>
                  </a:lnTo>
                  <a:lnTo>
                    <a:pt x="83820" y="342900"/>
                  </a:lnTo>
                  <a:lnTo>
                    <a:pt x="99060" y="281940"/>
                  </a:lnTo>
                  <a:lnTo>
                    <a:pt x="167640" y="236220"/>
                  </a:lnTo>
                  <a:lnTo>
                    <a:pt x="91440" y="198120"/>
                  </a:lnTo>
                  <a:lnTo>
                    <a:pt x="83820" y="106680"/>
                  </a:lnTo>
                  <a:lnTo>
                    <a:pt x="0" y="45720"/>
                  </a:lnTo>
                  <a:lnTo>
                    <a:pt x="121920" y="0"/>
                  </a:lnTo>
                </a:path>
              </a:pathLst>
            </a:cu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066" name="Freeform: Shape 2065">
              <a:extLst>
                <a:ext uri="{FF2B5EF4-FFF2-40B4-BE49-F238E27FC236}">
                  <a16:creationId xmlns:a16="http://schemas.microsoft.com/office/drawing/2014/main" id="{AADA209B-3C11-0297-56AB-109F7D9B6952}"/>
                </a:ext>
              </a:extLst>
            </p:cNvPr>
            <p:cNvSpPr/>
            <p:nvPr/>
          </p:nvSpPr>
          <p:spPr>
            <a:xfrm flipH="1" flipV="1">
              <a:off x="7275959" y="2859237"/>
              <a:ext cx="400860" cy="1546559"/>
            </a:xfrm>
            <a:custGeom>
              <a:avLst/>
              <a:gdLst>
                <a:gd name="connsiteX0" fmla="*/ 213360 w 990600"/>
                <a:gd name="connsiteY0" fmla="*/ 3733800 h 3733800"/>
                <a:gd name="connsiteX1" fmla="*/ 373380 w 990600"/>
                <a:gd name="connsiteY1" fmla="*/ 3627120 h 3733800"/>
                <a:gd name="connsiteX2" fmla="*/ 228600 w 990600"/>
                <a:gd name="connsiteY2" fmla="*/ 3566160 h 3733800"/>
                <a:gd name="connsiteX3" fmla="*/ 312420 w 990600"/>
                <a:gd name="connsiteY3" fmla="*/ 3505200 h 3733800"/>
                <a:gd name="connsiteX4" fmla="*/ 259080 w 990600"/>
                <a:gd name="connsiteY4" fmla="*/ 3444240 h 3733800"/>
                <a:gd name="connsiteX5" fmla="*/ 327660 w 990600"/>
                <a:gd name="connsiteY5" fmla="*/ 3406140 h 3733800"/>
                <a:gd name="connsiteX6" fmla="*/ 220980 w 990600"/>
                <a:gd name="connsiteY6" fmla="*/ 3360420 h 3733800"/>
                <a:gd name="connsiteX7" fmla="*/ 472440 w 990600"/>
                <a:gd name="connsiteY7" fmla="*/ 3322320 h 3733800"/>
                <a:gd name="connsiteX8" fmla="*/ 60960 w 990600"/>
                <a:gd name="connsiteY8" fmla="*/ 3215640 h 3733800"/>
                <a:gd name="connsiteX9" fmla="*/ 129540 w 990600"/>
                <a:gd name="connsiteY9" fmla="*/ 3147060 h 3733800"/>
                <a:gd name="connsiteX10" fmla="*/ 137160 w 990600"/>
                <a:gd name="connsiteY10" fmla="*/ 3108960 h 3733800"/>
                <a:gd name="connsiteX11" fmla="*/ 114300 w 990600"/>
                <a:gd name="connsiteY11" fmla="*/ 3063240 h 3733800"/>
                <a:gd name="connsiteX12" fmla="*/ 114300 w 990600"/>
                <a:gd name="connsiteY12" fmla="*/ 3063240 h 3733800"/>
                <a:gd name="connsiteX13" fmla="*/ 365760 w 990600"/>
                <a:gd name="connsiteY13" fmla="*/ 2933700 h 3733800"/>
                <a:gd name="connsiteX14" fmla="*/ 259080 w 990600"/>
                <a:gd name="connsiteY14" fmla="*/ 2857500 h 3733800"/>
                <a:gd name="connsiteX15" fmla="*/ 297180 w 990600"/>
                <a:gd name="connsiteY15" fmla="*/ 2796540 h 3733800"/>
                <a:gd name="connsiteX16" fmla="*/ 312420 w 990600"/>
                <a:gd name="connsiteY16" fmla="*/ 2720340 h 3733800"/>
                <a:gd name="connsiteX17" fmla="*/ 556260 w 990600"/>
                <a:gd name="connsiteY17" fmla="*/ 2667000 h 3733800"/>
                <a:gd name="connsiteX18" fmla="*/ 175260 w 990600"/>
                <a:gd name="connsiteY18" fmla="*/ 2651760 h 3733800"/>
                <a:gd name="connsiteX19" fmla="*/ 114300 w 990600"/>
                <a:gd name="connsiteY19" fmla="*/ 2598420 h 3733800"/>
                <a:gd name="connsiteX20" fmla="*/ 190500 w 990600"/>
                <a:gd name="connsiteY20" fmla="*/ 2560320 h 3733800"/>
                <a:gd name="connsiteX21" fmla="*/ 152400 w 990600"/>
                <a:gd name="connsiteY21" fmla="*/ 2484120 h 3733800"/>
                <a:gd name="connsiteX22" fmla="*/ 152400 w 990600"/>
                <a:gd name="connsiteY22" fmla="*/ 2377440 h 3733800"/>
                <a:gd name="connsiteX23" fmla="*/ 243840 w 990600"/>
                <a:gd name="connsiteY23" fmla="*/ 2308860 h 3733800"/>
                <a:gd name="connsiteX24" fmla="*/ 274320 w 990600"/>
                <a:gd name="connsiteY24" fmla="*/ 2278380 h 3733800"/>
                <a:gd name="connsiteX25" fmla="*/ 243840 w 990600"/>
                <a:gd name="connsiteY25" fmla="*/ 2209800 h 3733800"/>
                <a:gd name="connsiteX26" fmla="*/ 381000 w 990600"/>
                <a:gd name="connsiteY26" fmla="*/ 2171700 h 3733800"/>
                <a:gd name="connsiteX27" fmla="*/ 304800 w 990600"/>
                <a:gd name="connsiteY27" fmla="*/ 2125980 h 3733800"/>
                <a:gd name="connsiteX28" fmla="*/ 381000 w 990600"/>
                <a:gd name="connsiteY28" fmla="*/ 2057400 h 3733800"/>
                <a:gd name="connsiteX29" fmla="*/ 175260 w 990600"/>
                <a:gd name="connsiteY29" fmla="*/ 2026920 h 3733800"/>
                <a:gd name="connsiteX30" fmla="*/ 198120 w 990600"/>
                <a:gd name="connsiteY30" fmla="*/ 1973580 h 3733800"/>
                <a:gd name="connsiteX31" fmla="*/ 251460 w 990600"/>
                <a:gd name="connsiteY31" fmla="*/ 1943100 h 3733800"/>
                <a:gd name="connsiteX32" fmla="*/ 419100 w 990600"/>
                <a:gd name="connsiteY32" fmla="*/ 1882140 h 3733800"/>
                <a:gd name="connsiteX33" fmla="*/ 335280 w 990600"/>
                <a:gd name="connsiteY33" fmla="*/ 1821180 h 3733800"/>
                <a:gd name="connsiteX34" fmla="*/ 259080 w 990600"/>
                <a:gd name="connsiteY34" fmla="*/ 1752600 h 3733800"/>
                <a:gd name="connsiteX35" fmla="*/ 175260 w 990600"/>
                <a:gd name="connsiteY35" fmla="*/ 1714500 h 3733800"/>
                <a:gd name="connsiteX36" fmla="*/ 137160 w 990600"/>
                <a:gd name="connsiteY36" fmla="*/ 1600200 h 3733800"/>
                <a:gd name="connsiteX37" fmla="*/ 213360 w 990600"/>
                <a:gd name="connsiteY37" fmla="*/ 1562100 h 3733800"/>
                <a:gd name="connsiteX38" fmla="*/ 274320 w 990600"/>
                <a:gd name="connsiteY38" fmla="*/ 1539240 h 3733800"/>
                <a:gd name="connsiteX39" fmla="*/ 228600 w 990600"/>
                <a:gd name="connsiteY39" fmla="*/ 1447800 h 3733800"/>
                <a:gd name="connsiteX40" fmla="*/ 129540 w 990600"/>
                <a:gd name="connsiteY40" fmla="*/ 1394460 h 3733800"/>
                <a:gd name="connsiteX41" fmla="*/ 53340 w 990600"/>
                <a:gd name="connsiteY41" fmla="*/ 1318260 h 3733800"/>
                <a:gd name="connsiteX42" fmla="*/ 91440 w 990600"/>
                <a:gd name="connsiteY42" fmla="*/ 1257300 h 3733800"/>
                <a:gd name="connsiteX43" fmla="*/ 76200 w 990600"/>
                <a:gd name="connsiteY43" fmla="*/ 1188720 h 3733800"/>
                <a:gd name="connsiteX44" fmla="*/ 121920 w 990600"/>
                <a:gd name="connsiteY44" fmla="*/ 1165860 h 3733800"/>
                <a:gd name="connsiteX45" fmla="*/ 251460 w 990600"/>
                <a:gd name="connsiteY45" fmla="*/ 1143000 h 3733800"/>
                <a:gd name="connsiteX46" fmla="*/ 236220 w 990600"/>
                <a:gd name="connsiteY46" fmla="*/ 1082040 h 3733800"/>
                <a:gd name="connsiteX47" fmla="*/ 114300 w 990600"/>
                <a:gd name="connsiteY47" fmla="*/ 1043940 h 3733800"/>
                <a:gd name="connsiteX48" fmla="*/ 251460 w 990600"/>
                <a:gd name="connsiteY48" fmla="*/ 990600 h 3733800"/>
                <a:gd name="connsiteX49" fmla="*/ 327660 w 990600"/>
                <a:gd name="connsiteY49" fmla="*/ 899160 h 3733800"/>
                <a:gd name="connsiteX50" fmla="*/ 327660 w 990600"/>
                <a:gd name="connsiteY50" fmla="*/ 899160 h 3733800"/>
                <a:gd name="connsiteX51" fmla="*/ 472440 w 990600"/>
                <a:gd name="connsiteY51" fmla="*/ 822960 h 3733800"/>
                <a:gd name="connsiteX52" fmla="*/ 350520 w 990600"/>
                <a:gd name="connsiteY52" fmla="*/ 762000 h 3733800"/>
                <a:gd name="connsiteX53" fmla="*/ 396240 w 990600"/>
                <a:gd name="connsiteY53" fmla="*/ 708660 h 3733800"/>
                <a:gd name="connsiteX54" fmla="*/ 868680 w 990600"/>
                <a:gd name="connsiteY54" fmla="*/ 678180 h 3733800"/>
                <a:gd name="connsiteX55" fmla="*/ 929640 w 990600"/>
                <a:gd name="connsiteY55" fmla="*/ 617220 h 3733800"/>
                <a:gd name="connsiteX56" fmla="*/ 990600 w 990600"/>
                <a:gd name="connsiteY56" fmla="*/ 563880 h 3733800"/>
                <a:gd name="connsiteX57" fmla="*/ 990600 w 990600"/>
                <a:gd name="connsiteY57" fmla="*/ 441960 h 3733800"/>
                <a:gd name="connsiteX58" fmla="*/ 891540 w 990600"/>
                <a:gd name="connsiteY58" fmla="*/ 426720 h 3733800"/>
                <a:gd name="connsiteX59" fmla="*/ 701040 w 990600"/>
                <a:gd name="connsiteY59" fmla="*/ 411480 h 3733800"/>
                <a:gd name="connsiteX60" fmla="*/ 594360 w 990600"/>
                <a:gd name="connsiteY60" fmla="*/ 373380 h 3733800"/>
                <a:gd name="connsiteX61" fmla="*/ 571500 w 990600"/>
                <a:gd name="connsiteY61" fmla="*/ 312420 h 3733800"/>
                <a:gd name="connsiteX62" fmla="*/ 617220 w 990600"/>
                <a:gd name="connsiteY62" fmla="*/ 266700 h 3733800"/>
                <a:gd name="connsiteX63" fmla="*/ 99060 w 990600"/>
                <a:gd name="connsiteY63" fmla="*/ 243840 h 3733800"/>
                <a:gd name="connsiteX64" fmla="*/ 0 w 990600"/>
                <a:gd name="connsiteY64" fmla="*/ 220980 h 3733800"/>
                <a:gd name="connsiteX65" fmla="*/ 7620 w 990600"/>
                <a:gd name="connsiteY65" fmla="*/ 144780 h 3733800"/>
                <a:gd name="connsiteX66" fmla="*/ 175260 w 990600"/>
                <a:gd name="connsiteY66" fmla="*/ 106680 h 3733800"/>
                <a:gd name="connsiteX67" fmla="*/ 815340 w 990600"/>
                <a:gd name="connsiteY67" fmla="*/ 68580 h 3733800"/>
                <a:gd name="connsiteX68" fmla="*/ 754380 w 990600"/>
                <a:gd name="connsiteY68" fmla="*/ 38100 h 3733800"/>
                <a:gd name="connsiteX69" fmla="*/ 182880 w 990600"/>
                <a:gd name="connsiteY69" fmla="*/ 0 h 373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990600" h="3733800">
                  <a:moveTo>
                    <a:pt x="213360" y="3733800"/>
                  </a:moveTo>
                  <a:lnTo>
                    <a:pt x="373380" y="3627120"/>
                  </a:lnTo>
                  <a:lnTo>
                    <a:pt x="228600" y="3566160"/>
                  </a:lnTo>
                  <a:lnTo>
                    <a:pt x="312420" y="3505200"/>
                  </a:lnTo>
                  <a:lnTo>
                    <a:pt x="259080" y="3444240"/>
                  </a:lnTo>
                  <a:lnTo>
                    <a:pt x="327660" y="3406140"/>
                  </a:lnTo>
                  <a:lnTo>
                    <a:pt x="220980" y="3360420"/>
                  </a:lnTo>
                  <a:lnTo>
                    <a:pt x="472440" y="3322320"/>
                  </a:lnTo>
                  <a:lnTo>
                    <a:pt x="60960" y="3215640"/>
                  </a:lnTo>
                  <a:lnTo>
                    <a:pt x="129540" y="3147060"/>
                  </a:lnTo>
                  <a:lnTo>
                    <a:pt x="137160" y="3108960"/>
                  </a:lnTo>
                  <a:lnTo>
                    <a:pt x="114300" y="3063240"/>
                  </a:lnTo>
                  <a:lnTo>
                    <a:pt x="114300" y="3063240"/>
                  </a:lnTo>
                  <a:lnTo>
                    <a:pt x="365760" y="2933700"/>
                  </a:lnTo>
                  <a:lnTo>
                    <a:pt x="259080" y="2857500"/>
                  </a:lnTo>
                  <a:lnTo>
                    <a:pt x="297180" y="2796540"/>
                  </a:lnTo>
                  <a:lnTo>
                    <a:pt x="312420" y="2720340"/>
                  </a:lnTo>
                  <a:lnTo>
                    <a:pt x="556260" y="2667000"/>
                  </a:lnTo>
                  <a:lnTo>
                    <a:pt x="175260" y="2651760"/>
                  </a:lnTo>
                  <a:lnTo>
                    <a:pt x="114300" y="2598420"/>
                  </a:lnTo>
                  <a:lnTo>
                    <a:pt x="190500" y="2560320"/>
                  </a:lnTo>
                  <a:lnTo>
                    <a:pt x="152400" y="2484120"/>
                  </a:lnTo>
                  <a:lnTo>
                    <a:pt x="152400" y="2377440"/>
                  </a:lnTo>
                  <a:lnTo>
                    <a:pt x="243840" y="2308860"/>
                  </a:lnTo>
                  <a:lnTo>
                    <a:pt x="274320" y="2278380"/>
                  </a:lnTo>
                  <a:lnTo>
                    <a:pt x="243840" y="2209800"/>
                  </a:lnTo>
                  <a:lnTo>
                    <a:pt x="381000" y="2171700"/>
                  </a:lnTo>
                  <a:lnTo>
                    <a:pt x="304800" y="2125980"/>
                  </a:lnTo>
                  <a:lnTo>
                    <a:pt x="381000" y="2057400"/>
                  </a:lnTo>
                  <a:lnTo>
                    <a:pt x="175260" y="2026920"/>
                  </a:lnTo>
                  <a:lnTo>
                    <a:pt x="198120" y="1973580"/>
                  </a:lnTo>
                  <a:lnTo>
                    <a:pt x="251460" y="1943100"/>
                  </a:lnTo>
                  <a:lnTo>
                    <a:pt x="419100" y="1882140"/>
                  </a:lnTo>
                  <a:lnTo>
                    <a:pt x="335280" y="1821180"/>
                  </a:lnTo>
                  <a:lnTo>
                    <a:pt x="259080" y="1752600"/>
                  </a:lnTo>
                  <a:lnTo>
                    <a:pt x="175260" y="1714500"/>
                  </a:lnTo>
                  <a:lnTo>
                    <a:pt x="137160" y="1600200"/>
                  </a:lnTo>
                  <a:lnTo>
                    <a:pt x="213360" y="1562100"/>
                  </a:lnTo>
                  <a:lnTo>
                    <a:pt x="274320" y="1539240"/>
                  </a:lnTo>
                  <a:lnTo>
                    <a:pt x="228600" y="1447800"/>
                  </a:lnTo>
                  <a:lnTo>
                    <a:pt x="129540" y="1394460"/>
                  </a:lnTo>
                  <a:lnTo>
                    <a:pt x="53340" y="1318260"/>
                  </a:lnTo>
                  <a:lnTo>
                    <a:pt x="91440" y="1257300"/>
                  </a:lnTo>
                  <a:lnTo>
                    <a:pt x="76200" y="1188720"/>
                  </a:lnTo>
                  <a:lnTo>
                    <a:pt x="121920" y="1165860"/>
                  </a:lnTo>
                  <a:lnTo>
                    <a:pt x="251460" y="1143000"/>
                  </a:lnTo>
                  <a:lnTo>
                    <a:pt x="236220" y="1082040"/>
                  </a:lnTo>
                  <a:lnTo>
                    <a:pt x="114300" y="1043940"/>
                  </a:lnTo>
                  <a:lnTo>
                    <a:pt x="251460" y="990600"/>
                  </a:lnTo>
                  <a:lnTo>
                    <a:pt x="327660" y="899160"/>
                  </a:lnTo>
                  <a:lnTo>
                    <a:pt x="327660" y="899160"/>
                  </a:lnTo>
                  <a:lnTo>
                    <a:pt x="472440" y="822960"/>
                  </a:lnTo>
                  <a:lnTo>
                    <a:pt x="350520" y="762000"/>
                  </a:lnTo>
                  <a:lnTo>
                    <a:pt x="396240" y="708660"/>
                  </a:lnTo>
                  <a:lnTo>
                    <a:pt x="868680" y="678180"/>
                  </a:lnTo>
                  <a:lnTo>
                    <a:pt x="929640" y="617220"/>
                  </a:lnTo>
                  <a:lnTo>
                    <a:pt x="990600" y="563880"/>
                  </a:lnTo>
                  <a:lnTo>
                    <a:pt x="990600" y="441960"/>
                  </a:lnTo>
                  <a:lnTo>
                    <a:pt x="891540" y="426720"/>
                  </a:lnTo>
                  <a:lnTo>
                    <a:pt x="701040" y="411480"/>
                  </a:lnTo>
                  <a:lnTo>
                    <a:pt x="594360" y="373380"/>
                  </a:lnTo>
                  <a:lnTo>
                    <a:pt x="571500" y="312420"/>
                  </a:lnTo>
                  <a:lnTo>
                    <a:pt x="617220" y="266700"/>
                  </a:lnTo>
                  <a:lnTo>
                    <a:pt x="99060" y="243840"/>
                  </a:lnTo>
                  <a:lnTo>
                    <a:pt x="0" y="220980"/>
                  </a:lnTo>
                  <a:lnTo>
                    <a:pt x="7620" y="144780"/>
                  </a:lnTo>
                  <a:lnTo>
                    <a:pt x="175260" y="106680"/>
                  </a:lnTo>
                  <a:lnTo>
                    <a:pt x="815340" y="68580"/>
                  </a:lnTo>
                  <a:lnTo>
                    <a:pt x="754380" y="38100"/>
                  </a:lnTo>
                  <a:lnTo>
                    <a:pt x="182880" y="0"/>
                  </a:lnTo>
                </a:path>
              </a:pathLst>
            </a:custGeom>
            <a:noFill/>
            <a:ln w="190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068" name="Freeform: Shape 2067">
              <a:extLst>
                <a:ext uri="{FF2B5EF4-FFF2-40B4-BE49-F238E27FC236}">
                  <a16:creationId xmlns:a16="http://schemas.microsoft.com/office/drawing/2014/main" id="{31CD0854-4C5F-BEFB-ECFA-47210D180CED}"/>
                </a:ext>
              </a:extLst>
            </p:cNvPr>
            <p:cNvSpPr/>
            <p:nvPr/>
          </p:nvSpPr>
          <p:spPr>
            <a:xfrm>
              <a:off x="4977573" y="2915513"/>
              <a:ext cx="400860" cy="1546561"/>
            </a:xfrm>
            <a:custGeom>
              <a:avLst/>
              <a:gdLst>
                <a:gd name="connsiteX0" fmla="*/ 213360 w 990600"/>
                <a:gd name="connsiteY0" fmla="*/ 3733800 h 3733800"/>
                <a:gd name="connsiteX1" fmla="*/ 373380 w 990600"/>
                <a:gd name="connsiteY1" fmla="*/ 3627120 h 3733800"/>
                <a:gd name="connsiteX2" fmla="*/ 228600 w 990600"/>
                <a:gd name="connsiteY2" fmla="*/ 3566160 h 3733800"/>
                <a:gd name="connsiteX3" fmla="*/ 312420 w 990600"/>
                <a:gd name="connsiteY3" fmla="*/ 3505200 h 3733800"/>
                <a:gd name="connsiteX4" fmla="*/ 259080 w 990600"/>
                <a:gd name="connsiteY4" fmla="*/ 3444240 h 3733800"/>
                <a:gd name="connsiteX5" fmla="*/ 327660 w 990600"/>
                <a:gd name="connsiteY5" fmla="*/ 3406140 h 3733800"/>
                <a:gd name="connsiteX6" fmla="*/ 220980 w 990600"/>
                <a:gd name="connsiteY6" fmla="*/ 3360420 h 3733800"/>
                <a:gd name="connsiteX7" fmla="*/ 472440 w 990600"/>
                <a:gd name="connsiteY7" fmla="*/ 3322320 h 3733800"/>
                <a:gd name="connsiteX8" fmla="*/ 60960 w 990600"/>
                <a:gd name="connsiteY8" fmla="*/ 3215640 h 3733800"/>
                <a:gd name="connsiteX9" fmla="*/ 129540 w 990600"/>
                <a:gd name="connsiteY9" fmla="*/ 3147060 h 3733800"/>
                <a:gd name="connsiteX10" fmla="*/ 137160 w 990600"/>
                <a:gd name="connsiteY10" fmla="*/ 3108960 h 3733800"/>
                <a:gd name="connsiteX11" fmla="*/ 114300 w 990600"/>
                <a:gd name="connsiteY11" fmla="*/ 3063240 h 3733800"/>
                <a:gd name="connsiteX12" fmla="*/ 114300 w 990600"/>
                <a:gd name="connsiteY12" fmla="*/ 3063240 h 3733800"/>
                <a:gd name="connsiteX13" fmla="*/ 365760 w 990600"/>
                <a:gd name="connsiteY13" fmla="*/ 2933700 h 3733800"/>
                <a:gd name="connsiteX14" fmla="*/ 259080 w 990600"/>
                <a:gd name="connsiteY14" fmla="*/ 2857500 h 3733800"/>
                <a:gd name="connsiteX15" fmla="*/ 297180 w 990600"/>
                <a:gd name="connsiteY15" fmla="*/ 2796540 h 3733800"/>
                <a:gd name="connsiteX16" fmla="*/ 312420 w 990600"/>
                <a:gd name="connsiteY16" fmla="*/ 2720340 h 3733800"/>
                <a:gd name="connsiteX17" fmla="*/ 556260 w 990600"/>
                <a:gd name="connsiteY17" fmla="*/ 2667000 h 3733800"/>
                <a:gd name="connsiteX18" fmla="*/ 175260 w 990600"/>
                <a:gd name="connsiteY18" fmla="*/ 2651760 h 3733800"/>
                <a:gd name="connsiteX19" fmla="*/ 114300 w 990600"/>
                <a:gd name="connsiteY19" fmla="*/ 2598420 h 3733800"/>
                <a:gd name="connsiteX20" fmla="*/ 190500 w 990600"/>
                <a:gd name="connsiteY20" fmla="*/ 2560320 h 3733800"/>
                <a:gd name="connsiteX21" fmla="*/ 152400 w 990600"/>
                <a:gd name="connsiteY21" fmla="*/ 2484120 h 3733800"/>
                <a:gd name="connsiteX22" fmla="*/ 152400 w 990600"/>
                <a:gd name="connsiteY22" fmla="*/ 2377440 h 3733800"/>
                <a:gd name="connsiteX23" fmla="*/ 243840 w 990600"/>
                <a:gd name="connsiteY23" fmla="*/ 2308860 h 3733800"/>
                <a:gd name="connsiteX24" fmla="*/ 274320 w 990600"/>
                <a:gd name="connsiteY24" fmla="*/ 2278380 h 3733800"/>
                <a:gd name="connsiteX25" fmla="*/ 243840 w 990600"/>
                <a:gd name="connsiteY25" fmla="*/ 2209800 h 3733800"/>
                <a:gd name="connsiteX26" fmla="*/ 381000 w 990600"/>
                <a:gd name="connsiteY26" fmla="*/ 2171700 h 3733800"/>
                <a:gd name="connsiteX27" fmla="*/ 304800 w 990600"/>
                <a:gd name="connsiteY27" fmla="*/ 2125980 h 3733800"/>
                <a:gd name="connsiteX28" fmla="*/ 381000 w 990600"/>
                <a:gd name="connsiteY28" fmla="*/ 2057400 h 3733800"/>
                <a:gd name="connsiteX29" fmla="*/ 175260 w 990600"/>
                <a:gd name="connsiteY29" fmla="*/ 2026920 h 3733800"/>
                <a:gd name="connsiteX30" fmla="*/ 198120 w 990600"/>
                <a:gd name="connsiteY30" fmla="*/ 1973580 h 3733800"/>
                <a:gd name="connsiteX31" fmla="*/ 251460 w 990600"/>
                <a:gd name="connsiteY31" fmla="*/ 1943100 h 3733800"/>
                <a:gd name="connsiteX32" fmla="*/ 419100 w 990600"/>
                <a:gd name="connsiteY32" fmla="*/ 1882140 h 3733800"/>
                <a:gd name="connsiteX33" fmla="*/ 335280 w 990600"/>
                <a:gd name="connsiteY33" fmla="*/ 1821180 h 3733800"/>
                <a:gd name="connsiteX34" fmla="*/ 259080 w 990600"/>
                <a:gd name="connsiteY34" fmla="*/ 1752600 h 3733800"/>
                <a:gd name="connsiteX35" fmla="*/ 175260 w 990600"/>
                <a:gd name="connsiteY35" fmla="*/ 1714500 h 3733800"/>
                <a:gd name="connsiteX36" fmla="*/ 137160 w 990600"/>
                <a:gd name="connsiteY36" fmla="*/ 1600200 h 3733800"/>
                <a:gd name="connsiteX37" fmla="*/ 213360 w 990600"/>
                <a:gd name="connsiteY37" fmla="*/ 1562100 h 3733800"/>
                <a:gd name="connsiteX38" fmla="*/ 274320 w 990600"/>
                <a:gd name="connsiteY38" fmla="*/ 1539240 h 3733800"/>
                <a:gd name="connsiteX39" fmla="*/ 228600 w 990600"/>
                <a:gd name="connsiteY39" fmla="*/ 1447800 h 3733800"/>
                <a:gd name="connsiteX40" fmla="*/ 129540 w 990600"/>
                <a:gd name="connsiteY40" fmla="*/ 1394460 h 3733800"/>
                <a:gd name="connsiteX41" fmla="*/ 53340 w 990600"/>
                <a:gd name="connsiteY41" fmla="*/ 1318260 h 3733800"/>
                <a:gd name="connsiteX42" fmla="*/ 91440 w 990600"/>
                <a:gd name="connsiteY42" fmla="*/ 1257300 h 3733800"/>
                <a:gd name="connsiteX43" fmla="*/ 76200 w 990600"/>
                <a:gd name="connsiteY43" fmla="*/ 1188720 h 3733800"/>
                <a:gd name="connsiteX44" fmla="*/ 121920 w 990600"/>
                <a:gd name="connsiteY44" fmla="*/ 1165860 h 3733800"/>
                <a:gd name="connsiteX45" fmla="*/ 251460 w 990600"/>
                <a:gd name="connsiteY45" fmla="*/ 1143000 h 3733800"/>
                <a:gd name="connsiteX46" fmla="*/ 236220 w 990600"/>
                <a:gd name="connsiteY46" fmla="*/ 1082040 h 3733800"/>
                <a:gd name="connsiteX47" fmla="*/ 114300 w 990600"/>
                <a:gd name="connsiteY47" fmla="*/ 1043940 h 3733800"/>
                <a:gd name="connsiteX48" fmla="*/ 251460 w 990600"/>
                <a:gd name="connsiteY48" fmla="*/ 990600 h 3733800"/>
                <a:gd name="connsiteX49" fmla="*/ 327660 w 990600"/>
                <a:gd name="connsiteY49" fmla="*/ 899160 h 3733800"/>
                <a:gd name="connsiteX50" fmla="*/ 327660 w 990600"/>
                <a:gd name="connsiteY50" fmla="*/ 899160 h 3733800"/>
                <a:gd name="connsiteX51" fmla="*/ 472440 w 990600"/>
                <a:gd name="connsiteY51" fmla="*/ 822960 h 3733800"/>
                <a:gd name="connsiteX52" fmla="*/ 350520 w 990600"/>
                <a:gd name="connsiteY52" fmla="*/ 762000 h 3733800"/>
                <a:gd name="connsiteX53" fmla="*/ 396240 w 990600"/>
                <a:gd name="connsiteY53" fmla="*/ 708660 h 3733800"/>
                <a:gd name="connsiteX54" fmla="*/ 868680 w 990600"/>
                <a:gd name="connsiteY54" fmla="*/ 678180 h 3733800"/>
                <a:gd name="connsiteX55" fmla="*/ 929640 w 990600"/>
                <a:gd name="connsiteY55" fmla="*/ 617220 h 3733800"/>
                <a:gd name="connsiteX56" fmla="*/ 990600 w 990600"/>
                <a:gd name="connsiteY56" fmla="*/ 563880 h 3733800"/>
                <a:gd name="connsiteX57" fmla="*/ 990600 w 990600"/>
                <a:gd name="connsiteY57" fmla="*/ 441960 h 3733800"/>
                <a:gd name="connsiteX58" fmla="*/ 891540 w 990600"/>
                <a:gd name="connsiteY58" fmla="*/ 426720 h 3733800"/>
                <a:gd name="connsiteX59" fmla="*/ 701040 w 990600"/>
                <a:gd name="connsiteY59" fmla="*/ 411480 h 3733800"/>
                <a:gd name="connsiteX60" fmla="*/ 594360 w 990600"/>
                <a:gd name="connsiteY60" fmla="*/ 373380 h 3733800"/>
                <a:gd name="connsiteX61" fmla="*/ 571500 w 990600"/>
                <a:gd name="connsiteY61" fmla="*/ 312420 h 3733800"/>
                <a:gd name="connsiteX62" fmla="*/ 617220 w 990600"/>
                <a:gd name="connsiteY62" fmla="*/ 266700 h 3733800"/>
                <a:gd name="connsiteX63" fmla="*/ 99060 w 990600"/>
                <a:gd name="connsiteY63" fmla="*/ 243840 h 3733800"/>
                <a:gd name="connsiteX64" fmla="*/ 0 w 990600"/>
                <a:gd name="connsiteY64" fmla="*/ 220980 h 3733800"/>
                <a:gd name="connsiteX65" fmla="*/ 7620 w 990600"/>
                <a:gd name="connsiteY65" fmla="*/ 144780 h 3733800"/>
                <a:gd name="connsiteX66" fmla="*/ 175260 w 990600"/>
                <a:gd name="connsiteY66" fmla="*/ 106680 h 3733800"/>
                <a:gd name="connsiteX67" fmla="*/ 815340 w 990600"/>
                <a:gd name="connsiteY67" fmla="*/ 68580 h 3733800"/>
                <a:gd name="connsiteX68" fmla="*/ 754380 w 990600"/>
                <a:gd name="connsiteY68" fmla="*/ 38100 h 3733800"/>
                <a:gd name="connsiteX69" fmla="*/ 182880 w 990600"/>
                <a:gd name="connsiteY69" fmla="*/ 0 h 373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990600" h="3733800">
                  <a:moveTo>
                    <a:pt x="213360" y="3733800"/>
                  </a:moveTo>
                  <a:lnTo>
                    <a:pt x="373380" y="3627120"/>
                  </a:lnTo>
                  <a:lnTo>
                    <a:pt x="228600" y="3566160"/>
                  </a:lnTo>
                  <a:lnTo>
                    <a:pt x="312420" y="3505200"/>
                  </a:lnTo>
                  <a:lnTo>
                    <a:pt x="259080" y="3444240"/>
                  </a:lnTo>
                  <a:lnTo>
                    <a:pt x="327660" y="3406140"/>
                  </a:lnTo>
                  <a:lnTo>
                    <a:pt x="220980" y="3360420"/>
                  </a:lnTo>
                  <a:lnTo>
                    <a:pt x="472440" y="3322320"/>
                  </a:lnTo>
                  <a:lnTo>
                    <a:pt x="60960" y="3215640"/>
                  </a:lnTo>
                  <a:lnTo>
                    <a:pt x="129540" y="3147060"/>
                  </a:lnTo>
                  <a:lnTo>
                    <a:pt x="137160" y="3108960"/>
                  </a:lnTo>
                  <a:lnTo>
                    <a:pt x="114300" y="3063240"/>
                  </a:lnTo>
                  <a:lnTo>
                    <a:pt x="114300" y="3063240"/>
                  </a:lnTo>
                  <a:lnTo>
                    <a:pt x="365760" y="2933700"/>
                  </a:lnTo>
                  <a:lnTo>
                    <a:pt x="259080" y="2857500"/>
                  </a:lnTo>
                  <a:lnTo>
                    <a:pt x="297180" y="2796540"/>
                  </a:lnTo>
                  <a:lnTo>
                    <a:pt x="312420" y="2720340"/>
                  </a:lnTo>
                  <a:lnTo>
                    <a:pt x="556260" y="2667000"/>
                  </a:lnTo>
                  <a:lnTo>
                    <a:pt x="175260" y="2651760"/>
                  </a:lnTo>
                  <a:lnTo>
                    <a:pt x="114300" y="2598420"/>
                  </a:lnTo>
                  <a:lnTo>
                    <a:pt x="190500" y="2560320"/>
                  </a:lnTo>
                  <a:lnTo>
                    <a:pt x="152400" y="2484120"/>
                  </a:lnTo>
                  <a:lnTo>
                    <a:pt x="152400" y="2377440"/>
                  </a:lnTo>
                  <a:lnTo>
                    <a:pt x="243840" y="2308860"/>
                  </a:lnTo>
                  <a:lnTo>
                    <a:pt x="274320" y="2278380"/>
                  </a:lnTo>
                  <a:lnTo>
                    <a:pt x="243840" y="2209800"/>
                  </a:lnTo>
                  <a:lnTo>
                    <a:pt x="381000" y="2171700"/>
                  </a:lnTo>
                  <a:lnTo>
                    <a:pt x="304800" y="2125980"/>
                  </a:lnTo>
                  <a:lnTo>
                    <a:pt x="381000" y="2057400"/>
                  </a:lnTo>
                  <a:lnTo>
                    <a:pt x="175260" y="2026920"/>
                  </a:lnTo>
                  <a:lnTo>
                    <a:pt x="198120" y="1973580"/>
                  </a:lnTo>
                  <a:lnTo>
                    <a:pt x="251460" y="1943100"/>
                  </a:lnTo>
                  <a:lnTo>
                    <a:pt x="419100" y="1882140"/>
                  </a:lnTo>
                  <a:lnTo>
                    <a:pt x="335280" y="1821180"/>
                  </a:lnTo>
                  <a:lnTo>
                    <a:pt x="259080" y="1752600"/>
                  </a:lnTo>
                  <a:lnTo>
                    <a:pt x="175260" y="1714500"/>
                  </a:lnTo>
                  <a:lnTo>
                    <a:pt x="137160" y="1600200"/>
                  </a:lnTo>
                  <a:lnTo>
                    <a:pt x="213360" y="1562100"/>
                  </a:lnTo>
                  <a:lnTo>
                    <a:pt x="274320" y="1539240"/>
                  </a:lnTo>
                  <a:lnTo>
                    <a:pt x="228600" y="1447800"/>
                  </a:lnTo>
                  <a:lnTo>
                    <a:pt x="129540" y="1394460"/>
                  </a:lnTo>
                  <a:lnTo>
                    <a:pt x="53340" y="1318260"/>
                  </a:lnTo>
                  <a:lnTo>
                    <a:pt x="91440" y="1257300"/>
                  </a:lnTo>
                  <a:lnTo>
                    <a:pt x="76200" y="1188720"/>
                  </a:lnTo>
                  <a:lnTo>
                    <a:pt x="121920" y="1165860"/>
                  </a:lnTo>
                  <a:lnTo>
                    <a:pt x="251460" y="1143000"/>
                  </a:lnTo>
                  <a:lnTo>
                    <a:pt x="236220" y="1082040"/>
                  </a:lnTo>
                  <a:lnTo>
                    <a:pt x="114300" y="1043940"/>
                  </a:lnTo>
                  <a:lnTo>
                    <a:pt x="251460" y="990600"/>
                  </a:lnTo>
                  <a:lnTo>
                    <a:pt x="327660" y="899160"/>
                  </a:lnTo>
                  <a:lnTo>
                    <a:pt x="327660" y="899160"/>
                  </a:lnTo>
                  <a:lnTo>
                    <a:pt x="472440" y="822960"/>
                  </a:lnTo>
                  <a:lnTo>
                    <a:pt x="350520" y="762000"/>
                  </a:lnTo>
                  <a:lnTo>
                    <a:pt x="396240" y="708660"/>
                  </a:lnTo>
                  <a:lnTo>
                    <a:pt x="868680" y="678180"/>
                  </a:lnTo>
                  <a:lnTo>
                    <a:pt x="929640" y="617220"/>
                  </a:lnTo>
                  <a:lnTo>
                    <a:pt x="990600" y="563880"/>
                  </a:lnTo>
                  <a:lnTo>
                    <a:pt x="990600" y="441960"/>
                  </a:lnTo>
                  <a:lnTo>
                    <a:pt x="891540" y="426720"/>
                  </a:lnTo>
                  <a:lnTo>
                    <a:pt x="701040" y="411480"/>
                  </a:lnTo>
                  <a:lnTo>
                    <a:pt x="594360" y="373380"/>
                  </a:lnTo>
                  <a:lnTo>
                    <a:pt x="571500" y="312420"/>
                  </a:lnTo>
                  <a:lnTo>
                    <a:pt x="617220" y="266700"/>
                  </a:lnTo>
                  <a:lnTo>
                    <a:pt x="99060" y="243840"/>
                  </a:lnTo>
                  <a:lnTo>
                    <a:pt x="0" y="220980"/>
                  </a:lnTo>
                  <a:lnTo>
                    <a:pt x="7620" y="144780"/>
                  </a:lnTo>
                  <a:lnTo>
                    <a:pt x="175260" y="106680"/>
                  </a:lnTo>
                  <a:lnTo>
                    <a:pt x="815340" y="68580"/>
                  </a:lnTo>
                  <a:lnTo>
                    <a:pt x="754380" y="38100"/>
                  </a:lnTo>
                  <a:lnTo>
                    <a:pt x="182880" y="0"/>
                  </a:lnTo>
                </a:path>
              </a:pathLst>
            </a:custGeom>
            <a:noFill/>
            <a:ln w="190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094" name="Freeform: Shape 2093">
              <a:extLst>
                <a:ext uri="{FF2B5EF4-FFF2-40B4-BE49-F238E27FC236}">
                  <a16:creationId xmlns:a16="http://schemas.microsoft.com/office/drawing/2014/main" id="{81F42FB3-6F9B-0C1A-8799-09C2F2B7FB55}"/>
                </a:ext>
              </a:extLst>
            </p:cNvPr>
            <p:cNvSpPr/>
            <p:nvPr/>
          </p:nvSpPr>
          <p:spPr>
            <a:xfrm>
              <a:off x="6088561" y="2904216"/>
              <a:ext cx="214613" cy="1535199"/>
            </a:xfrm>
            <a:custGeom>
              <a:avLst/>
              <a:gdLst>
                <a:gd name="connsiteX0" fmla="*/ 73152 w 530352"/>
                <a:gd name="connsiteY0" fmla="*/ 3706368 h 3706368"/>
                <a:gd name="connsiteX1" fmla="*/ 91440 w 530352"/>
                <a:gd name="connsiteY1" fmla="*/ 3596640 h 3706368"/>
                <a:gd name="connsiteX2" fmla="*/ 97536 w 530352"/>
                <a:gd name="connsiteY2" fmla="*/ 3486912 h 3706368"/>
                <a:gd name="connsiteX3" fmla="*/ 109728 w 530352"/>
                <a:gd name="connsiteY3" fmla="*/ 3425952 h 3706368"/>
                <a:gd name="connsiteX4" fmla="*/ 158496 w 530352"/>
                <a:gd name="connsiteY4" fmla="*/ 3389376 h 3706368"/>
                <a:gd name="connsiteX5" fmla="*/ 97536 w 530352"/>
                <a:gd name="connsiteY5" fmla="*/ 3322320 h 3706368"/>
                <a:gd name="connsiteX6" fmla="*/ 134112 w 530352"/>
                <a:gd name="connsiteY6" fmla="*/ 3285744 h 3706368"/>
                <a:gd name="connsiteX7" fmla="*/ 201168 w 530352"/>
                <a:gd name="connsiteY7" fmla="*/ 3243072 h 3706368"/>
                <a:gd name="connsiteX8" fmla="*/ 347472 w 530352"/>
                <a:gd name="connsiteY8" fmla="*/ 3182112 h 3706368"/>
                <a:gd name="connsiteX9" fmla="*/ 274320 w 530352"/>
                <a:gd name="connsiteY9" fmla="*/ 3121152 h 3706368"/>
                <a:gd name="connsiteX10" fmla="*/ 310896 w 530352"/>
                <a:gd name="connsiteY10" fmla="*/ 3041904 h 3706368"/>
                <a:gd name="connsiteX11" fmla="*/ 182880 w 530352"/>
                <a:gd name="connsiteY11" fmla="*/ 2944368 h 3706368"/>
                <a:gd name="connsiteX12" fmla="*/ 97536 w 530352"/>
                <a:gd name="connsiteY12" fmla="*/ 2816352 h 3706368"/>
                <a:gd name="connsiteX13" fmla="*/ 128016 w 530352"/>
                <a:gd name="connsiteY13" fmla="*/ 2731008 h 3706368"/>
                <a:gd name="connsiteX14" fmla="*/ 152400 w 530352"/>
                <a:gd name="connsiteY14" fmla="*/ 2663952 h 3706368"/>
                <a:gd name="connsiteX15" fmla="*/ 390144 w 530352"/>
                <a:gd name="connsiteY15" fmla="*/ 2590800 h 3706368"/>
                <a:gd name="connsiteX16" fmla="*/ 280416 w 530352"/>
                <a:gd name="connsiteY16" fmla="*/ 2511552 h 3706368"/>
                <a:gd name="connsiteX17" fmla="*/ 286512 w 530352"/>
                <a:gd name="connsiteY17" fmla="*/ 2432304 h 3706368"/>
                <a:gd name="connsiteX18" fmla="*/ 292608 w 530352"/>
                <a:gd name="connsiteY18" fmla="*/ 2383536 h 3706368"/>
                <a:gd name="connsiteX19" fmla="*/ 207264 w 530352"/>
                <a:gd name="connsiteY19" fmla="*/ 2316480 h 3706368"/>
                <a:gd name="connsiteX20" fmla="*/ 97536 w 530352"/>
                <a:gd name="connsiteY20" fmla="*/ 2243328 h 3706368"/>
                <a:gd name="connsiteX21" fmla="*/ 109728 w 530352"/>
                <a:gd name="connsiteY21" fmla="*/ 2170176 h 3706368"/>
                <a:gd name="connsiteX22" fmla="*/ 134112 w 530352"/>
                <a:gd name="connsiteY22" fmla="*/ 2097024 h 3706368"/>
                <a:gd name="connsiteX23" fmla="*/ 134112 w 530352"/>
                <a:gd name="connsiteY23" fmla="*/ 2097024 h 3706368"/>
                <a:gd name="connsiteX24" fmla="*/ 310896 w 530352"/>
                <a:gd name="connsiteY24" fmla="*/ 2011680 h 3706368"/>
                <a:gd name="connsiteX25" fmla="*/ 249936 w 530352"/>
                <a:gd name="connsiteY25" fmla="*/ 1938528 h 3706368"/>
                <a:gd name="connsiteX26" fmla="*/ 164592 w 530352"/>
                <a:gd name="connsiteY26" fmla="*/ 1859280 h 3706368"/>
                <a:gd name="connsiteX27" fmla="*/ 164592 w 530352"/>
                <a:gd name="connsiteY27" fmla="*/ 1749552 h 3706368"/>
                <a:gd name="connsiteX28" fmla="*/ 243840 w 530352"/>
                <a:gd name="connsiteY28" fmla="*/ 1664208 h 3706368"/>
                <a:gd name="connsiteX29" fmla="*/ 298704 w 530352"/>
                <a:gd name="connsiteY29" fmla="*/ 1615440 h 3706368"/>
                <a:gd name="connsiteX30" fmla="*/ 207264 w 530352"/>
                <a:gd name="connsiteY30" fmla="*/ 1511808 h 3706368"/>
                <a:gd name="connsiteX31" fmla="*/ 262128 w 530352"/>
                <a:gd name="connsiteY31" fmla="*/ 1432560 h 3706368"/>
                <a:gd name="connsiteX32" fmla="*/ 213360 w 530352"/>
                <a:gd name="connsiteY32" fmla="*/ 1365504 h 3706368"/>
                <a:gd name="connsiteX33" fmla="*/ 402336 w 530352"/>
                <a:gd name="connsiteY33" fmla="*/ 1328928 h 3706368"/>
                <a:gd name="connsiteX34" fmla="*/ 530352 w 530352"/>
                <a:gd name="connsiteY34" fmla="*/ 1316736 h 3706368"/>
                <a:gd name="connsiteX35" fmla="*/ 499872 w 530352"/>
                <a:gd name="connsiteY35" fmla="*/ 1249680 h 3706368"/>
                <a:gd name="connsiteX36" fmla="*/ 518160 w 530352"/>
                <a:gd name="connsiteY36" fmla="*/ 1188720 h 3706368"/>
                <a:gd name="connsiteX37" fmla="*/ 384048 w 530352"/>
                <a:gd name="connsiteY37" fmla="*/ 1152144 h 3706368"/>
                <a:gd name="connsiteX38" fmla="*/ 243840 w 530352"/>
                <a:gd name="connsiteY38" fmla="*/ 1085088 h 3706368"/>
                <a:gd name="connsiteX39" fmla="*/ 243840 w 530352"/>
                <a:gd name="connsiteY39" fmla="*/ 1030224 h 3706368"/>
                <a:gd name="connsiteX40" fmla="*/ 274320 w 530352"/>
                <a:gd name="connsiteY40" fmla="*/ 987552 h 3706368"/>
                <a:gd name="connsiteX41" fmla="*/ 341376 w 530352"/>
                <a:gd name="connsiteY41" fmla="*/ 944880 h 3706368"/>
                <a:gd name="connsiteX42" fmla="*/ 347472 w 530352"/>
                <a:gd name="connsiteY42" fmla="*/ 902208 h 3706368"/>
                <a:gd name="connsiteX43" fmla="*/ 457200 w 530352"/>
                <a:gd name="connsiteY43" fmla="*/ 847344 h 3706368"/>
                <a:gd name="connsiteX44" fmla="*/ 377952 w 530352"/>
                <a:gd name="connsiteY44" fmla="*/ 816864 h 3706368"/>
                <a:gd name="connsiteX45" fmla="*/ 408432 w 530352"/>
                <a:gd name="connsiteY45" fmla="*/ 755904 h 3706368"/>
                <a:gd name="connsiteX46" fmla="*/ 408432 w 530352"/>
                <a:gd name="connsiteY46" fmla="*/ 682752 h 3706368"/>
                <a:gd name="connsiteX47" fmla="*/ 121920 w 530352"/>
                <a:gd name="connsiteY47" fmla="*/ 633984 h 3706368"/>
                <a:gd name="connsiteX48" fmla="*/ 97536 w 530352"/>
                <a:gd name="connsiteY48" fmla="*/ 609600 h 3706368"/>
                <a:gd name="connsiteX49" fmla="*/ 152400 w 530352"/>
                <a:gd name="connsiteY49" fmla="*/ 530352 h 3706368"/>
                <a:gd name="connsiteX50" fmla="*/ 164592 w 530352"/>
                <a:gd name="connsiteY50" fmla="*/ 481584 h 3706368"/>
                <a:gd name="connsiteX51" fmla="*/ 97536 w 530352"/>
                <a:gd name="connsiteY51" fmla="*/ 438912 h 3706368"/>
                <a:gd name="connsiteX52" fmla="*/ 54864 w 530352"/>
                <a:gd name="connsiteY52" fmla="*/ 359664 h 3706368"/>
                <a:gd name="connsiteX53" fmla="*/ 0 w 530352"/>
                <a:gd name="connsiteY53" fmla="*/ 262128 h 3706368"/>
                <a:gd name="connsiteX54" fmla="*/ 274320 w 530352"/>
                <a:gd name="connsiteY54" fmla="*/ 207264 h 3706368"/>
                <a:gd name="connsiteX55" fmla="*/ 426720 w 530352"/>
                <a:gd name="connsiteY55" fmla="*/ 195072 h 3706368"/>
                <a:gd name="connsiteX56" fmla="*/ 445008 w 530352"/>
                <a:gd name="connsiteY56" fmla="*/ 109728 h 3706368"/>
                <a:gd name="connsiteX57" fmla="*/ 73152 w 530352"/>
                <a:gd name="connsiteY57" fmla="*/ 48768 h 3706368"/>
                <a:gd name="connsiteX58" fmla="*/ 115824 w 530352"/>
                <a:gd name="connsiteY58" fmla="*/ 0 h 3706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0352" h="3706368">
                  <a:moveTo>
                    <a:pt x="73152" y="3706368"/>
                  </a:moveTo>
                  <a:lnTo>
                    <a:pt x="91440" y="3596640"/>
                  </a:lnTo>
                  <a:lnTo>
                    <a:pt x="97536" y="3486912"/>
                  </a:lnTo>
                  <a:lnTo>
                    <a:pt x="109728" y="3425952"/>
                  </a:lnTo>
                  <a:lnTo>
                    <a:pt x="158496" y="3389376"/>
                  </a:lnTo>
                  <a:lnTo>
                    <a:pt x="97536" y="3322320"/>
                  </a:lnTo>
                  <a:lnTo>
                    <a:pt x="134112" y="3285744"/>
                  </a:lnTo>
                  <a:lnTo>
                    <a:pt x="201168" y="3243072"/>
                  </a:lnTo>
                  <a:lnTo>
                    <a:pt x="347472" y="3182112"/>
                  </a:lnTo>
                  <a:lnTo>
                    <a:pt x="274320" y="3121152"/>
                  </a:lnTo>
                  <a:lnTo>
                    <a:pt x="310896" y="3041904"/>
                  </a:lnTo>
                  <a:lnTo>
                    <a:pt x="182880" y="2944368"/>
                  </a:lnTo>
                  <a:lnTo>
                    <a:pt x="97536" y="2816352"/>
                  </a:lnTo>
                  <a:lnTo>
                    <a:pt x="128016" y="2731008"/>
                  </a:lnTo>
                  <a:lnTo>
                    <a:pt x="152400" y="2663952"/>
                  </a:lnTo>
                  <a:lnTo>
                    <a:pt x="390144" y="2590800"/>
                  </a:lnTo>
                  <a:lnTo>
                    <a:pt x="280416" y="2511552"/>
                  </a:lnTo>
                  <a:lnTo>
                    <a:pt x="286512" y="2432304"/>
                  </a:lnTo>
                  <a:lnTo>
                    <a:pt x="292608" y="2383536"/>
                  </a:lnTo>
                  <a:lnTo>
                    <a:pt x="207264" y="2316480"/>
                  </a:lnTo>
                  <a:lnTo>
                    <a:pt x="97536" y="2243328"/>
                  </a:lnTo>
                  <a:lnTo>
                    <a:pt x="109728" y="2170176"/>
                  </a:lnTo>
                  <a:lnTo>
                    <a:pt x="134112" y="2097024"/>
                  </a:lnTo>
                  <a:lnTo>
                    <a:pt x="134112" y="2097024"/>
                  </a:lnTo>
                  <a:lnTo>
                    <a:pt x="310896" y="2011680"/>
                  </a:lnTo>
                  <a:lnTo>
                    <a:pt x="249936" y="1938528"/>
                  </a:lnTo>
                  <a:lnTo>
                    <a:pt x="164592" y="1859280"/>
                  </a:lnTo>
                  <a:lnTo>
                    <a:pt x="164592" y="1749552"/>
                  </a:lnTo>
                  <a:lnTo>
                    <a:pt x="243840" y="1664208"/>
                  </a:lnTo>
                  <a:lnTo>
                    <a:pt x="298704" y="1615440"/>
                  </a:lnTo>
                  <a:lnTo>
                    <a:pt x="207264" y="1511808"/>
                  </a:lnTo>
                  <a:lnTo>
                    <a:pt x="262128" y="1432560"/>
                  </a:lnTo>
                  <a:lnTo>
                    <a:pt x="213360" y="1365504"/>
                  </a:lnTo>
                  <a:lnTo>
                    <a:pt x="402336" y="1328928"/>
                  </a:lnTo>
                  <a:lnTo>
                    <a:pt x="530352" y="1316736"/>
                  </a:lnTo>
                  <a:lnTo>
                    <a:pt x="499872" y="1249680"/>
                  </a:lnTo>
                  <a:lnTo>
                    <a:pt x="518160" y="1188720"/>
                  </a:lnTo>
                  <a:lnTo>
                    <a:pt x="384048" y="1152144"/>
                  </a:lnTo>
                  <a:lnTo>
                    <a:pt x="243840" y="1085088"/>
                  </a:lnTo>
                  <a:lnTo>
                    <a:pt x="243840" y="1030224"/>
                  </a:lnTo>
                  <a:lnTo>
                    <a:pt x="274320" y="987552"/>
                  </a:lnTo>
                  <a:lnTo>
                    <a:pt x="341376" y="944880"/>
                  </a:lnTo>
                  <a:lnTo>
                    <a:pt x="347472" y="902208"/>
                  </a:lnTo>
                  <a:lnTo>
                    <a:pt x="457200" y="847344"/>
                  </a:lnTo>
                  <a:lnTo>
                    <a:pt x="377952" y="816864"/>
                  </a:lnTo>
                  <a:lnTo>
                    <a:pt x="408432" y="755904"/>
                  </a:lnTo>
                  <a:lnTo>
                    <a:pt x="408432" y="682752"/>
                  </a:lnTo>
                  <a:lnTo>
                    <a:pt x="121920" y="633984"/>
                  </a:lnTo>
                  <a:lnTo>
                    <a:pt x="97536" y="609600"/>
                  </a:lnTo>
                  <a:lnTo>
                    <a:pt x="152400" y="530352"/>
                  </a:lnTo>
                  <a:lnTo>
                    <a:pt x="164592" y="481584"/>
                  </a:lnTo>
                  <a:lnTo>
                    <a:pt x="97536" y="438912"/>
                  </a:lnTo>
                  <a:lnTo>
                    <a:pt x="54864" y="359664"/>
                  </a:lnTo>
                  <a:lnTo>
                    <a:pt x="0" y="262128"/>
                  </a:lnTo>
                  <a:lnTo>
                    <a:pt x="274320" y="207264"/>
                  </a:lnTo>
                  <a:lnTo>
                    <a:pt x="426720" y="195072"/>
                  </a:lnTo>
                  <a:lnTo>
                    <a:pt x="445008" y="109728"/>
                  </a:lnTo>
                  <a:lnTo>
                    <a:pt x="73152" y="48768"/>
                  </a:lnTo>
                  <a:lnTo>
                    <a:pt x="115824" y="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095" name="Freeform: Shape 2094">
              <a:extLst>
                <a:ext uri="{FF2B5EF4-FFF2-40B4-BE49-F238E27FC236}">
                  <a16:creationId xmlns:a16="http://schemas.microsoft.com/office/drawing/2014/main" id="{86A6E58F-E788-F1BF-AD21-37A1B228DD5C}"/>
                </a:ext>
              </a:extLst>
            </p:cNvPr>
            <p:cNvSpPr/>
            <p:nvPr/>
          </p:nvSpPr>
          <p:spPr>
            <a:xfrm>
              <a:off x="4642680" y="2930729"/>
              <a:ext cx="135675" cy="1508686"/>
            </a:xfrm>
            <a:custGeom>
              <a:avLst/>
              <a:gdLst>
                <a:gd name="connsiteX0" fmla="*/ 45720 w 205740"/>
                <a:gd name="connsiteY0" fmla="*/ 3642360 h 3642360"/>
                <a:gd name="connsiteX1" fmla="*/ 152400 w 205740"/>
                <a:gd name="connsiteY1" fmla="*/ 3535680 h 3642360"/>
                <a:gd name="connsiteX2" fmla="*/ 205740 w 205740"/>
                <a:gd name="connsiteY2" fmla="*/ 3482340 h 3642360"/>
                <a:gd name="connsiteX3" fmla="*/ 144780 w 205740"/>
                <a:gd name="connsiteY3" fmla="*/ 3451860 h 3642360"/>
                <a:gd name="connsiteX4" fmla="*/ 91440 w 205740"/>
                <a:gd name="connsiteY4" fmla="*/ 3436620 h 3642360"/>
                <a:gd name="connsiteX5" fmla="*/ 182880 w 205740"/>
                <a:gd name="connsiteY5" fmla="*/ 3398520 h 3642360"/>
                <a:gd name="connsiteX6" fmla="*/ 205740 w 205740"/>
                <a:gd name="connsiteY6" fmla="*/ 3368040 h 3642360"/>
                <a:gd name="connsiteX7" fmla="*/ 53340 w 205740"/>
                <a:gd name="connsiteY7" fmla="*/ 3322320 h 3642360"/>
                <a:gd name="connsiteX8" fmla="*/ 53340 w 205740"/>
                <a:gd name="connsiteY8" fmla="*/ 3246120 h 3642360"/>
                <a:gd name="connsiteX9" fmla="*/ 53340 w 205740"/>
                <a:gd name="connsiteY9" fmla="*/ 3177540 h 3642360"/>
                <a:gd name="connsiteX10" fmla="*/ 38100 w 205740"/>
                <a:gd name="connsiteY10" fmla="*/ 3116580 h 3642360"/>
                <a:gd name="connsiteX11" fmla="*/ 0 w 205740"/>
                <a:gd name="connsiteY11" fmla="*/ 2971800 h 3642360"/>
                <a:gd name="connsiteX12" fmla="*/ 7620 w 205740"/>
                <a:gd name="connsiteY12" fmla="*/ 2887980 h 3642360"/>
                <a:gd name="connsiteX13" fmla="*/ 91440 w 205740"/>
                <a:gd name="connsiteY13" fmla="*/ 2834640 h 3642360"/>
                <a:gd name="connsiteX14" fmla="*/ 91440 w 205740"/>
                <a:gd name="connsiteY14" fmla="*/ 2834640 h 3642360"/>
                <a:gd name="connsiteX15" fmla="*/ 45720 w 205740"/>
                <a:gd name="connsiteY15" fmla="*/ 2689860 h 3642360"/>
                <a:gd name="connsiteX16" fmla="*/ 99060 w 205740"/>
                <a:gd name="connsiteY16" fmla="*/ 2636520 h 3642360"/>
                <a:gd name="connsiteX17" fmla="*/ 22860 w 205740"/>
                <a:gd name="connsiteY17" fmla="*/ 2545080 h 3642360"/>
                <a:gd name="connsiteX18" fmla="*/ 45720 w 205740"/>
                <a:gd name="connsiteY18" fmla="*/ 2484120 h 3642360"/>
                <a:gd name="connsiteX19" fmla="*/ 15240 w 205740"/>
                <a:gd name="connsiteY19" fmla="*/ 2377440 h 3642360"/>
                <a:gd name="connsiteX20" fmla="*/ 45720 w 205740"/>
                <a:gd name="connsiteY20" fmla="*/ 2316480 h 3642360"/>
                <a:gd name="connsiteX21" fmla="*/ 53340 w 205740"/>
                <a:gd name="connsiteY21" fmla="*/ 2293620 h 3642360"/>
                <a:gd name="connsiteX22" fmla="*/ 53340 w 205740"/>
                <a:gd name="connsiteY22" fmla="*/ 2255520 h 3642360"/>
                <a:gd name="connsiteX23" fmla="*/ 121920 w 205740"/>
                <a:gd name="connsiteY23" fmla="*/ 2171700 h 3642360"/>
                <a:gd name="connsiteX24" fmla="*/ 121920 w 205740"/>
                <a:gd name="connsiteY24" fmla="*/ 2171700 h 3642360"/>
                <a:gd name="connsiteX25" fmla="*/ 129540 w 205740"/>
                <a:gd name="connsiteY25" fmla="*/ 2072640 h 3642360"/>
                <a:gd name="connsiteX26" fmla="*/ 99060 w 205740"/>
                <a:gd name="connsiteY26" fmla="*/ 1958340 h 3642360"/>
                <a:gd name="connsiteX27" fmla="*/ 114300 w 205740"/>
                <a:gd name="connsiteY27" fmla="*/ 1851660 h 3642360"/>
                <a:gd name="connsiteX28" fmla="*/ 60960 w 205740"/>
                <a:gd name="connsiteY28" fmla="*/ 1737360 h 3642360"/>
                <a:gd name="connsiteX29" fmla="*/ 60960 w 205740"/>
                <a:gd name="connsiteY29" fmla="*/ 1630680 h 3642360"/>
                <a:gd name="connsiteX30" fmla="*/ 22860 w 205740"/>
                <a:gd name="connsiteY30" fmla="*/ 1516380 h 3642360"/>
                <a:gd name="connsiteX31" fmla="*/ 53340 w 205740"/>
                <a:gd name="connsiteY31" fmla="*/ 1424940 h 3642360"/>
                <a:gd name="connsiteX32" fmla="*/ 53340 w 205740"/>
                <a:gd name="connsiteY32" fmla="*/ 1341120 h 3642360"/>
                <a:gd name="connsiteX33" fmla="*/ 83820 w 205740"/>
                <a:gd name="connsiteY33" fmla="*/ 1318260 h 3642360"/>
                <a:gd name="connsiteX34" fmla="*/ 38100 w 205740"/>
                <a:gd name="connsiteY34" fmla="*/ 1242060 h 3642360"/>
                <a:gd name="connsiteX35" fmla="*/ 15240 w 205740"/>
                <a:gd name="connsiteY35" fmla="*/ 1112520 h 3642360"/>
                <a:gd name="connsiteX36" fmla="*/ 45720 w 205740"/>
                <a:gd name="connsiteY36" fmla="*/ 1021080 h 3642360"/>
                <a:gd name="connsiteX37" fmla="*/ 76200 w 205740"/>
                <a:gd name="connsiteY37" fmla="*/ 982980 h 3642360"/>
                <a:gd name="connsiteX38" fmla="*/ 60960 w 205740"/>
                <a:gd name="connsiteY38" fmla="*/ 906780 h 3642360"/>
                <a:gd name="connsiteX39" fmla="*/ 45720 w 205740"/>
                <a:gd name="connsiteY39" fmla="*/ 868680 h 3642360"/>
                <a:gd name="connsiteX40" fmla="*/ 22860 w 205740"/>
                <a:gd name="connsiteY40" fmla="*/ 640080 h 3642360"/>
                <a:gd name="connsiteX41" fmla="*/ 76200 w 205740"/>
                <a:gd name="connsiteY41" fmla="*/ 571500 h 3642360"/>
                <a:gd name="connsiteX42" fmla="*/ 30480 w 205740"/>
                <a:gd name="connsiteY42" fmla="*/ 388620 h 3642360"/>
                <a:gd name="connsiteX43" fmla="*/ 60960 w 205740"/>
                <a:gd name="connsiteY43" fmla="*/ 251460 h 3642360"/>
                <a:gd name="connsiteX44" fmla="*/ 114300 w 205740"/>
                <a:gd name="connsiteY44" fmla="*/ 205740 h 3642360"/>
                <a:gd name="connsiteX45" fmla="*/ 30480 w 205740"/>
                <a:gd name="connsiteY45" fmla="*/ 160020 h 3642360"/>
                <a:gd name="connsiteX46" fmla="*/ 30480 w 205740"/>
                <a:gd name="connsiteY46" fmla="*/ 83820 h 3642360"/>
                <a:gd name="connsiteX47" fmla="*/ 30480 w 205740"/>
                <a:gd name="connsiteY47" fmla="*/ 83820 h 3642360"/>
                <a:gd name="connsiteX48" fmla="*/ 144780 w 205740"/>
                <a:gd name="connsiteY48" fmla="*/ 0 h 3642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05740" h="3642360">
                  <a:moveTo>
                    <a:pt x="45720" y="3642360"/>
                  </a:moveTo>
                  <a:lnTo>
                    <a:pt x="152400" y="3535680"/>
                  </a:lnTo>
                  <a:lnTo>
                    <a:pt x="205740" y="3482340"/>
                  </a:lnTo>
                  <a:lnTo>
                    <a:pt x="144780" y="3451860"/>
                  </a:lnTo>
                  <a:lnTo>
                    <a:pt x="91440" y="3436620"/>
                  </a:lnTo>
                  <a:lnTo>
                    <a:pt x="182880" y="3398520"/>
                  </a:lnTo>
                  <a:lnTo>
                    <a:pt x="205740" y="3368040"/>
                  </a:lnTo>
                  <a:lnTo>
                    <a:pt x="53340" y="3322320"/>
                  </a:lnTo>
                  <a:lnTo>
                    <a:pt x="53340" y="3246120"/>
                  </a:lnTo>
                  <a:lnTo>
                    <a:pt x="53340" y="3177540"/>
                  </a:lnTo>
                  <a:lnTo>
                    <a:pt x="38100" y="3116580"/>
                  </a:lnTo>
                  <a:lnTo>
                    <a:pt x="0" y="2971800"/>
                  </a:lnTo>
                  <a:lnTo>
                    <a:pt x="7620" y="2887980"/>
                  </a:lnTo>
                  <a:lnTo>
                    <a:pt x="91440" y="2834640"/>
                  </a:lnTo>
                  <a:lnTo>
                    <a:pt x="91440" y="2834640"/>
                  </a:lnTo>
                  <a:lnTo>
                    <a:pt x="45720" y="2689860"/>
                  </a:lnTo>
                  <a:lnTo>
                    <a:pt x="99060" y="2636520"/>
                  </a:lnTo>
                  <a:lnTo>
                    <a:pt x="22860" y="2545080"/>
                  </a:lnTo>
                  <a:lnTo>
                    <a:pt x="45720" y="2484120"/>
                  </a:lnTo>
                  <a:lnTo>
                    <a:pt x="15240" y="2377440"/>
                  </a:lnTo>
                  <a:lnTo>
                    <a:pt x="45720" y="2316480"/>
                  </a:lnTo>
                  <a:lnTo>
                    <a:pt x="53340" y="2293620"/>
                  </a:lnTo>
                  <a:lnTo>
                    <a:pt x="53340" y="2255520"/>
                  </a:lnTo>
                  <a:lnTo>
                    <a:pt x="121920" y="2171700"/>
                  </a:lnTo>
                  <a:lnTo>
                    <a:pt x="121920" y="2171700"/>
                  </a:lnTo>
                  <a:lnTo>
                    <a:pt x="129540" y="2072640"/>
                  </a:lnTo>
                  <a:lnTo>
                    <a:pt x="99060" y="1958340"/>
                  </a:lnTo>
                  <a:lnTo>
                    <a:pt x="114300" y="1851660"/>
                  </a:lnTo>
                  <a:lnTo>
                    <a:pt x="60960" y="1737360"/>
                  </a:lnTo>
                  <a:lnTo>
                    <a:pt x="60960" y="1630680"/>
                  </a:lnTo>
                  <a:lnTo>
                    <a:pt x="22860" y="1516380"/>
                  </a:lnTo>
                  <a:lnTo>
                    <a:pt x="53340" y="1424940"/>
                  </a:lnTo>
                  <a:lnTo>
                    <a:pt x="53340" y="1341120"/>
                  </a:lnTo>
                  <a:lnTo>
                    <a:pt x="83820" y="1318260"/>
                  </a:lnTo>
                  <a:lnTo>
                    <a:pt x="38100" y="1242060"/>
                  </a:lnTo>
                  <a:lnTo>
                    <a:pt x="15240" y="1112520"/>
                  </a:lnTo>
                  <a:lnTo>
                    <a:pt x="45720" y="1021080"/>
                  </a:lnTo>
                  <a:lnTo>
                    <a:pt x="76200" y="982980"/>
                  </a:lnTo>
                  <a:lnTo>
                    <a:pt x="60960" y="906780"/>
                  </a:lnTo>
                  <a:lnTo>
                    <a:pt x="45720" y="868680"/>
                  </a:lnTo>
                  <a:lnTo>
                    <a:pt x="22860" y="640080"/>
                  </a:lnTo>
                  <a:lnTo>
                    <a:pt x="76200" y="571500"/>
                  </a:lnTo>
                  <a:lnTo>
                    <a:pt x="30480" y="388620"/>
                  </a:lnTo>
                  <a:lnTo>
                    <a:pt x="60960" y="251460"/>
                  </a:lnTo>
                  <a:lnTo>
                    <a:pt x="114300" y="205740"/>
                  </a:lnTo>
                  <a:lnTo>
                    <a:pt x="30480" y="160020"/>
                  </a:lnTo>
                  <a:lnTo>
                    <a:pt x="30480" y="83820"/>
                  </a:lnTo>
                  <a:lnTo>
                    <a:pt x="30480" y="83820"/>
                  </a:lnTo>
                  <a:lnTo>
                    <a:pt x="144780" y="0"/>
                  </a:lnTo>
                </a:path>
              </a:pathLst>
            </a:custGeom>
            <a:ln w="19050">
              <a:solidFill>
                <a:schemeClr val="tx2"/>
              </a:solidFill>
            </a:ln>
          </p:spPr>
          <p:style>
            <a:lnRef idx="1">
              <a:schemeClr val="accent6"/>
            </a:lnRef>
            <a:fillRef idx="0">
              <a:schemeClr val="accent6"/>
            </a:fillRef>
            <a:effectRef idx="0">
              <a:schemeClr val="accent6"/>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7D0023"/>
                </a:solidFill>
                <a:effectLst/>
                <a:uLnTx/>
                <a:uFillTx/>
                <a:latin typeface="Equinor"/>
                <a:ea typeface="+mn-ea"/>
                <a:cs typeface="+mn-cs"/>
              </a:endParaRPr>
            </a:p>
          </p:txBody>
        </p:sp>
        <p:sp>
          <p:nvSpPr>
            <p:cNvPr id="2096" name="Freeform: Shape 2095">
              <a:extLst>
                <a:ext uri="{FF2B5EF4-FFF2-40B4-BE49-F238E27FC236}">
                  <a16:creationId xmlns:a16="http://schemas.microsoft.com/office/drawing/2014/main" id="{C1E345C4-D8CD-CF3A-73C0-3D1A4783CC2E}"/>
                </a:ext>
              </a:extLst>
            </p:cNvPr>
            <p:cNvSpPr/>
            <p:nvPr/>
          </p:nvSpPr>
          <p:spPr>
            <a:xfrm>
              <a:off x="5493501" y="2904329"/>
              <a:ext cx="400860" cy="1546559"/>
            </a:xfrm>
            <a:custGeom>
              <a:avLst/>
              <a:gdLst>
                <a:gd name="connsiteX0" fmla="*/ 213360 w 990600"/>
                <a:gd name="connsiteY0" fmla="*/ 3733800 h 3733800"/>
                <a:gd name="connsiteX1" fmla="*/ 373380 w 990600"/>
                <a:gd name="connsiteY1" fmla="*/ 3627120 h 3733800"/>
                <a:gd name="connsiteX2" fmla="*/ 228600 w 990600"/>
                <a:gd name="connsiteY2" fmla="*/ 3566160 h 3733800"/>
                <a:gd name="connsiteX3" fmla="*/ 312420 w 990600"/>
                <a:gd name="connsiteY3" fmla="*/ 3505200 h 3733800"/>
                <a:gd name="connsiteX4" fmla="*/ 259080 w 990600"/>
                <a:gd name="connsiteY4" fmla="*/ 3444240 h 3733800"/>
                <a:gd name="connsiteX5" fmla="*/ 327660 w 990600"/>
                <a:gd name="connsiteY5" fmla="*/ 3406140 h 3733800"/>
                <a:gd name="connsiteX6" fmla="*/ 220980 w 990600"/>
                <a:gd name="connsiteY6" fmla="*/ 3360420 h 3733800"/>
                <a:gd name="connsiteX7" fmla="*/ 472440 w 990600"/>
                <a:gd name="connsiteY7" fmla="*/ 3322320 h 3733800"/>
                <a:gd name="connsiteX8" fmla="*/ 60960 w 990600"/>
                <a:gd name="connsiteY8" fmla="*/ 3215640 h 3733800"/>
                <a:gd name="connsiteX9" fmla="*/ 129540 w 990600"/>
                <a:gd name="connsiteY9" fmla="*/ 3147060 h 3733800"/>
                <a:gd name="connsiteX10" fmla="*/ 137160 w 990600"/>
                <a:gd name="connsiteY10" fmla="*/ 3108960 h 3733800"/>
                <a:gd name="connsiteX11" fmla="*/ 114300 w 990600"/>
                <a:gd name="connsiteY11" fmla="*/ 3063240 h 3733800"/>
                <a:gd name="connsiteX12" fmla="*/ 114300 w 990600"/>
                <a:gd name="connsiteY12" fmla="*/ 3063240 h 3733800"/>
                <a:gd name="connsiteX13" fmla="*/ 365760 w 990600"/>
                <a:gd name="connsiteY13" fmla="*/ 2933700 h 3733800"/>
                <a:gd name="connsiteX14" fmla="*/ 259080 w 990600"/>
                <a:gd name="connsiteY14" fmla="*/ 2857500 h 3733800"/>
                <a:gd name="connsiteX15" fmla="*/ 297180 w 990600"/>
                <a:gd name="connsiteY15" fmla="*/ 2796540 h 3733800"/>
                <a:gd name="connsiteX16" fmla="*/ 312420 w 990600"/>
                <a:gd name="connsiteY16" fmla="*/ 2720340 h 3733800"/>
                <a:gd name="connsiteX17" fmla="*/ 556260 w 990600"/>
                <a:gd name="connsiteY17" fmla="*/ 2667000 h 3733800"/>
                <a:gd name="connsiteX18" fmla="*/ 175260 w 990600"/>
                <a:gd name="connsiteY18" fmla="*/ 2651760 h 3733800"/>
                <a:gd name="connsiteX19" fmla="*/ 114300 w 990600"/>
                <a:gd name="connsiteY19" fmla="*/ 2598420 h 3733800"/>
                <a:gd name="connsiteX20" fmla="*/ 190500 w 990600"/>
                <a:gd name="connsiteY20" fmla="*/ 2560320 h 3733800"/>
                <a:gd name="connsiteX21" fmla="*/ 152400 w 990600"/>
                <a:gd name="connsiteY21" fmla="*/ 2484120 h 3733800"/>
                <a:gd name="connsiteX22" fmla="*/ 152400 w 990600"/>
                <a:gd name="connsiteY22" fmla="*/ 2377440 h 3733800"/>
                <a:gd name="connsiteX23" fmla="*/ 243840 w 990600"/>
                <a:gd name="connsiteY23" fmla="*/ 2308860 h 3733800"/>
                <a:gd name="connsiteX24" fmla="*/ 274320 w 990600"/>
                <a:gd name="connsiteY24" fmla="*/ 2278380 h 3733800"/>
                <a:gd name="connsiteX25" fmla="*/ 243840 w 990600"/>
                <a:gd name="connsiteY25" fmla="*/ 2209800 h 3733800"/>
                <a:gd name="connsiteX26" fmla="*/ 381000 w 990600"/>
                <a:gd name="connsiteY26" fmla="*/ 2171700 h 3733800"/>
                <a:gd name="connsiteX27" fmla="*/ 304800 w 990600"/>
                <a:gd name="connsiteY27" fmla="*/ 2125980 h 3733800"/>
                <a:gd name="connsiteX28" fmla="*/ 381000 w 990600"/>
                <a:gd name="connsiteY28" fmla="*/ 2057400 h 3733800"/>
                <a:gd name="connsiteX29" fmla="*/ 175260 w 990600"/>
                <a:gd name="connsiteY29" fmla="*/ 2026920 h 3733800"/>
                <a:gd name="connsiteX30" fmla="*/ 198120 w 990600"/>
                <a:gd name="connsiteY30" fmla="*/ 1973580 h 3733800"/>
                <a:gd name="connsiteX31" fmla="*/ 251460 w 990600"/>
                <a:gd name="connsiteY31" fmla="*/ 1943100 h 3733800"/>
                <a:gd name="connsiteX32" fmla="*/ 419100 w 990600"/>
                <a:gd name="connsiteY32" fmla="*/ 1882140 h 3733800"/>
                <a:gd name="connsiteX33" fmla="*/ 335280 w 990600"/>
                <a:gd name="connsiteY33" fmla="*/ 1821180 h 3733800"/>
                <a:gd name="connsiteX34" fmla="*/ 259080 w 990600"/>
                <a:gd name="connsiteY34" fmla="*/ 1752600 h 3733800"/>
                <a:gd name="connsiteX35" fmla="*/ 175260 w 990600"/>
                <a:gd name="connsiteY35" fmla="*/ 1714500 h 3733800"/>
                <a:gd name="connsiteX36" fmla="*/ 137160 w 990600"/>
                <a:gd name="connsiteY36" fmla="*/ 1600200 h 3733800"/>
                <a:gd name="connsiteX37" fmla="*/ 213360 w 990600"/>
                <a:gd name="connsiteY37" fmla="*/ 1562100 h 3733800"/>
                <a:gd name="connsiteX38" fmla="*/ 274320 w 990600"/>
                <a:gd name="connsiteY38" fmla="*/ 1539240 h 3733800"/>
                <a:gd name="connsiteX39" fmla="*/ 228600 w 990600"/>
                <a:gd name="connsiteY39" fmla="*/ 1447800 h 3733800"/>
                <a:gd name="connsiteX40" fmla="*/ 129540 w 990600"/>
                <a:gd name="connsiteY40" fmla="*/ 1394460 h 3733800"/>
                <a:gd name="connsiteX41" fmla="*/ 53340 w 990600"/>
                <a:gd name="connsiteY41" fmla="*/ 1318260 h 3733800"/>
                <a:gd name="connsiteX42" fmla="*/ 91440 w 990600"/>
                <a:gd name="connsiteY42" fmla="*/ 1257300 h 3733800"/>
                <a:gd name="connsiteX43" fmla="*/ 76200 w 990600"/>
                <a:gd name="connsiteY43" fmla="*/ 1188720 h 3733800"/>
                <a:gd name="connsiteX44" fmla="*/ 121920 w 990600"/>
                <a:gd name="connsiteY44" fmla="*/ 1165860 h 3733800"/>
                <a:gd name="connsiteX45" fmla="*/ 251460 w 990600"/>
                <a:gd name="connsiteY45" fmla="*/ 1143000 h 3733800"/>
                <a:gd name="connsiteX46" fmla="*/ 236220 w 990600"/>
                <a:gd name="connsiteY46" fmla="*/ 1082040 h 3733800"/>
                <a:gd name="connsiteX47" fmla="*/ 114300 w 990600"/>
                <a:gd name="connsiteY47" fmla="*/ 1043940 h 3733800"/>
                <a:gd name="connsiteX48" fmla="*/ 251460 w 990600"/>
                <a:gd name="connsiteY48" fmla="*/ 990600 h 3733800"/>
                <a:gd name="connsiteX49" fmla="*/ 327660 w 990600"/>
                <a:gd name="connsiteY49" fmla="*/ 899160 h 3733800"/>
                <a:gd name="connsiteX50" fmla="*/ 327660 w 990600"/>
                <a:gd name="connsiteY50" fmla="*/ 899160 h 3733800"/>
                <a:gd name="connsiteX51" fmla="*/ 472440 w 990600"/>
                <a:gd name="connsiteY51" fmla="*/ 822960 h 3733800"/>
                <a:gd name="connsiteX52" fmla="*/ 350520 w 990600"/>
                <a:gd name="connsiteY52" fmla="*/ 762000 h 3733800"/>
                <a:gd name="connsiteX53" fmla="*/ 396240 w 990600"/>
                <a:gd name="connsiteY53" fmla="*/ 708660 h 3733800"/>
                <a:gd name="connsiteX54" fmla="*/ 868680 w 990600"/>
                <a:gd name="connsiteY54" fmla="*/ 678180 h 3733800"/>
                <a:gd name="connsiteX55" fmla="*/ 929640 w 990600"/>
                <a:gd name="connsiteY55" fmla="*/ 617220 h 3733800"/>
                <a:gd name="connsiteX56" fmla="*/ 990600 w 990600"/>
                <a:gd name="connsiteY56" fmla="*/ 563880 h 3733800"/>
                <a:gd name="connsiteX57" fmla="*/ 990600 w 990600"/>
                <a:gd name="connsiteY57" fmla="*/ 441960 h 3733800"/>
                <a:gd name="connsiteX58" fmla="*/ 891540 w 990600"/>
                <a:gd name="connsiteY58" fmla="*/ 426720 h 3733800"/>
                <a:gd name="connsiteX59" fmla="*/ 701040 w 990600"/>
                <a:gd name="connsiteY59" fmla="*/ 411480 h 3733800"/>
                <a:gd name="connsiteX60" fmla="*/ 594360 w 990600"/>
                <a:gd name="connsiteY60" fmla="*/ 373380 h 3733800"/>
                <a:gd name="connsiteX61" fmla="*/ 571500 w 990600"/>
                <a:gd name="connsiteY61" fmla="*/ 312420 h 3733800"/>
                <a:gd name="connsiteX62" fmla="*/ 617220 w 990600"/>
                <a:gd name="connsiteY62" fmla="*/ 266700 h 3733800"/>
                <a:gd name="connsiteX63" fmla="*/ 99060 w 990600"/>
                <a:gd name="connsiteY63" fmla="*/ 243840 h 3733800"/>
                <a:gd name="connsiteX64" fmla="*/ 0 w 990600"/>
                <a:gd name="connsiteY64" fmla="*/ 220980 h 3733800"/>
                <a:gd name="connsiteX65" fmla="*/ 7620 w 990600"/>
                <a:gd name="connsiteY65" fmla="*/ 144780 h 3733800"/>
                <a:gd name="connsiteX66" fmla="*/ 175260 w 990600"/>
                <a:gd name="connsiteY66" fmla="*/ 106680 h 3733800"/>
                <a:gd name="connsiteX67" fmla="*/ 815340 w 990600"/>
                <a:gd name="connsiteY67" fmla="*/ 68580 h 3733800"/>
                <a:gd name="connsiteX68" fmla="*/ 754380 w 990600"/>
                <a:gd name="connsiteY68" fmla="*/ 38100 h 3733800"/>
                <a:gd name="connsiteX69" fmla="*/ 182880 w 990600"/>
                <a:gd name="connsiteY69" fmla="*/ 0 h 373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990600" h="3733800">
                  <a:moveTo>
                    <a:pt x="213360" y="3733800"/>
                  </a:moveTo>
                  <a:lnTo>
                    <a:pt x="373380" y="3627120"/>
                  </a:lnTo>
                  <a:lnTo>
                    <a:pt x="228600" y="3566160"/>
                  </a:lnTo>
                  <a:lnTo>
                    <a:pt x="312420" y="3505200"/>
                  </a:lnTo>
                  <a:lnTo>
                    <a:pt x="259080" y="3444240"/>
                  </a:lnTo>
                  <a:lnTo>
                    <a:pt x="327660" y="3406140"/>
                  </a:lnTo>
                  <a:lnTo>
                    <a:pt x="220980" y="3360420"/>
                  </a:lnTo>
                  <a:lnTo>
                    <a:pt x="472440" y="3322320"/>
                  </a:lnTo>
                  <a:lnTo>
                    <a:pt x="60960" y="3215640"/>
                  </a:lnTo>
                  <a:lnTo>
                    <a:pt x="129540" y="3147060"/>
                  </a:lnTo>
                  <a:lnTo>
                    <a:pt x="137160" y="3108960"/>
                  </a:lnTo>
                  <a:lnTo>
                    <a:pt x="114300" y="3063240"/>
                  </a:lnTo>
                  <a:lnTo>
                    <a:pt x="114300" y="3063240"/>
                  </a:lnTo>
                  <a:lnTo>
                    <a:pt x="365760" y="2933700"/>
                  </a:lnTo>
                  <a:lnTo>
                    <a:pt x="259080" y="2857500"/>
                  </a:lnTo>
                  <a:lnTo>
                    <a:pt x="297180" y="2796540"/>
                  </a:lnTo>
                  <a:lnTo>
                    <a:pt x="312420" y="2720340"/>
                  </a:lnTo>
                  <a:lnTo>
                    <a:pt x="556260" y="2667000"/>
                  </a:lnTo>
                  <a:lnTo>
                    <a:pt x="175260" y="2651760"/>
                  </a:lnTo>
                  <a:lnTo>
                    <a:pt x="114300" y="2598420"/>
                  </a:lnTo>
                  <a:lnTo>
                    <a:pt x="190500" y="2560320"/>
                  </a:lnTo>
                  <a:lnTo>
                    <a:pt x="152400" y="2484120"/>
                  </a:lnTo>
                  <a:lnTo>
                    <a:pt x="152400" y="2377440"/>
                  </a:lnTo>
                  <a:lnTo>
                    <a:pt x="243840" y="2308860"/>
                  </a:lnTo>
                  <a:lnTo>
                    <a:pt x="274320" y="2278380"/>
                  </a:lnTo>
                  <a:lnTo>
                    <a:pt x="243840" y="2209800"/>
                  </a:lnTo>
                  <a:lnTo>
                    <a:pt x="381000" y="2171700"/>
                  </a:lnTo>
                  <a:lnTo>
                    <a:pt x="304800" y="2125980"/>
                  </a:lnTo>
                  <a:lnTo>
                    <a:pt x="381000" y="2057400"/>
                  </a:lnTo>
                  <a:lnTo>
                    <a:pt x="175260" y="2026920"/>
                  </a:lnTo>
                  <a:lnTo>
                    <a:pt x="198120" y="1973580"/>
                  </a:lnTo>
                  <a:lnTo>
                    <a:pt x="251460" y="1943100"/>
                  </a:lnTo>
                  <a:lnTo>
                    <a:pt x="419100" y="1882140"/>
                  </a:lnTo>
                  <a:lnTo>
                    <a:pt x="335280" y="1821180"/>
                  </a:lnTo>
                  <a:lnTo>
                    <a:pt x="259080" y="1752600"/>
                  </a:lnTo>
                  <a:lnTo>
                    <a:pt x="175260" y="1714500"/>
                  </a:lnTo>
                  <a:lnTo>
                    <a:pt x="137160" y="1600200"/>
                  </a:lnTo>
                  <a:lnTo>
                    <a:pt x="213360" y="1562100"/>
                  </a:lnTo>
                  <a:lnTo>
                    <a:pt x="274320" y="1539240"/>
                  </a:lnTo>
                  <a:lnTo>
                    <a:pt x="228600" y="1447800"/>
                  </a:lnTo>
                  <a:lnTo>
                    <a:pt x="129540" y="1394460"/>
                  </a:lnTo>
                  <a:lnTo>
                    <a:pt x="53340" y="1318260"/>
                  </a:lnTo>
                  <a:lnTo>
                    <a:pt x="91440" y="1257300"/>
                  </a:lnTo>
                  <a:lnTo>
                    <a:pt x="76200" y="1188720"/>
                  </a:lnTo>
                  <a:lnTo>
                    <a:pt x="121920" y="1165860"/>
                  </a:lnTo>
                  <a:lnTo>
                    <a:pt x="251460" y="1143000"/>
                  </a:lnTo>
                  <a:lnTo>
                    <a:pt x="236220" y="1082040"/>
                  </a:lnTo>
                  <a:lnTo>
                    <a:pt x="114300" y="1043940"/>
                  </a:lnTo>
                  <a:lnTo>
                    <a:pt x="251460" y="990600"/>
                  </a:lnTo>
                  <a:lnTo>
                    <a:pt x="327660" y="899160"/>
                  </a:lnTo>
                  <a:lnTo>
                    <a:pt x="327660" y="899160"/>
                  </a:lnTo>
                  <a:lnTo>
                    <a:pt x="472440" y="822960"/>
                  </a:lnTo>
                  <a:lnTo>
                    <a:pt x="350520" y="762000"/>
                  </a:lnTo>
                  <a:lnTo>
                    <a:pt x="396240" y="708660"/>
                  </a:lnTo>
                  <a:lnTo>
                    <a:pt x="868680" y="678180"/>
                  </a:lnTo>
                  <a:lnTo>
                    <a:pt x="929640" y="617220"/>
                  </a:lnTo>
                  <a:lnTo>
                    <a:pt x="990600" y="563880"/>
                  </a:lnTo>
                  <a:lnTo>
                    <a:pt x="990600" y="441960"/>
                  </a:lnTo>
                  <a:lnTo>
                    <a:pt x="891540" y="426720"/>
                  </a:lnTo>
                  <a:lnTo>
                    <a:pt x="701040" y="411480"/>
                  </a:lnTo>
                  <a:lnTo>
                    <a:pt x="594360" y="373380"/>
                  </a:lnTo>
                  <a:lnTo>
                    <a:pt x="571500" y="312420"/>
                  </a:lnTo>
                  <a:lnTo>
                    <a:pt x="617220" y="266700"/>
                  </a:lnTo>
                  <a:lnTo>
                    <a:pt x="99060" y="243840"/>
                  </a:lnTo>
                  <a:lnTo>
                    <a:pt x="0" y="220980"/>
                  </a:lnTo>
                  <a:lnTo>
                    <a:pt x="7620" y="144780"/>
                  </a:lnTo>
                  <a:lnTo>
                    <a:pt x="175260" y="106680"/>
                  </a:lnTo>
                  <a:lnTo>
                    <a:pt x="815340" y="68580"/>
                  </a:lnTo>
                  <a:lnTo>
                    <a:pt x="754380" y="38100"/>
                  </a:lnTo>
                  <a:lnTo>
                    <a:pt x="182880" y="0"/>
                  </a:lnTo>
                </a:path>
              </a:pathLst>
            </a:custGeom>
            <a:noFill/>
            <a:ln w="190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097" name="Freeform: Shape 2096">
              <a:extLst>
                <a:ext uri="{FF2B5EF4-FFF2-40B4-BE49-F238E27FC236}">
                  <a16:creationId xmlns:a16="http://schemas.microsoft.com/office/drawing/2014/main" id="{C6A2B5BC-C3D6-CA16-1A91-BFF4F7955F2D}"/>
                </a:ext>
              </a:extLst>
            </p:cNvPr>
            <p:cNvSpPr/>
            <p:nvPr/>
          </p:nvSpPr>
          <p:spPr>
            <a:xfrm>
              <a:off x="7999685" y="2868938"/>
              <a:ext cx="180876" cy="1521649"/>
            </a:xfrm>
            <a:custGeom>
              <a:avLst/>
              <a:gdLst>
                <a:gd name="connsiteX0" fmla="*/ 0 w 270457"/>
                <a:gd name="connsiteY0" fmla="*/ 0 h 2275267"/>
                <a:gd name="connsiteX1" fmla="*/ 137375 w 270457"/>
                <a:gd name="connsiteY1" fmla="*/ 163132 h 2275267"/>
                <a:gd name="connsiteX2" fmla="*/ 145961 w 270457"/>
                <a:gd name="connsiteY2" fmla="*/ 476518 h 2275267"/>
                <a:gd name="connsiteX3" fmla="*/ 188890 w 270457"/>
                <a:gd name="connsiteY3" fmla="*/ 721216 h 2275267"/>
                <a:gd name="connsiteX4" fmla="*/ 188890 w 270457"/>
                <a:gd name="connsiteY4" fmla="*/ 1124754 h 2275267"/>
                <a:gd name="connsiteX5" fmla="*/ 103031 w 270457"/>
                <a:gd name="connsiteY5" fmla="*/ 1429554 h 2275267"/>
                <a:gd name="connsiteX6" fmla="*/ 111617 w 270457"/>
                <a:gd name="connsiteY6" fmla="*/ 1772991 h 2275267"/>
                <a:gd name="connsiteX7" fmla="*/ 176012 w 270457"/>
                <a:gd name="connsiteY7" fmla="*/ 2021983 h 2275267"/>
                <a:gd name="connsiteX8" fmla="*/ 270457 w 270457"/>
                <a:gd name="connsiteY8" fmla="*/ 2275267 h 227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0457" h="2275267">
                  <a:moveTo>
                    <a:pt x="0" y="0"/>
                  </a:moveTo>
                  <a:lnTo>
                    <a:pt x="137375" y="163132"/>
                  </a:lnTo>
                  <a:lnTo>
                    <a:pt x="145961" y="476518"/>
                  </a:lnTo>
                  <a:lnTo>
                    <a:pt x="188890" y="721216"/>
                  </a:lnTo>
                  <a:lnTo>
                    <a:pt x="188890" y="1124754"/>
                  </a:lnTo>
                  <a:lnTo>
                    <a:pt x="103031" y="1429554"/>
                  </a:lnTo>
                  <a:lnTo>
                    <a:pt x="111617" y="1772991"/>
                  </a:lnTo>
                  <a:lnTo>
                    <a:pt x="176012" y="2021983"/>
                  </a:lnTo>
                  <a:lnTo>
                    <a:pt x="270457" y="2275267"/>
                  </a:lnTo>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00" b="0" i="0" u="none" strike="noStrike" kern="1200" cap="none" spc="0" normalizeH="0" baseline="0" dirty="0">
                <a:ln>
                  <a:noFill/>
                </a:ln>
                <a:solidFill>
                  <a:srgbClr val="FFFFFF"/>
                </a:solidFill>
                <a:effectLst/>
                <a:uLnTx/>
                <a:uFillTx/>
                <a:latin typeface="Equinor"/>
                <a:ea typeface="+mn-ea"/>
                <a:cs typeface="+mn-cs"/>
              </a:endParaRPr>
            </a:p>
          </p:txBody>
        </p:sp>
        <p:sp>
          <p:nvSpPr>
            <p:cNvPr id="2098" name="Freeform: Shape 2097">
              <a:extLst>
                <a:ext uri="{FF2B5EF4-FFF2-40B4-BE49-F238E27FC236}">
                  <a16:creationId xmlns:a16="http://schemas.microsoft.com/office/drawing/2014/main" id="{0B1A41FD-40CA-A33C-BB5E-BB3877345B43}"/>
                </a:ext>
              </a:extLst>
            </p:cNvPr>
            <p:cNvSpPr/>
            <p:nvPr/>
          </p:nvSpPr>
          <p:spPr>
            <a:xfrm>
              <a:off x="8464793" y="2880422"/>
              <a:ext cx="261265" cy="1484326"/>
            </a:xfrm>
            <a:custGeom>
              <a:avLst/>
              <a:gdLst>
                <a:gd name="connsiteX0" fmla="*/ 0 w 390660"/>
                <a:gd name="connsiteY0" fmla="*/ 0 h 2219460"/>
                <a:gd name="connsiteX1" fmla="*/ 47223 w 390660"/>
                <a:gd name="connsiteY1" fmla="*/ 347730 h 2219460"/>
                <a:gd name="connsiteX2" fmla="*/ 47223 w 390660"/>
                <a:gd name="connsiteY2" fmla="*/ 858592 h 2219460"/>
                <a:gd name="connsiteX3" fmla="*/ 107324 w 390660"/>
                <a:gd name="connsiteY3" fmla="*/ 1287888 h 2219460"/>
                <a:gd name="connsiteX4" fmla="*/ 248992 w 390660"/>
                <a:gd name="connsiteY4" fmla="*/ 1627031 h 2219460"/>
                <a:gd name="connsiteX5" fmla="*/ 334851 w 390660"/>
                <a:gd name="connsiteY5" fmla="*/ 1901781 h 2219460"/>
                <a:gd name="connsiteX6" fmla="*/ 390660 w 390660"/>
                <a:gd name="connsiteY6" fmla="*/ 2219460 h 2219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660" h="2219460">
                  <a:moveTo>
                    <a:pt x="0" y="0"/>
                  </a:moveTo>
                  <a:lnTo>
                    <a:pt x="47223" y="347730"/>
                  </a:lnTo>
                  <a:lnTo>
                    <a:pt x="47223" y="858592"/>
                  </a:lnTo>
                  <a:lnTo>
                    <a:pt x="107324" y="1287888"/>
                  </a:lnTo>
                  <a:lnTo>
                    <a:pt x="248992" y="1627031"/>
                  </a:lnTo>
                  <a:lnTo>
                    <a:pt x="334851" y="1901781"/>
                  </a:lnTo>
                  <a:lnTo>
                    <a:pt x="390660" y="2219460"/>
                  </a:lnTo>
                </a:path>
              </a:pathLst>
            </a:custGeom>
            <a:noFill/>
            <a:ln w="190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00" b="0" i="0" u="none" strike="noStrike" kern="1200" cap="none" spc="0" normalizeH="0" baseline="0" dirty="0">
                <a:ln>
                  <a:noFill/>
                </a:ln>
                <a:solidFill>
                  <a:srgbClr val="FFFFFF"/>
                </a:solidFill>
                <a:effectLst/>
                <a:uLnTx/>
                <a:uFillTx/>
                <a:latin typeface="Equinor"/>
                <a:ea typeface="+mn-ea"/>
                <a:cs typeface="+mn-cs"/>
              </a:endParaRPr>
            </a:p>
          </p:txBody>
        </p:sp>
        <p:sp>
          <p:nvSpPr>
            <p:cNvPr id="2104" name="Freeform: Shape 2103">
              <a:extLst>
                <a:ext uri="{FF2B5EF4-FFF2-40B4-BE49-F238E27FC236}">
                  <a16:creationId xmlns:a16="http://schemas.microsoft.com/office/drawing/2014/main" id="{026FAEEE-6633-411E-042F-614DEA1886CE}"/>
                </a:ext>
              </a:extLst>
            </p:cNvPr>
            <p:cNvSpPr/>
            <p:nvPr/>
          </p:nvSpPr>
          <p:spPr>
            <a:xfrm flipH="1" flipV="1">
              <a:off x="8935470" y="2893258"/>
              <a:ext cx="135675" cy="1508686"/>
            </a:xfrm>
            <a:custGeom>
              <a:avLst/>
              <a:gdLst>
                <a:gd name="connsiteX0" fmla="*/ 45720 w 205740"/>
                <a:gd name="connsiteY0" fmla="*/ 3642360 h 3642360"/>
                <a:gd name="connsiteX1" fmla="*/ 152400 w 205740"/>
                <a:gd name="connsiteY1" fmla="*/ 3535680 h 3642360"/>
                <a:gd name="connsiteX2" fmla="*/ 205740 w 205740"/>
                <a:gd name="connsiteY2" fmla="*/ 3482340 h 3642360"/>
                <a:gd name="connsiteX3" fmla="*/ 144780 w 205740"/>
                <a:gd name="connsiteY3" fmla="*/ 3451860 h 3642360"/>
                <a:gd name="connsiteX4" fmla="*/ 91440 w 205740"/>
                <a:gd name="connsiteY4" fmla="*/ 3436620 h 3642360"/>
                <a:gd name="connsiteX5" fmla="*/ 182880 w 205740"/>
                <a:gd name="connsiteY5" fmla="*/ 3398520 h 3642360"/>
                <a:gd name="connsiteX6" fmla="*/ 205740 w 205740"/>
                <a:gd name="connsiteY6" fmla="*/ 3368040 h 3642360"/>
                <a:gd name="connsiteX7" fmla="*/ 53340 w 205740"/>
                <a:gd name="connsiteY7" fmla="*/ 3322320 h 3642360"/>
                <a:gd name="connsiteX8" fmla="*/ 53340 w 205740"/>
                <a:gd name="connsiteY8" fmla="*/ 3246120 h 3642360"/>
                <a:gd name="connsiteX9" fmla="*/ 53340 w 205740"/>
                <a:gd name="connsiteY9" fmla="*/ 3177540 h 3642360"/>
                <a:gd name="connsiteX10" fmla="*/ 38100 w 205740"/>
                <a:gd name="connsiteY10" fmla="*/ 3116580 h 3642360"/>
                <a:gd name="connsiteX11" fmla="*/ 0 w 205740"/>
                <a:gd name="connsiteY11" fmla="*/ 2971800 h 3642360"/>
                <a:gd name="connsiteX12" fmla="*/ 7620 w 205740"/>
                <a:gd name="connsiteY12" fmla="*/ 2887980 h 3642360"/>
                <a:gd name="connsiteX13" fmla="*/ 91440 w 205740"/>
                <a:gd name="connsiteY13" fmla="*/ 2834640 h 3642360"/>
                <a:gd name="connsiteX14" fmla="*/ 91440 w 205740"/>
                <a:gd name="connsiteY14" fmla="*/ 2834640 h 3642360"/>
                <a:gd name="connsiteX15" fmla="*/ 45720 w 205740"/>
                <a:gd name="connsiteY15" fmla="*/ 2689860 h 3642360"/>
                <a:gd name="connsiteX16" fmla="*/ 99060 w 205740"/>
                <a:gd name="connsiteY16" fmla="*/ 2636520 h 3642360"/>
                <a:gd name="connsiteX17" fmla="*/ 22860 w 205740"/>
                <a:gd name="connsiteY17" fmla="*/ 2545080 h 3642360"/>
                <a:gd name="connsiteX18" fmla="*/ 45720 w 205740"/>
                <a:gd name="connsiteY18" fmla="*/ 2484120 h 3642360"/>
                <a:gd name="connsiteX19" fmla="*/ 15240 w 205740"/>
                <a:gd name="connsiteY19" fmla="*/ 2377440 h 3642360"/>
                <a:gd name="connsiteX20" fmla="*/ 45720 w 205740"/>
                <a:gd name="connsiteY20" fmla="*/ 2316480 h 3642360"/>
                <a:gd name="connsiteX21" fmla="*/ 53340 w 205740"/>
                <a:gd name="connsiteY21" fmla="*/ 2293620 h 3642360"/>
                <a:gd name="connsiteX22" fmla="*/ 53340 w 205740"/>
                <a:gd name="connsiteY22" fmla="*/ 2255520 h 3642360"/>
                <a:gd name="connsiteX23" fmla="*/ 121920 w 205740"/>
                <a:gd name="connsiteY23" fmla="*/ 2171700 h 3642360"/>
                <a:gd name="connsiteX24" fmla="*/ 121920 w 205740"/>
                <a:gd name="connsiteY24" fmla="*/ 2171700 h 3642360"/>
                <a:gd name="connsiteX25" fmla="*/ 129540 w 205740"/>
                <a:gd name="connsiteY25" fmla="*/ 2072640 h 3642360"/>
                <a:gd name="connsiteX26" fmla="*/ 99060 w 205740"/>
                <a:gd name="connsiteY26" fmla="*/ 1958340 h 3642360"/>
                <a:gd name="connsiteX27" fmla="*/ 114300 w 205740"/>
                <a:gd name="connsiteY27" fmla="*/ 1851660 h 3642360"/>
                <a:gd name="connsiteX28" fmla="*/ 60960 w 205740"/>
                <a:gd name="connsiteY28" fmla="*/ 1737360 h 3642360"/>
                <a:gd name="connsiteX29" fmla="*/ 60960 w 205740"/>
                <a:gd name="connsiteY29" fmla="*/ 1630680 h 3642360"/>
                <a:gd name="connsiteX30" fmla="*/ 22860 w 205740"/>
                <a:gd name="connsiteY30" fmla="*/ 1516380 h 3642360"/>
                <a:gd name="connsiteX31" fmla="*/ 53340 w 205740"/>
                <a:gd name="connsiteY31" fmla="*/ 1424940 h 3642360"/>
                <a:gd name="connsiteX32" fmla="*/ 53340 w 205740"/>
                <a:gd name="connsiteY32" fmla="*/ 1341120 h 3642360"/>
                <a:gd name="connsiteX33" fmla="*/ 83820 w 205740"/>
                <a:gd name="connsiteY33" fmla="*/ 1318260 h 3642360"/>
                <a:gd name="connsiteX34" fmla="*/ 38100 w 205740"/>
                <a:gd name="connsiteY34" fmla="*/ 1242060 h 3642360"/>
                <a:gd name="connsiteX35" fmla="*/ 15240 w 205740"/>
                <a:gd name="connsiteY35" fmla="*/ 1112520 h 3642360"/>
                <a:gd name="connsiteX36" fmla="*/ 45720 w 205740"/>
                <a:gd name="connsiteY36" fmla="*/ 1021080 h 3642360"/>
                <a:gd name="connsiteX37" fmla="*/ 76200 w 205740"/>
                <a:gd name="connsiteY37" fmla="*/ 982980 h 3642360"/>
                <a:gd name="connsiteX38" fmla="*/ 60960 w 205740"/>
                <a:gd name="connsiteY38" fmla="*/ 906780 h 3642360"/>
                <a:gd name="connsiteX39" fmla="*/ 45720 w 205740"/>
                <a:gd name="connsiteY39" fmla="*/ 868680 h 3642360"/>
                <a:gd name="connsiteX40" fmla="*/ 22860 w 205740"/>
                <a:gd name="connsiteY40" fmla="*/ 640080 h 3642360"/>
                <a:gd name="connsiteX41" fmla="*/ 76200 w 205740"/>
                <a:gd name="connsiteY41" fmla="*/ 571500 h 3642360"/>
                <a:gd name="connsiteX42" fmla="*/ 30480 w 205740"/>
                <a:gd name="connsiteY42" fmla="*/ 388620 h 3642360"/>
                <a:gd name="connsiteX43" fmla="*/ 60960 w 205740"/>
                <a:gd name="connsiteY43" fmla="*/ 251460 h 3642360"/>
                <a:gd name="connsiteX44" fmla="*/ 114300 w 205740"/>
                <a:gd name="connsiteY44" fmla="*/ 205740 h 3642360"/>
                <a:gd name="connsiteX45" fmla="*/ 30480 w 205740"/>
                <a:gd name="connsiteY45" fmla="*/ 160020 h 3642360"/>
                <a:gd name="connsiteX46" fmla="*/ 30480 w 205740"/>
                <a:gd name="connsiteY46" fmla="*/ 83820 h 3642360"/>
                <a:gd name="connsiteX47" fmla="*/ 30480 w 205740"/>
                <a:gd name="connsiteY47" fmla="*/ 83820 h 3642360"/>
                <a:gd name="connsiteX48" fmla="*/ 144780 w 205740"/>
                <a:gd name="connsiteY48" fmla="*/ 0 h 3642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05740" h="3642360">
                  <a:moveTo>
                    <a:pt x="45720" y="3642360"/>
                  </a:moveTo>
                  <a:lnTo>
                    <a:pt x="152400" y="3535680"/>
                  </a:lnTo>
                  <a:lnTo>
                    <a:pt x="205740" y="3482340"/>
                  </a:lnTo>
                  <a:lnTo>
                    <a:pt x="144780" y="3451860"/>
                  </a:lnTo>
                  <a:lnTo>
                    <a:pt x="91440" y="3436620"/>
                  </a:lnTo>
                  <a:lnTo>
                    <a:pt x="182880" y="3398520"/>
                  </a:lnTo>
                  <a:lnTo>
                    <a:pt x="205740" y="3368040"/>
                  </a:lnTo>
                  <a:lnTo>
                    <a:pt x="53340" y="3322320"/>
                  </a:lnTo>
                  <a:lnTo>
                    <a:pt x="53340" y="3246120"/>
                  </a:lnTo>
                  <a:lnTo>
                    <a:pt x="53340" y="3177540"/>
                  </a:lnTo>
                  <a:lnTo>
                    <a:pt x="38100" y="3116580"/>
                  </a:lnTo>
                  <a:lnTo>
                    <a:pt x="0" y="2971800"/>
                  </a:lnTo>
                  <a:lnTo>
                    <a:pt x="7620" y="2887980"/>
                  </a:lnTo>
                  <a:lnTo>
                    <a:pt x="91440" y="2834640"/>
                  </a:lnTo>
                  <a:lnTo>
                    <a:pt x="91440" y="2834640"/>
                  </a:lnTo>
                  <a:lnTo>
                    <a:pt x="45720" y="2689860"/>
                  </a:lnTo>
                  <a:lnTo>
                    <a:pt x="99060" y="2636520"/>
                  </a:lnTo>
                  <a:lnTo>
                    <a:pt x="22860" y="2545080"/>
                  </a:lnTo>
                  <a:lnTo>
                    <a:pt x="45720" y="2484120"/>
                  </a:lnTo>
                  <a:lnTo>
                    <a:pt x="15240" y="2377440"/>
                  </a:lnTo>
                  <a:lnTo>
                    <a:pt x="45720" y="2316480"/>
                  </a:lnTo>
                  <a:lnTo>
                    <a:pt x="53340" y="2293620"/>
                  </a:lnTo>
                  <a:lnTo>
                    <a:pt x="53340" y="2255520"/>
                  </a:lnTo>
                  <a:lnTo>
                    <a:pt x="121920" y="2171700"/>
                  </a:lnTo>
                  <a:lnTo>
                    <a:pt x="121920" y="2171700"/>
                  </a:lnTo>
                  <a:lnTo>
                    <a:pt x="129540" y="2072640"/>
                  </a:lnTo>
                  <a:lnTo>
                    <a:pt x="99060" y="1958340"/>
                  </a:lnTo>
                  <a:lnTo>
                    <a:pt x="114300" y="1851660"/>
                  </a:lnTo>
                  <a:lnTo>
                    <a:pt x="60960" y="1737360"/>
                  </a:lnTo>
                  <a:lnTo>
                    <a:pt x="60960" y="1630680"/>
                  </a:lnTo>
                  <a:lnTo>
                    <a:pt x="22860" y="1516380"/>
                  </a:lnTo>
                  <a:lnTo>
                    <a:pt x="53340" y="1424940"/>
                  </a:lnTo>
                  <a:lnTo>
                    <a:pt x="53340" y="1341120"/>
                  </a:lnTo>
                  <a:lnTo>
                    <a:pt x="83820" y="1318260"/>
                  </a:lnTo>
                  <a:lnTo>
                    <a:pt x="38100" y="1242060"/>
                  </a:lnTo>
                  <a:lnTo>
                    <a:pt x="15240" y="1112520"/>
                  </a:lnTo>
                  <a:lnTo>
                    <a:pt x="45720" y="1021080"/>
                  </a:lnTo>
                  <a:lnTo>
                    <a:pt x="76200" y="982980"/>
                  </a:lnTo>
                  <a:lnTo>
                    <a:pt x="60960" y="906780"/>
                  </a:lnTo>
                  <a:lnTo>
                    <a:pt x="45720" y="868680"/>
                  </a:lnTo>
                  <a:lnTo>
                    <a:pt x="22860" y="640080"/>
                  </a:lnTo>
                  <a:lnTo>
                    <a:pt x="76200" y="571500"/>
                  </a:lnTo>
                  <a:lnTo>
                    <a:pt x="30480" y="388620"/>
                  </a:lnTo>
                  <a:lnTo>
                    <a:pt x="60960" y="251460"/>
                  </a:lnTo>
                  <a:lnTo>
                    <a:pt x="114300" y="205740"/>
                  </a:lnTo>
                  <a:lnTo>
                    <a:pt x="30480" y="160020"/>
                  </a:lnTo>
                  <a:lnTo>
                    <a:pt x="30480" y="83820"/>
                  </a:lnTo>
                  <a:lnTo>
                    <a:pt x="30480" y="83820"/>
                  </a:lnTo>
                  <a:lnTo>
                    <a:pt x="144780" y="0"/>
                  </a:lnTo>
                </a:path>
              </a:pathLst>
            </a:custGeom>
            <a:ln w="19050"/>
          </p:spPr>
          <p:style>
            <a:lnRef idx="1">
              <a:schemeClr val="accent2"/>
            </a:lnRef>
            <a:fillRef idx="0">
              <a:schemeClr val="accent2"/>
            </a:fillRef>
            <a:effectRef idx="0">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333333"/>
                </a:solidFill>
                <a:effectLst/>
                <a:uLnTx/>
                <a:uFillTx/>
                <a:latin typeface="Equinor"/>
                <a:ea typeface="+mn-ea"/>
                <a:cs typeface="+mn-cs"/>
              </a:endParaRPr>
            </a:p>
          </p:txBody>
        </p:sp>
        <p:sp>
          <p:nvSpPr>
            <p:cNvPr id="2105" name="Freeform: Shape 2104">
              <a:extLst>
                <a:ext uri="{FF2B5EF4-FFF2-40B4-BE49-F238E27FC236}">
                  <a16:creationId xmlns:a16="http://schemas.microsoft.com/office/drawing/2014/main" id="{FFE64E23-22C0-AF3F-15A1-4CA767910579}"/>
                </a:ext>
              </a:extLst>
            </p:cNvPr>
            <p:cNvSpPr/>
            <p:nvPr/>
          </p:nvSpPr>
          <p:spPr>
            <a:xfrm flipH="1" flipV="1">
              <a:off x="9268753" y="2880422"/>
              <a:ext cx="204746" cy="1530148"/>
            </a:xfrm>
            <a:custGeom>
              <a:avLst/>
              <a:gdLst>
                <a:gd name="connsiteX0" fmla="*/ 310896 w 505968"/>
                <a:gd name="connsiteY0" fmla="*/ 3694176 h 3694176"/>
                <a:gd name="connsiteX1" fmla="*/ 365760 w 505968"/>
                <a:gd name="connsiteY1" fmla="*/ 3633216 h 3694176"/>
                <a:gd name="connsiteX2" fmla="*/ 280416 w 505968"/>
                <a:gd name="connsiteY2" fmla="*/ 3608832 h 3694176"/>
                <a:gd name="connsiteX3" fmla="*/ 225552 w 505968"/>
                <a:gd name="connsiteY3" fmla="*/ 3572256 h 3694176"/>
                <a:gd name="connsiteX4" fmla="*/ 0 w 505968"/>
                <a:gd name="connsiteY4" fmla="*/ 3499104 h 3694176"/>
                <a:gd name="connsiteX5" fmla="*/ 48768 w 505968"/>
                <a:gd name="connsiteY5" fmla="*/ 3468624 h 3694176"/>
                <a:gd name="connsiteX6" fmla="*/ 36576 w 505968"/>
                <a:gd name="connsiteY6" fmla="*/ 3432048 h 3694176"/>
                <a:gd name="connsiteX7" fmla="*/ 213360 w 505968"/>
                <a:gd name="connsiteY7" fmla="*/ 3401568 h 3694176"/>
                <a:gd name="connsiteX8" fmla="*/ 323088 w 505968"/>
                <a:gd name="connsiteY8" fmla="*/ 3395472 h 3694176"/>
                <a:gd name="connsiteX9" fmla="*/ 335280 w 505968"/>
                <a:gd name="connsiteY9" fmla="*/ 3316224 h 3694176"/>
                <a:gd name="connsiteX10" fmla="*/ 249936 w 505968"/>
                <a:gd name="connsiteY10" fmla="*/ 3273552 h 3694176"/>
                <a:gd name="connsiteX11" fmla="*/ 316992 w 505968"/>
                <a:gd name="connsiteY11" fmla="*/ 3230880 h 3694176"/>
                <a:gd name="connsiteX12" fmla="*/ 329184 w 505968"/>
                <a:gd name="connsiteY12" fmla="*/ 3176016 h 3694176"/>
                <a:gd name="connsiteX13" fmla="*/ 316992 w 505968"/>
                <a:gd name="connsiteY13" fmla="*/ 3127248 h 3694176"/>
                <a:gd name="connsiteX14" fmla="*/ 341376 w 505968"/>
                <a:gd name="connsiteY14" fmla="*/ 3029712 h 3694176"/>
                <a:gd name="connsiteX15" fmla="*/ 298704 w 505968"/>
                <a:gd name="connsiteY15" fmla="*/ 2962656 h 3694176"/>
                <a:gd name="connsiteX16" fmla="*/ 225552 w 505968"/>
                <a:gd name="connsiteY16" fmla="*/ 2871216 h 3694176"/>
                <a:gd name="connsiteX17" fmla="*/ 304800 w 505968"/>
                <a:gd name="connsiteY17" fmla="*/ 2822448 h 3694176"/>
                <a:gd name="connsiteX18" fmla="*/ 231648 w 505968"/>
                <a:gd name="connsiteY18" fmla="*/ 2779776 h 3694176"/>
                <a:gd name="connsiteX19" fmla="*/ 353568 w 505968"/>
                <a:gd name="connsiteY19" fmla="*/ 2737104 h 3694176"/>
                <a:gd name="connsiteX20" fmla="*/ 231648 w 505968"/>
                <a:gd name="connsiteY20" fmla="*/ 2670048 h 3694176"/>
                <a:gd name="connsiteX21" fmla="*/ 298704 w 505968"/>
                <a:gd name="connsiteY21" fmla="*/ 2609088 h 3694176"/>
                <a:gd name="connsiteX22" fmla="*/ 347472 w 505968"/>
                <a:gd name="connsiteY22" fmla="*/ 2542032 h 3694176"/>
                <a:gd name="connsiteX23" fmla="*/ 292608 w 505968"/>
                <a:gd name="connsiteY23" fmla="*/ 2487168 h 3694176"/>
                <a:gd name="connsiteX24" fmla="*/ 268224 w 505968"/>
                <a:gd name="connsiteY24" fmla="*/ 2395728 h 3694176"/>
                <a:gd name="connsiteX25" fmla="*/ 274320 w 505968"/>
                <a:gd name="connsiteY25" fmla="*/ 2310384 h 3694176"/>
                <a:gd name="connsiteX26" fmla="*/ 323088 w 505968"/>
                <a:gd name="connsiteY26" fmla="*/ 2255520 h 3694176"/>
                <a:gd name="connsiteX27" fmla="*/ 341376 w 505968"/>
                <a:gd name="connsiteY27" fmla="*/ 2212848 h 3694176"/>
                <a:gd name="connsiteX28" fmla="*/ 243840 w 505968"/>
                <a:gd name="connsiteY28" fmla="*/ 2145792 h 3694176"/>
                <a:gd name="connsiteX29" fmla="*/ 128016 w 505968"/>
                <a:gd name="connsiteY29" fmla="*/ 2090928 h 3694176"/>
                <a:gd name="connsiteX30" fmla="*/ 195072 w 505968"/>
                <a:gd name="connsiteY30" fmla="*/ 2054352 h 3694176"/>
                <a:gd name="connsiteX31" fmla="*/ 292608 w 505968"/>
                <a:gd name="connsiteY31" fmla="*/ 2036064 h 3694176"/>
                <a:gd name="connsiteX32" fmla="*/ 243840 w 505968"/>
                <a:gd name="connsiteY32" fmla="*/ 1987296 h 3694176"/>
                <a:gd name="connsiteX33" fmla="*/ 262128 w 505968"/>
                <a:gd name="connsiteY33" fmla="*/ 1938528 h 3694176"/>
                <a:gd name="connsiteX34" fmla="*/ 402336 w 505968"/>
                <a:gd name="connsiteY34" fmla="*/ 1901952 h 3694176"/>
                <a:gd name="connsiteX35" fmla="*/ 329184 w 505968"/>
                <a:gd name="connsiteY35" fmla="*/ 1847088 h 3694176"/>
                <a:gd name="connsiteX36" fmla="*/ 359664 w 505968"/>
                <a:gd name="connsiteY36" fmla="*/ 1810512 h 3694176"/>
                <a:gd name="connsiteX37" fmla="*/ 176784 w 505968"/>
                <a:gd name="connsiteY37" fmla="*/ 1792224 h 3694176"/>
                <a:gd name="connsiteX38" fmla="*/ 347472 w 505968"/>
                <a:gd name="connsiteY38" fmla="*/ 1706880 h 3694176"/>
                <a:gd name="connsiteX39" fmla="*/ 304800 w 505968"/>
                <a:gd name="connsiteY39" fmla="*/ 1664208 h 3694176"/>
                <a:gd name="connsiteX40" fmla="*/ 249936 w 505968"/>
                <a:gd name="connsiteY40" fmla="*/ 1603248 h 3694176"/>
                <a:gd name="connsiteX41" fmla="*/ 274320 w 505968"/>
                <a:gd name="connsiteY41" fmla="*/ 1566672 h 3694176"/>
                <a:gd name="connsiteX42" fmla="*/ 341376 w 505968"/>
                <a:gd name="connsiteY42" fmla="*/ 1530096 h 3694176"/>
                <a:gd name="connsiteX43" fmla="*/ 347472 w 505968"/>
                <a:gd name="connsiteY43" fmla="*/ 1426464 h 3694176"/>
                <a:gd name="connsiteX44" fmla="*/ 79248 w 505968"/>
                <a:gd name="connsiteY44" fmla="*/ 1408176 h 3694176"/>
                <a:gd name="connsiteX45" fmla="*/ 0 w 505968"/>
                <a:gd name="connsiteY45" fmla="*/ 1359408 h 3694176"/>
                <a:gd name="connsiteX46" fmla="*/ 225552 w 505968"/>
                <a:gd name="connsiteY46" fmla="*/ 1328928 h 3694176"/>
                <a:gd name="connsiteX47" fmla="*/ 237744 w 505968"/>
                <a:gd name="connsiteY47" fmla="*/ 1261872 h 3694176"/>
                <a:gd name="connsiteX48" fmla="*/ 237744 w 505968"/>
                <a:gd name="connsiteY48" fmla="*/ 1207008 h 3694176"/>
                <a:gd name="connsiteX49" fmla="*/ 268224 w 505968"/>
                <a:gd name="connsiteY49" fmla="*/ 1188720 h 3694176"/>
                <a:gd name="connsiteX50" fmla="*/ 268224 w 505968"/>
                <a:gd name="connsiteY50" fmla="*/ 1121664 h 3694176"/>
                <a:gd name="connsiteX51" fmla="*/ 109728 w 505968"/>
                <a:gd name="connsiteY51" fmla="*/ 1066800 h 3694176"/>
                <a:gd name="connsiteX52" fmla="*/ 207264 w 505968"/>
                <a:gd name="connsiteY52" fmla="*/ 1018032 h 3694176"/>
                <a:gd name="connsiteX53" fmla="*/ 316992 w 505968"/>
                <a:gd name="connsiteY53" fmla="*/ 969264 h 3694176"/>
                <a:gd name="connsiteX54" fmla="*/ 225552 w 505968"/>
                <a:gd name="connsiteY54" fmla="*/ 871728 h 3694176"/>
                <a:gd name="connsiteX55" fmla="*/ 298704 w 505968"/>
                <a:gd name="connsiteY55" fmla="*/ 804672 h 3694176"/>
                <a:gd name="connsiteX56" fmla="*/ 274320 w 505968"/>
                <a:gd name="connsiteY56" fmla="*/ 731520 h 3694176"/>
                <a:gd name="connsiteX57" fmla="*/ 396240 w 505968"/>
                <a:gd name="connsiteY57" fmla="*/ 719328 h 3694176"/>
                <a:gd name="connsiteX58" fmla="*/ 432816 w 505968"/>
                <a:gd name="connsiteY58" fmla="*/ 676656 h 3694176"/>
                <a:gd name="connsiteX59" fmla="*/ 335280 w 505968"/>
                <a:gd name="connsiteY59" fmla="*/ 627888 h 3694176"/>
                <a:gd name="connsiteX60" fmla="*/ 335280 w 505968"/>
                <a:gd name="connsiteY60" fmla="*/ 573024 h 3694176"/>
                <a:gd name="connsiteX61" fmla="*/ 390144 w 505968"/>
                <a:gd name="connsiteY61" fmla="*/ 548640 h 3694176"/>
                <a:gd name="connsiteX62" fmla="*/ 402336 w 505968"/>
                <a:gd name="connsiteY62" fmla="*/ 524256 h 3694176"/>
                <a:gd name="connsiteX63" fmla="*/ 316992 w 505968"/>
                <a:gd name="connsiteY63" fmla="*/ 469392 h 3694176"/>
                <a:gd name="connsiteX64" fmla="*/ 365760 w 505968"/>
                <a:gd name="connsiteY64" fmla="*/ 365760 h 3694176"/>
                <a:gd name="connsiteX65" fmla="*/ 505968 w 505968"/>
                <a:gd name="connsiteY65" fmla="*/ 323088 h 3694176"/>
                <a:gd name="connsiteX66" fmla="*/ 384048 w 505968"/>
                <a:gd name="connsiteY66" fmla="*/ 323088 h 3694176"/>
                <a:gd name="connsiteX67" fmla="*/ 280416 w 505968"/>
                <a:gd name="connsiteY67" fmla="*/ 249936 h 3694176"/>
                <a:gd name="connsiteX68" fmla="*/ 201168 w 505968"/>
                <a:gd name="connsiteY68" fmla="*/ 243840 h 3694176"/>
                <a:gd name="connsiteX69" fmla="*/ 207264 w 505968"/>
                <a:gd name="connsiteY69" fmla="*/ 176784 h 3694176"/>
                <a:gd name="connsiteX70" fmla="*/ 176784 w 505968"/>
                <a:gd name="connsiteY70" fmla="*/ 85344 h 3694176"/>
                <a:gd name="connsiteX71" fmla="*/ 176784 w 505968"/>
                <a:gd name="connsiteY71" fmla="*/ 54864 h 3694176"/>
                <a:gd name="connsiteX72" fmla="*/ 280416 w 505968"/>
                <a:gd name="connsiteY72" fmla="*/ 0 h 3694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05968" h="3694176">
                  <a:moveTo>
                    <a:pt x="310896" y="3694176"/>
                  </a:moveTo>
                  <a:lnTo>
                    <a:pt x="365760" y="3633216"/>
                  </a:lnTo>
                  <a:lnTo>
                    <a:pt x="280416" y="3608832"/>
                  </a:lnTo>
                  <a:lnTo>
                    <a:pt x="225552" y="3572256"/>
                  </a:lnTo>
                  <a:lnTo>
                    <a:pt x="0" y="3499104"/>
                  </a:lnTo>
                  <a:lnTo>
                    <a:pt x="48768" y="3468624"/>
                  </a:lnTo>
                  <a:lnTo>
                    <a:pt x="36576" y="3432048"/>
                  </a:lnTo>
                  <a:lnTo>
                    <a:pt x="213360" y="3401568"/>
                  </a:lnTo>
                  <a:lnTo>
                    <a:pt x="323088" y="3395472"/>
                  </a:lnTo>
                  <a:lnTo>
                    <a:pt x="335280" y="3316224"/>
                  </a:lnTo>
                  <a:lnTo>
                    <a:pt x="249936" y="3273552"/>
                  </a:lnTo>
                  <a:lnTo>
                    <a:pt x="316992" y="3230880"/>
                  </a:lnTo>
                  <a:lnTo>
                    <a:pt x="329184" y="3176016"/>
                  </a:lnTo>
                  <a:lnTo>
                    <a:pt x="316992" y="3127248"/>
                  </a:lnTo>
                  <a:lnTo>
                    <a:pt x="341376" y="3029712"/>
                  </a:lnTo>
                  <a:lnTo>
                    <a:pt x="298704" y="2962656"/>
                  </a:lnTo>
                  <a:lnTo>
                    <a:pt x="225552" y="2871216"/>
                  </a:lnTo>
                  <a:lnTo>
                    <a:pt x="304800" y="2822448"/>
                  </a:lnTo>
                  <a:lnTo>
                    <a:pt x="231648" y="2779776"/>
                  </a:lnTo>
                  <a:lnTo>
                    <a:pt x="353568" y="2737104"/>
                  </a:lnTo>
                  <a:lnTo>
                    <a:pt x="231648" y="2670048"/>
                  </a:lnTo>
                  <a:lnTo>
                    <a:pt x="298704" y="2609088"/>
                  </a:lnTo>
                  <a:lnTo>
                    <a:pt x="347472" y="2542032"/>
                  </a:lnTo>
                  <a:lnTo>
                    <a:pt x="292608" y="2487168"/>
                  </a:lnTo>
                  <a:lnTo>
                    <a:pt x="268224" y="2395728"/>
                  </a:lnTo>
                  <a:lnTo>
                    <a:pt x="274320" y="2310384"/>
                  </a:lnTo>
                  <a:lnTo>
                    <a:pt x="323088" y="2255520"/>
                  </a:lnTo>
                  <a:lnTo>
                    <a:pt x="341376" y="2212848"/>
                  </a:lnTo>
                  <a:lnTo>
                    <a:pt x="243840" y="2145792"/>
                  </a:lnTo>
                  <a:lnTo>
                    <a:pt x="128016" y="2090928"/>
                  </a:lnTo>
                  <a:lnTo>
                    <a:pt x="195072" y="2054352"/>
                  </a:lnTo>
                  <a:lnTo>
                    <a:pt x="292608" y="2036064"/>
                  </a:lnTo>
                  <a:lnTo>
                    <a:pt x="243840" y="1987296"/>
                  </a:lnTo>
                  <a:lnTo>
                    <a:pt x="262128" y="1938528"/>
                  </a:lnTo>
                  <a:lnTo>
                    <a:pt x="402336" y="1901952"/>
                  </a:lnTo>
                  <a:lnTo>
                    <a:pt x="329184" y="1847088"/>
                  </a:lnTo>
                  <a:lnTo>
                    <a:pt x="359664" y="1810512"/>
                  </a:lnTo>
                  <a:lnTo>
                    <a:pt x="176784" y="1792224"/>
                  </a:lnTo>
                  <a:lnTo>
                    <a:pt x="347472" y="1706880"/>
                  </a:lnTo>
                  <a:lnTo>
                    <a:pt x="304800" y="1664208"/>
                  </a:lnTo>
                  <a:lnTo>
                    <a:pt x="249936" y="1603248"/>
                  </a:lnTo>
                  <a:lnTo>
                    <a:pt x="274320" y="1566672"/>
                  </a:lnTo>
                  <a:lnTo>
                    <a:pt x="341376" y="1530096"/>
                  </a:lnTo>
                  <a:lnTo>
                    <a:pt x="347472" y="1426464"/>
                  </a:lnTo>
                  <a:lnTo>
                    <a:pt x="79248" y="1408176"/>
                  </a:lnTo>
                  <a:lnTo>
                    <a:pt x="0" y="1359408"/>
                  </a:lnTo>
                  <a:lnTo>
                    <a:pt x="225552" y="1328928"/>
                  </a:lnTo>
                  <a:lnTo>
                    <a:pt x="237744" y="1261872"/>
                  </a:lnTo>
                  <a:lnTo>
                    <a:pt x="237744" y="1207008"/>
                  </a:lnTo>
                  <a:lnTo>
                    <a:pt x="268224" y="1188720"/>
                  </a:lnTo>
                  <a:lnTo>
                    <a:pt x="268224" y="1121664"/>
                  </a:lnTo>
                  <a:lnTo>
                    <a:pt x="109728" y="1066800"/>
                  </a:lnTo>
                  <a:lnTo>
                    <a:pt x="207264" y="1018032"/>
                  </a:lnTo>
                  <a:lnTo>
                    <a:pt x="316992" y="969264"/>
                  </a:lnTo>
                  <a:lnTo>
                    <a:pt x="225552" y="871728"/>
                  </a:lnTo>
                  <a:lnTo>
                    <a:pt x="298704" y="804672"/>
                  </a:lnTo>
                  <a:lnTo>
                    <a:pt x="274320" y="731520"/>
                  </a:lnTo>
                  <a:lnTo>
                    <a:pt x="396240" y="719328"/>
                  </a:lnTo>
                  <a:lnTo>
                    <a:pt x="432816" y="676656"/>
                  </a:lnTo>
                  <a:lnTo>
                    <a:pt x="335280" y="627888"/>
                  </a:lnTo>
                  <a:lnTo>
                    <a:pt x="335280" y="573024"/>
                  </a:lnTo>
                  <a:lnTo>
                    <a:pt x="390144" y="548640"/>
                  </a:lnTo>
                  <a:lnTo>
                    <a:pt x="402336" y="524256"/>
                  </a:lnTo>
                  <a:lnTo>
                    <a:pt x="316992" y="469392"/>
                  </a:lnTo>
                  <a:lnTo>
                    <a:pt x="365760" y="365760"/>
                  </a:lnTo>
                  <a:lnTo>
                    <a:pt x="505968" y="323088"/>
                  </a:lnTo>
                  <a:lnTo>
                    <a:pt x="384048" y="323088"/>
                  </a:lnTo>
                  <a:lnTo>
                    <a:pt x="280416" y="249936"/>
                  </a:lnTo>
                  <a:lnTo>
                    <a:pt x="201168" y="243840"/>
                  </a:lnTo>
                  <a:lnTo>
                    <a:pt x="207264" y="176784"/>
                  </a:lnTo>
                  <a:lnTo>
                    <a:pt x="176784" y="85344"/>
                  </a:lnTo>
                  <a:lnTo>
                    <a:pt x="176784" y="54864"/>
                  </a:lnTo>
                  <a:lnTo>
                    <a:pt x="280416" y="0"/>
                  </a:lnTo>
                </a:path>
              </a:pathLst>
            </a:custGeom>
            <a:noFill/>
            <a:ln w="1905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grpSp>
    </p:spTree>
    <p:extLst>
      <p:ext uri="{BB962C8B-B14F-4D97-AF65-F5344CB8AC3E}">
        <p14:creationId xmlns:p14="http://schemas.microsoft.com/office/powerpoint/2010/main" val="4140498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096B406-A34B-9884-F591-D4BEA0437504}"/>
              </a:ext>
            </a:extLst>
          </p:cNvPr>
          <p:cNvSpPr/>
          <p:nvPr/>
        </p:nvSpPr>
        <p:spPr>
          <a:xfrm>
            <a:off x="0" y="3797300"/>
            <a:ext cx="12192000" cy="3060700"/>
          </a:xfrm>
          <a:prstGeom prst="rect">
            <a:avLst/>
          </a:prstGeom>
          <a:solidFill>
            <a:srgbClr val="FBE6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 name="Picture 2" descr="A picture containing text, screenshot, indoor&#10;&#10;Description automatically generated">
            <a:extLst>
              <a:ext uri="{FF2B5EF4-FFF2-40B4-BE49-F238E27FC236}">
                <a16:creationId xmlns:a16="http://schemas.microsoft.com/office/drawing/2014/main" id="{7F3B4A0C-2AAC-2175-710C-1F6386805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092" y="3111243"/>
            <a:ext cx="3779108" cy="2342378"/>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9" descr="A screenshot of a computer&#10;&#10;Description automatically generated">
            <a:extLst>
              <a:ext uri="{FF2B5EF4-FFF2-40B4-BE49-F238E27FC236}">
                <a16:creationId xmlns:a16="http://schemas.microsoft.com/office/drawing/2014/main" id="{01B85639-D1BC-6DFE-17A4-18F323F17C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01985" y="3074045"/>
            <a:ext cx="3786315" cy="2361376"/>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descr="Graphical user interface, text, application, email&#10;&#10;Description automatically generated">
            <a:extLst>
              <a:ext uri="{FF2B5EF4-FFF2-40B4-BE49-F238E27FC236}">
                <a16:creationId xmlns:a16="http://schemas.microsoft.com/office/drawing/2014/main" id="{FE151419-1FEC-75FD-6B69-ECB8AD701E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58893" y="3074301"/>
            <a:ext cx="3804507" cy="238670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1026" name="Picture 2" descr="SLB | Energy People">
            <a:extLst>
              <a:ext uri="{FF2B5EF4-FFF2-40B4-BE49-F238E27FC236}">
                <a16:creationId xmlns:a16="http://schemas.microsoft.com/office/drawing/2014/main" id="{9B93E456-AF71-50AA-F42E-E09E90BE1F0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57800" y="5559425"/>
            <a:ext cx="1778000" cy="7016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EG EVOLVE: Developing the fearless explorers of the future">
            <a:extLst>
              <a:ext uri="{FF2B5EF4-FFF2-40B4-BE49-F238E27FC236}">
                <a16:creationId xmlns:a16="http://schemas.microsoft.com/office/drawing/2014/main" id="{95251BCC-6286-D2AB-F17E-9B8C9A8BF0EA}"/>
              </a:ext>
            </a:extLst>
          </p:cNvPr>
          <p:cNvPicPr>
            <a:picLocks noChangeAspect="1" noChangeArrowheads="1"/>
          </p:cNvPicPr>
          <p:nvPr/>
        </p:nvPicPr>
        <p:blipFill>
          <a:blip r:embed="rId7">
            <a:duotone>
              <a:schemeClr val="accent6">
                <a:shade val="45000"/>
                <a:satMod val="135000"/>
              </a:schemeClr>
              <a:prstClr val="white"/>
            </a:duotone>
            <a:extLst>
              <a:ext uri="{BEBA8EAE-BF5A-486C-A8C5-ECC9F3942E4B}">
                <a14:imgProps xmlns:a14="http://schemas.microsoft.com/office/drawing/2010/main">
                  <a14:imgLayer r:embed="rId8">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1333500" y="6034089"/>
            <a:ext cx="1143000" cy="46849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DEF0D1CF-F8A5-44D4-E6C4-AB929EB623B9}"/>
              </a:ext>
            </a:extLst>
          </p:cNvPr>
          <p:cNvPicPr>
            <a:picLocks noChangeAspect="1"/>
          </p:cNvPicPr>
          <p:nvPr/>
        </p:nvPicPr>
        <p:blipFill>
          <a:blip r:embed="rId9">
            <a:duotone>
              <a:schemeClr val="accent6">
                <a:shade val="45000"/>
                <a:satMod val="135000"/>
              </a:schemeClr>
              <a:prstClr val="white"/>
            </a:duotone>
            <a:extLst>
              <a:ext uri="{BEBA8EAE-BF5A-486C-A8C5-ECC9F3942E4B}">
                <a14:imgProps xmlns:a14="http://schemas.microsoft.com/office/drawing/2010/main">
                  <a14:imgLayer r:embed="rId10">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1456951" y="5778663"/>
            <a:ext cx="1169369" cy="317337"/>
          </a:xfrm>
          <a:prstGeom prst="rect">
            <a:avLst/>
          </a:prstGeom>
        </p:spPr>
      </p:pic>
      <p:pic>
        <p:nvPicPr>
          <p:cNvPr id="1032" name="Picture 8" descr="Project Jupyter | Home">
            <a:extLst>
              <a:ext uri="{FF2B5EF4-FFF2-40B4-BE49-F238E27FC236}">
                <a16:creationId xmlns:a16="http://schemas.microsoft.com/office/drawing/2014/main" id="{364F2B55-258C-9E90-47DE-CC9538BD5464}"/>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928100" y="5673725"/>
            <a:ext cx="1282700" cy="67341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arpentry workshop: introduction to programming and plotting with Python -  Library UvA - University of Amsterdam">
            <a:extLst>
              <a:ext uri="{FF2B5EF4-FFF2-40B4-BE49-F238E27FC236}">
                <a16:creationId xmlns:a16="http://schemas.microsoft.com/office/drawing/2014/main" id="{B3DCF168-AA55-CF8E-0C19-D05DF3923D34}"/>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728200" y="5753100"/>
            <a:ext cx="863600" cy="48577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a:extLst>
              <a:ext uri="{FF2B5EF4-FFF2-40B4-BE49-F238E27FC236}">
                <a16:creationId xmlns:a16="http://schemas.microsoft.com/office/drawing/2014/main" id="{EEC2DCD5-0A4F-3C82-A635-E4CC66C2B595}"/>
              </a:ext>
            </a:extLst>
          </p:cNvPr>
          <p:cNvPicPr>
            <a:picLocks noChangeArrowheads="1"/>
          </p:cNvPicPr>
          <p:nvPr/>
        </p:nvPicPr>
        <p:blipFill>
          <a:blip r:embed="rId13">
            <a:extLst>
              <a:ext uri="{BEBA8EAE-BF5A-486C-A8C5-ECC9F3942E4B}">
                <a14:imgProps xmlns:a14="http://schemas.microsoft.com/office/drawing/2010/main">
                  <a14:imgLayer r:embed="rId14">
                    <a14:imgEffect>
                      <a14:backgroundRemoval t="9898" b="89788" l="4102" r="98486">
                        <a14:foregroundMark x1="9570" y1="50511" x2="8057" y2="46269"/>
                        <a14:foregroundMark x1="91797" y1="52474" x2="91504" y2="33307"/>
                        <a14:foregroundMark x1="94287" y1="43362" x2="95117" y2="36606"/>
                        <a14:foregroundMark x1="5566" y1="37549" x2="4150" y2="37313"/>
                        <a14:foregroundMark x1="98486" y1="37078" x2="98193" y2="37078"/>
                      </a14:backgroundRemoval>
                    </a14:imgEffect>
                  </a14:imgLayer>
                </a14:imgProps>
              </a:ext>
              <a:ext uri="{28A0092B-C50C-407E-A947-70E740481C1C}">
                <a14:useLocalDpi xmlns:a14="http://schemas.microsoft.com/office/drawing/2010/main" val="0"/>
              </a:ext>
            </a:extLst>
          </a:blip>
          <a:srcRect/>
          <a:stretch>
            <a:fillRect/>
          </a:stretch>
        </p:blipFill>
        <p:spPr bwMode="auto">
          <a:xfrm>
            <a:off x="5321300" y="1184274"/>
            <a:ext cx="1600200" cy="1519601"/>
          </a:xfrm>
          <a:prstGeom prst="rect">
            <a:avLst/>
          </a:prstGeom>
          <a:noFill/>
          <a:ln>
            <a:noFill/>
          </a:ln>
          <a:effectLst>
            <a:outerShdw blurRad="63500" sx="102000" sy="102000" algn="ctr"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6" name="Picture 12" descr="Red Arrows Stock Photos, Pictures &amp; Royalty-Free Images - iStock">
            <a:extLst>
              <a:ext uri="{FF2B5EF4-FFF2-40B4-BE49-F238E27FC236}">
                <a16:creationId xmlns:a16="http://schemas.microsoft.com/office/drawing/2014/main" id="{9CBAF088-4238-8DF3-CC9A-746E801EBA43}"/>
              </a:ext>
            </a:extLst>
          </p:cNvPr>
          <p:cNvPicPr>
            <a:picLocks noChangeAspect="1" noChangeArrowheads="1"/>
          </p:cNvPicPr>
          <p:nvPr/>
        </p:nvPicPr>
        <p:blipFill>
          <a:blip r:embed="rId15">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192557">
            <a:off x="6905312" y="2075347"/>
            <a:ext cx="745196" cy="52115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12" descr="Red Arrows Stock Photos, Pictures &amp; Royalty-Free Images - iStock">
            <a:extLst>
              <a:ext uri="{FF2B5EF4-FFF2-40B4-BE49-F238E27FC236}">
                <a16:creationId xmlns:a16="http://schemas.microsoft.com/office/drawing/2014/main" id="{A43687C0-CF99-D5FE-5DCE-E5067FDC49CA}"/>
              </a:ext>
            </a:extLst>
          </p:cNvPr>
          <p:cNvPicPr>
            <a:picLocks noChangeAspect="1" noChangeArrowheads="1"/>
          </p:cNvPicPr>
          <p:nvPr/>
        </p:nvPicPr>
        <p:blipFill>
          <a:blip r:embed="rId15">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8739193">
            <a:off x="4699574" y="2222392"/>
            <a:ext cx="689838" cy="48243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2" descr="Red Arrows Stock Photos, Pictures &amp; Royalty-Free Images - iStock">
            <a:extLst>
              <a:ext uri="{FF2B5EF4-FFF2-40B4-BE49-F238E27FC236}">
                <a16:creationId xmlns:a16="http://schemas.microsoft.com/office/drawing/2014/main" id="{C600F438-5BE3-3B18-F55F-48E694684BEA}"/>
              </a:ext>
            </a:extLst>
          </p:cNvPr>
          <p:cNvPicPr>
            <a:picLocks noChangeAspect="1" noChangeArrowheads="1"/>
          </p:cNvPicPr>
          <p:nvPr/>
        </p:nvPicPr>
        <p:blipFill>
          <a:blip r:embed="rId15">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5794752" y="2503433"/>
            <a:ext cx="596078" cy="416865"/>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2728BD41-89E0-2B03-A724-669B307B4F97}"/>
              </a:ext>
            </a:extLst>
          </p:cNvPr>
          <p:cNvSpPr txBox="1"/>
          <p:nvPr/>
        </p:nvSpPr>
        <p:spPr>
          <a:xfrm>
            <a:off x="2840988" y="419735"/>
            <a:ext cx="6699251" cy="307777"/>
          </a:xfrm>
          <a:prstGeom prst="rect">
            <a:avLst/>
          </a:prstGeom>
          <a:noFill/>
        </p:spPr>
        <p:txBody>
          <a:bodyPr wrap="square" rtlCol="0">
            <a:spAutoFit/>
          </a:bodyPr>
          <a:lstStyle/>
          <a:p>
            <a:pPr algn="ctr"/>
            <a:r>
              <a:rPr lang="en-GB" sz="1400" b="1" i="1" dirty="0">
                <a:latin typeface="+mj-lt"/>
              </a:rPr>
              <a:t>Goal: </a:t>
            </a:r>
            <a:r>
              <a:rPr lang="en-GB" sz="1400" i="1" dirty="0">
                <a:latin typeface="+mj-lt"/>
              </a:rPr>
              <a:t>Achieve interoperability between our main Seismic Interpretation tools</a:t>
            </a:r>
          </a:p>
        </p:txBody>
      </p:sp>
      <p:grpSp>
        <p:nvGrpSpPr>
          <p:cNvPr id="29" name="Group 28">
            <a:extLst>
              <a:ext uri="{FF2B5EF4-FFF2-40B4-BE49-F238E27FC236}">
                <a16:creationId xmlns:a16="http://schemas.microsoft.com/office/drawing/2014/main" id="{9B7F2D78-11DE-D254-4A6F-B89A05F3756E}"/>
              </a:ext>
            </a:extLst>
          </p:cNvPr>
          <p:cNvGrpSpPr/>
          <p:nvPr/>
        </p:nvGrpSpPr>
        <p:grpSpPr>
          <a:xfrm>
            <a:off x="2405" y="-85729"/>
            <a:ext cx="534481" cy="769441"/>
            <a:chOff x="432845" y="405126"/>
            <a:chExt cx="534481" cy="769441"/>
          </a:xfrm>
        </p:grpSpPr>
        <p:sp>
          <p:nvSpPr>
            <p:cNvPr id="30" name="TextBox 29">
              <a:extLst>
                <a:ext uri="{FF2B5EF4-FFF2-40B4-BE49-F238E27FC236}">
                  <a16:creationId xmlns:a16="http://schemas.microsoft.com/office/drawing/2014/main" id="{AA87D321-C188-A241-CBAF-C6839B6C8DB0}"/>
                </a:ext>
              </a:extLst>
            </p:cNvPr>
            <p:cNvSpPr txBox="1"/>
            <p:nvPr/>
          </p:nvSpPr>
          <p:spPr>
            <a:xfrm>
              <a:off x="432845" y="405126"/>
              <a:ext cx="498855" cy="769441"/>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4400" b="1" i="0" u="none" strike="noStrike" kern="1200" cap="none" spc="0" normalizeH="0" baseline="0" dirty="0">
                  <a:ln>
                    <a:noFill/>
                  </a:ln>
                  <a:solidFill>
                    <a:schemeClr val="bg1">
                      <a:lumMod val="85000"/>
                    </a:schemeClr>
                  </a:solidFill>
                  <a:effectLst/>
                  <a:uLnTx/>
                  <a:uFillTx/>
                  <a:latin typeface="Equinor"/>
                  <a:ea typeface="League Spartan" charset="0"/>
                  <a:cs typeface="Poppins" pitchFamily="2" charset="77"/>
                </a:rPr>
                <a:t>1</a:t>
              </a:r>
            </a:p>
          </p:txBody>
        </p:sp>
        <p:sp>
          <p:nvSpPr>
            <p:cNvPr id="31" name="TextBox 30">
              <a:extLst>
                <a:ext uri="{FF2B5EF4-FFF2-40B4-BE49-F238E27FC236}">
                  <a16:creationId xmlns:a16="http://schemas.microsoft.com/office/drawing/2014/main" id="{D2476E21-C1CD-FF6D-41AA-839C61B8BF4E}"/>
                </a:ext>
              </a:extLst>
            </p:cNvPr>
            <p:cNvSpPr txBox="1"/>
            <p:nvPr/>
          </p:nvSpPr>
          <p:spPr>
            <a:xfrm>
              <a:off x="494120" y="637293"/>
              <a:ext cx="473206" cy="400110"/>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dirty="0">
                  <a:ln>
                    <a:noFill/>
                  </a:ln>
                  <a:solidFill>
                    <a:srgbClr val="243746"/>
                  </a:solidFill>
                  <a:effectLst/>
                  <a:uLnTx/>
                  <a:uFillTx/>
                  <a:latin typeface="Equinor"/>
                  <a:ea typeface="League Spartan" charset="0"/>
                  <a:cs typeface="Poppins" pitchFamily="2" charset="77"/>
                </a:rPr>
                <a:t>01</a:t>
              </a:r>
            </a:p>
          </p:txBody>
        </p:sp>
      </p:grpSp>
      <p:sp>
        <p:nvSpPr>
          <p:cNvPr id="1024" name="TextBox 1023">
            <a:extLst>
              <a:ext uri="{FF2B5EF4-FFF2-40B4-BE49-F238E27FC236}">
                <a16:creationId xmlns:a16="http://schemas.microsoft.com/office/drawing/2014/main" id="{77DEED43-FAA5-6361-03E4-0F8597FEAA29}"/>
              </a:ext>
            </a:extLst>
          </p:cNvPr>
          <p:cNvSpPr txBox="1"/>
          <p:nvPr/>
        </p:nvSpPr>
        <p:spPr>
          <a:xfrm>
            <a:off x="410575" y="219710"/>
            <a:ext cx="2844800" cy="276999"/>
          </a:xfrm>
          <a:prstGeom prst="rect">
            <a:avLst/>
          </a:prstGeom>
          <a:noFill/>
        </p:spPr>
        <p:txBody>
          <a:bodyPr wrap="square" rtlCol="0">
            <a:spAutoFit/>
          </a:bodyPr>
          <a:lstStyle/>
          <a:p>
            <a:r>
              <a:rPr lang="en-GB" sz="1200" dirty="0">
                <a:latin typeface="+mj-lt"/>
              </a:rPr>
              <a:t>Testing Interoperability</a:t>
            </a:r>
          </a:p>
        </p:txBody>
      </p:sp>
      <p:pic>
        <p:nvPicPr>
          <p:cNvPr id="1025" name="Picture 6" descr="Finn den riktige appen | Microsoft AppSource">
            <a:extLst>
              <a:ext uri="{FF2B5EF4-FFF2-40B4-BE49-F238E27FC236}">
                <a16:creationId xmlns:a16="http://schemas.microsoft.com/office/drawing/2014/main" id="{642F4DD8-8AF5-962C-71E1-9C0957C41596}"/>
              </a:ext>
            </a:extLst>
          </p:cNvPr>
          <p:cNvPicPr>
            <a:picLocks noChangeAspect="1" noChangeArrowheads="1"/>
          </p:cNvPicPr>
          <p:nvPr/>
        </p:nvPicPr>
        <p:blipFill rotWithShape="1">
          <a:blip r:embed="rId16">
            <a:extLst>
              <a:ext uri="{BEBA8EAE-BF5A-486C-A8C5-ECC9F3942E4B}">
                <a14:imgProps xmlns:a14="http://schemas.microsoft.com/office/drawing/2010/main">
                  <a14:imgLayer r:embed="rId17">
                    <a14:imgEffect>
                      <a14:backgroundRemoval t="31019" b="61111" l="4167" r="96759">
                        <a14:foregroundMark x1="25926" y1="48611" x2="24074" y2="53704"/>
                        <a14:foregroundMark x1="4167" y1="50000" x2="5093" y2="50000"/>
                        <a14:foregroundMark x1="15278" y1="59259" x2="15278" y2="61574"/>
                        <a14:foregroundMark x1="45833" y1="49074" x2="46759" y2="50000"/>
                        <a14:foregroundMark x1="55093" y1="50000" x2="55093" y2="49537"/>
                        <a14:foregroundMark x1="69444" y1="49074" x2="68981" y2="47685"/>
                        <a14:foregroundMark x1="82407" y1="49537" x2="82407" y2="48611"/>
                        <a14:foregroundMark x1="96759" y1="48611" x2="96296" y2="47685"/>
                      </a14:backgroundRemoval>
                    </a14:imgEffect>
                    <a14:imgEffect>
                      <a14:brightnessContrast bright="-20000" contrast="40000"/>
                    </a14:imgEffect>
                  </a14:imgLayer>
                </a14:imgProps>
              </a:ext>
              <a:ext uri="{28A0092B-C50C-407E-A947-70E740481C1C}">
                <a14:useLocalDpi xmlns:a14="http://schemas.microsoft.com/office/drawing/2010/main" val="0"/>
              </a:ext>
            </a:extLst>
          </a:blip>
          <a:srcRect t="28395" b="36420"/>
          <a:stretch/>
        </p:blipFill>
        <p:spPr bwMode="auto">
          <a:xfrm>
            <a:off x="5645150" y="6134101"/>
            <a:ext cx="974558" cy="342900"/>
          </a:xfrm>
          <a:prstGeom prst="rect">
            <a:avLst/>
          </a:prstGeom>
          <a:noFill/>
          <a:extLst>
            <a:ext uri="{909E8E84-426E-40DD-AFC4-6F175D3DCCD1}">
              <a14:hiddenFill xmlns:a14="http://schemas.microsoft.com/office/drawing/2010/main">
                <a:solidFill>
                  <a:srgbClr val="FFFFFF"/>
                </a:solidFill>
              </a14:hiddenFill>
            </a:ext>
          </a:extLst>
        </p:spPr>
      </p:pic>
      <p:sp>
        <p:nvSpPr>
          <p:cNvPr id="1031" name="TextBox 1030">
            <a:extLst>
              <a:ext uri="{FF2B5EF4-FFF2-40B4-BE49-F238E27FC236}">
                <a16:creationId xmlns:a16="http://schemas.microsoft.com/office/drawing/2014/main" id="{25A5451B-ABFF-7D4C-042B-4E7CD7B42F7E}"/>
              </a:ext>
            </a:extLst>
          </p:cNvPr>
          <p:cNvSpPr txBox="1"/>
          <p:nvPr/>
        </p:nvSpPr>
        <p:spPr>
          <a:xfrm>
            <a:off x="2787648" y="777875"/>
            <a:ext cx="7251702" cy="461665"/>
          </a:xfrm>
          <a:prstGeom prst="rect">
            <a:avLst/>
          </a:prstGeom>
          <a:noFill/>
        </p:spPr>
        <p:txBody>
          <a:bodyPr wrap="square" rtlCol="0">
            <a:spAutoFit/>
          </a:bodyPr>
          <a:lstStyle/>
          <a:p>
            <a:pPr algn="ctr"/>
            <a:r>
              <a:rPr lang="en-GB" sz="1200" i="1" dirty="0">
                <a:solidFill>
                  <a:srgbClr val="7D0023"/>
                </a:solidFill>
                <a:latin typeface="+mj-lt"/>
              </a:rPr>
              <a:t>As a user, I no longer need to perform cumbersome import and export routines, and I can easily pick and choose applications with seamless interaction. I spend more time on value-adding </a:t>
            </a:r>
            <a:r>
              <a:rPr lang="en-GB" sz="1200" i="1" dirty="0" err="1">
                <a:solidFill>
                  <a:srgbClr val="7D0023"/>
                </a:solidFill>
                <a:latin typeface="+mj-lt"/>
              </a:rPr>
              <a:t>activties</a:t>
            </a:r>
            <a:endParaRPr lang="en-GB" sz="1200" i="1" dirty="0">
              <a:solidFill>
                <a:srgbClr val="7D0023"/>
              </a:solidFill>
              <a:latin typeface="+mj-lt"/>
            </a:endParaRPr>
          </a:p>
        </p:txBody>
      </p:sp>
      <p:pic>
        <p:nvPicPr>
          <p:cNvPr id="1033" name="Picture 2" descr="Stick figure - Wikipedia">
            <a:extLst>
              <a:ext uri="{FF2B5EF4-FFF2-40B4-BE49-F238E27FC236}">
                <a16:creationId xmlns:a16="http://schemas.microsoft.com/office/drawing/2014/main" id="{74C66782-3766-99B7-3C96-D0FD52208315}"/>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594089" y="1294857"/>
            <a:ext cx="526301" cy="743014"/>
          </a:xfrm>
          <a:prstGeom prst="rect">
            <a:avLst/>
          </a:prstGeom>
          <a:noFill/>
          <a:extLst>
            <a:ext uri="{909E8E84-426E-40DD-AFC4-6F175D3DCCD1}">
              <a14:hiddenFill xmlns:a14="http://schemas.microsoft.com/office/drawing/2010/main">
                <a:solidFill>
                  <a:srgbClr val="FFFFFF"/>
                </a:solidFill>
              </a14:hiddenFill>
            </a:ext>
          </a:extLst>
        </p:spPr>
      </p:pic>
      <p:cxnSp>
        <p:nvCxnSpPr>
          <p:cNvPr id="1043" name="Straight Connector 1042">
            <a:extLst>
              <a:ext uri="{FF2B5EF4-FFF2-40B4-BE49-F238E27FC236}">
                <a16:creationId xmlns:a16="http://schemas.microsoft.com/office/drawing/2014/main" id="{FA5250D8-F276-58A0-B6AD-E06EE3EBB075}"/>
              </a:ext>
            </a:extLst>
          </p:cNvPr>
          <p:cNvCxnSpPr/>
          <p:nvPr/>
        </p:nvCxnSpPr>
        <p:spPr>
          <a:xfrm>
            <a:off x="5402580" y="769620"/>
            <a:ext cx="150876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A4C1007F-1A78-A9B5-98C9-5D5B4F7AD6D3}"/>
              </a:ext>
            </a:extLst>
          </p:cNvPr>
          <p:cNvSpPr/>
          <p:nvPr/>
        </p:nvSpPr>
        <p:spPr>
          <a:xfrm>
            <a:off x="10309609" y="100484"/>
            <a:ext cx="1366576" cy="552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1" name="Picture 14" descr="AspenTech | Asset Optimization Software - Asset Performance Management,  Process Engineering for Chemicals, Energy and Engineering &amp; Construction">
            <a:extLst>
              <a:ext uri="{FF2B5EF4-FFF2-40B4-BE49-F238E27FC236}">
                <a16:creationId xmlns:a16="http://schemas.microsoft.com/office/drawing/2014/main" id="{D455444E-D9E2-83B4-D336-1143A24FEA50}"/>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7605867" y="6147058"/>
            <a:ext cx="941233" cy="215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27063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7B87A054-5E2B-42E0-B7A9-657C0A1327AE}"/>
              </a:ext>
            </a:extLst>
          </p:cNvPr>
          <p:cNvSpPr/>
          <p:nvPr/>
        </p:nvSpPr>
        <p:spPr>
          <a:xfrm>
            <a:off x="6096000" y="4201610"/>
            <a:ext cx="6096000" cy="2656389"/>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dirty="0">
              <a:ln>
                <a:noFill/>
              </a:ln>
              <a:solidFill>
                <a:srgbClr val="FFFFFF"/>
              </a:solidFill>
              <a:effectLst/>
              <a:uLnTx/>
              <a:uFillTx/>
              <a:latin typeface="Equinor"/>
              <a:ea typeface="+mn-ea"/>
              <a:cs typeface="+mn-cs"/>
            </a:endParaRPr>
          </a:p>
        </p:txBody>
      </p:sp>
      <p:sp>
        <p:nvSpPr>
          <p:cNvPr id="6" name="Rectangle 5">
            <a:extLst>
              <a:ext uri="{FF2B5EF4-FFF2-40B4-BE49-F238E27FC236}">
                <a16:creationId xmlns:a16="http://schemas.microsoft.com/office/drawing/2014/main" id="{D3AE4C71-BC36-4020-8368-917EBE1AFF5D}"/>
              </a:ext>
            </a:extLst>
          </p:cNvPr>
          <p:cNvSpPr/>
          <p:nvPr/>
        </p:nvSpPr>
        <p:spPr>
          <a:xfrm>
            <a:off x="0" y="4201610"/>
            <a:ext cx="6086475" cy="24277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dirty="0">
              <a:ln>
                <a:noFill/>
              </a:ln>
              <a:solidFill>
                <a:srgbClr val="FFFFFF"/>
              </a:solidFill>
              <a:effectLst/>
              <a:uLnTx/>
              <a:uFillTx/>
              <a:latin typeface="Equinor"/>
              <a:ea typeface="+mn-ea"/>
              <a:cs typeface="+mn-cs"/>
            </a:endParaRPr>
          </a:p>
        </p:txBody>
      </p:sp>
      <p:pic>
        <p:nvPicPr>
          <p:cNvPr id="7" name="Picture 2" descr="DISKOS Database - Department of Geosciences">
            <a:extLst>
              <a:ext uri="{FF2B5EF4-FFF2-40B4-BE49-F238E27FC236}">
                <a16:creationId xmlns:a16="http://schemas.microsoft.com/office/drawing/2014/main" id="{1C0DD18A-D5CD-4B8F-BBAC-661D29B63E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171" y="4419551"/>
            <a:ext cx="696696" cy="77224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Oil &amp;amp; Gas sector – CRESCO">
            <a:extLst>
              <a:ext uri="{FF2B5EF4-FFF2-40B4-BE49-F238E27FC236}">
                <a16:creationId xmlns:a16="http://schemas.microsoft.com/office/drawing/2014/main" id="{40BA113F-AE4E-41AD-9DA2-6C5767EC60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29191" y="4617099"/>
            <a:ext cx="1271515" cy="63819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Studio - the Multiuser Database for Petrel">
            <a:extLst>
              <a:ext uri="{FF2B5EF4-FFF2-40B4-BE49-F238E27FC236}">
                <a16:creationId xmlns:a16="http://schemas.microsoft.com/office/drawing/2014/main" id="{59F57ABA-80DD-4F2E-AC12-FAB163B498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31977" y="5710421"/>
            <a:ext cx="606591" cy="60659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Reservoir engineering - Results from #40">
            <a:extLst>
              <a:ext uri="{FF2B5EF4-FFF2-40B4-BE49-F238E27FC236}">
                <a16:creationId xmlns:a16="http://schemas.microsoft.com/office/drawing/2014/main" id="{AEC0555E-C057-4F26-A1F4-84E914FE3892}"/>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715" r="1699"/>
          <a:stretch/>
        </p:blipFill>
        <p:spPr bwMode="auto">
          <a:xfrm>
            <a:off x="538331" y="5699817"/>
            <a:ext cx="653889" cy="64426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Iron Mountain Opens New Facilities in Montana">
            <a:extLst>
              <a:ext uri="{FF2B5EF4-FFF2-40B4-BE49-F238E27FC236}">
                <a16:creationId xmlns:a16="http://schemas.microsoft.com/office/drawing/2014/main" id="{D5BCE3E3-0861-4766-A7AA-99754A8D0178}"/>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a:stretch/>
        </p:blipFill>
        <p:spPr bwMode="auto">
          <a:xfrm>
            <a:off x="3350671" y="5778300"/>
            <a:ext cx="1943814" cy="41239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17E15DD4-7E68-473E-976B-FFB9407756C7}"/>
              </a:ext>
            </a:extLst>
          </p:cNvPr>
          <p:cNvSpPr txBox="1"/>
          <p:nvPr/>
        </p:nvSpPr>
        <p:spPr>
          <a:xfrm>
            <a:off x="1597354" y="6458965"/>
            <a:ext cx="354588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300" normalizeH="0" baseline="0" dirty="0">
                <a:ln>
                  <a:noFill/>
                </a:ln>
                <a:solidFill>
                  <a:srgbClr val="333333"/>
                </a:solidFill>
                <a:effectLst/>
                <a:uLnTx/>
                <a:uFillTx/>
                <a:latin typeface="Equinor Medium"/>
                <a:ea typeface="+mn-ea"/>
                <a:cs typeface="+mn-cs"/>
              </a:rPr>
              <a:t>EQUINOR DATA STORES</a:t>
            </a:r>
          </a:p>
        </p:txBody>
      </p:sp>
      <p:sp>
        <p:nvSpPr>
          <p:cNvPr id="13" name="TextBox 12">
            <a:extLst>
              <a:ext uri="{FF2B5EF4-FFF2-40B4-BE49-F238E27FC236}">
                <a16:creationId xmlns:a16="http://schemas.microsoft.com/office/drawing/2014/main" id="{47A43526-B7C0-4043-B106-27752FBEBF7E}"/>
              </a:ext>
            </a:extLst>
          </p:cNvPr>
          <p:cNvSpPr txBox="1"/>
          <p:nvPr/>
        </p:nvSpPr>
        <p:spPr>
          <a:xfrm>
            <a:off x="2195436" y="5443258"/>
            <a:ext cx="681914" cy="43088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100" b="0" i="0" u="none" strike="noStrike" kern="1200" cap="none" spc="0" normalizeH="0" baseline="0" dirty="0">
                <a:ln>
                  <a:noFill/>
                </a:ln>
                <a:solidFill>
                  <a:srgbClr val="7D0023"/>
                </a:solidFill>
                <a:effectLst/>
                <a:uLnTx/>
                <a:uFillTx/>
                <a:latin typeface="Equinor"/>
                <a:ea typeface="+mn-ea"/>
                <a:cs typeface="+mn-cs"/>
              </a:rPr>
              <a:t>STUDIO</a:t>
            </a:r>
          </a:p>
        </p:txBody>
      </p:sp>
      <p:sp>
        <p:nvSpPr>
          <p:cNvPr id="14" name="TextBox 13">
            <a:extLst>
              <a:ext uri="{FF2B5EF4-FFF2-40B4-BE49-F238E27FC236}">
                <a16:creationId xmlns:a16="http://schemas.microsoft.com/office/drawing/2014/main" id="{09981113-5A20-4BE5-ABEE-6B8C5805A486}"/>
              </a:ext>
            </a:extLst>
          </p:cNvPr>
          <p:cNvSpPr txBox="1"/>
          <p:nvPr/>
        </p:nvSpPr>
        <p:spPr>
          <a:xfrm>
            <a:off x="376699" y="5430557"/>
            <a:ext cx="1158586"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100" b="0" i="0" u="none" strike="noStrike" kern="1200" cap="none" spc="0" normalizeH="0" baseline="0" dirty="0">
                <a:ln>
                  <a:noFill/>
                </a:ln>
                <a:solidFill>
                  <a:srgbClr val="7D0023"/>
                </a:solidFill>
                <a:effectLst/>
                <a:uLnTx/>
                <a:uFillTx/>
                <a:latin typeface="Equinor"/>
                <a:ea typeface="+mn-ea"/>
                <a:cs typeface="+mn-cs"/>
              </a:rPr>
              <a:t>OPENWORKS</a:t>
            </a:r>
          </a:p>
        </p:txBody>
      </p:sp>
      <p:sp>
        <p:nvSpPr>
          <p:cNvPr id="15" name="TextBox 14">
            <a:extLst>
              <a:ext uri="{FF2B5EF4-FFF2-40B4-BE49-F238E27FC236}">
                <a16:creationId xmlns:a16="http://schemas.microsoft.com/office/drawing/2014/main" id="{572AB24C-54DA-4498-A20A-1BFBAB4E25CC}"/>
              </a:ext>
            </a:extLst>
          </p:cNvPr>
          <p:cNvSpPr txBox="1"/>
          <p:nvPr/>
        </p:nvSpPr>
        <p:spPr>
          <a:xfrm>
            <a:off x="2095551" y="4541718"/>
            <a:ext cx="1623793"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100" b="0" i="0" u="none" strike="noStrike" kern="1200" cap="none" spc="0" normalizeH="0" baseline="0" dirty="0">
                <a:ln>
                  <a:noFill/>
                </a:ln>
                <a:solidFill>
                  <a:srgbClr val="7D0023"/>
                </a:solidFill>
                <a:effectLst/>
                <a:uLnTx/>
                <a:uFillTx/>
                <a:latin typeface="Equinor"/>
                <a:ea typeface="+mn-ea"/>
                <a:cs typeface="+mn-cs"/>
              </a:rPr>
              <a:t>SEISMIC DATA BANK</a:t>
            </a:r>
          </a:p>
        </p:txBody>
      </p:sp>
      <p:pic>
        <p:nvPicPr>
          <p:cNvPr id="16" name="Picture 2" descr="Triton Data Services">
            <a:extLst>
              <a:ext uri="{FF2B5EF4-FFF2-40B4-BE49-F238E27FC236}">
                <a16:creationId xmlns:a16="http://schemas.microsoft.com/office/drawing/2014/main" id="{7A4D29B2-0EB6-42F8-BBED-0354592488B9}"/>
              </a:ext>
            </a:extLst>
          </p:cNvPr>
          <p:cNvPicPr>
            <a:picLocks noChangeAspect="1" noChangeArrowheads="1"/>
          </p:cNvPicPr>
          <p:nvPr/>
        </p:nvPicPr>
        <p:blipFill>
          <a:blip r:embed="rId8">
            <a:biLevel thresh="75000"/>
            <a:extLst>
              <a:ext uri="{BEBA8EAE-BF5A-486C-A8C5-ECC9F3942E4B}">
                <a14:imgProps xmlns:a14="http://schemas.microsoft.com/office/drawing/2010/main">
                  <a14:imgLayer r:embed="rId9">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4095862" y="4710335"/>
            <a:ext cx="1014050" cy="38493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2D9297B-B700-4095-A898-D3EE3B65BFAB}"/>
              </a:ext>
            </a:extLst>
          </p:cNvPr>
          <p:cNvSpPr txBox="1"/>
          <p:nvPr/>
        </p:nvSpPr>
        <p:spPr>
          <a:xfrm>
            <a:off x="3962255" y="5062252"/>
            <a:ext cx="140970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dirty="0" err="1">
                <a:ln>
                  <a:noFill/>
                </a:ln>
                <a:solidFill>
                  <a:srgbClr val="333333"/>
                </a:solidFill>
                <a:effectLst/>
                <a:uLnTx/>
                <a:uFillTx/>
                <a:latin typeface="Equinor"/>
                <a:ea typeface="+mn-ea"/>
                <a:cs typeface="+mn-cs"/>
              </a:rPr>
              <a:t>Terrastor</a:t>
            </a:r>
            <a:endParaRPr kumimoji="0" lang="en-GB" sz="1600" b="0" i="0" u="none" strike="noStrike" kern="1200" cap="none" spc="0" normalizeH="0" baseline="0" dirty="0">
              <a:ln>
                <a:noFill/>
              </a:ln>
              <a:solidFill>
                <a:srgbClr val="333333"/>
              </a:solidFill>
              <a:effectLst/>
              <a:uLnTx/>
              <a:uFillTx/>
              <a:latin typeface="Equinor"/>
              <a:ea typeface="+mn-ea"/>
              <a:cs typeface="+mn-cs"/>
            </a:endParaRPr>
          </a:p>
        </p:txBody>
      </p:sp>
      <p:pic>
        <p:nvPicPr>
          <p:cNvPr id="20" name="Picture 6" descr="CGG, PGS and TGS Partners for Shared Multi-Client Data Offerings | Science  &amp;amp; Tech | News">
            <a:extLst>
              <a:ext uri="{FF2B5EF4-FFF2-40B4-BE49-F238E27FC236}">
                <a16:creationId xmlns:a16="http://schemas.microsoft.com/office/drawing/2014/main" id="{A901C316-790A-4088-82CF-E243322EC286}"/>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10309622" y="4962817"/>
            <a:ext cx="497361" cy="634928"/>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2" descr="Our Sponsors - Asker International School">
            <a:extLst>
              <a:ext uri="{FF2B5EF4-FFF2-40B4-BE49-F238E27FC236}">
                <a16:creationId xmlns:a16="http://schemas.microsoft.com/office/drawing/2014/main" id="{BFE75DEC-79DE-4A36-A016-8CA57FEF7F92}"/>
              </a:ext>
            </a:extLst>
          </p:cNvPr>
          <p:cNvPicPr>
            <a:picLocks noChangeAspect="1" noChangeArrowheads="1"/>
          </p:cNvPicPr>
          <p:nvPr/>
        </p:nvPicPr>
        <p:blipFill>
          <a:blip r:embed="rId12">
            <a:extLst>
              <a:ext uri="{BEBA8EAE-BF5A-486C-A8C5-ECC9F3942E4B}">
                <a14:imgProps xmlns:a14="http://schemas.microsoft.com/office/drawing/2010/main">
                  <a14:imgLayer r:embed="rId13">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6674387" y="5858113"/>
            <a:ext cx="1135160" cy="440751"/>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4" descr="Geoex MCG">
            <a:extLst>
              <a:ext uri="{FF2B5EF4-FFF2-40B4-BE49-F238E27FC236}">
                <a16:creationId xmlns:a16="http://schemas.microsoft.com/office/drawing/2014/main" id="{0668BBB3-61B8-4F2A-A178-93C9BDE5ED0A}"/>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a:stretch/>
        </p:blipFill>
        <p:spPr bwMode="auto">
          <a:xfrm>
            <a:off x="8156219" y="5975683"/>
            <a:ext cx="1586289" cy="416931"/>
          </a:xfrm>
          <a:prstGeom prst="rect">
            <a:avLst/>
          </a:prstGeom>
          <a:solidFill>
            <a:srgbClr val="E6E6E6"/>
          </a:solidFill>
        </p:spPr>
      </p:pic>
      <p:sp>
        <p:nvSpPr>
          <p:cNvPr id="23" name="TextBox 22">
            <a:extLst>
              <a:ext uri="{FF2B5EF4-FFF2-40B4-BE49-F238E27FC236}">
                <a16:creationId xmlns:a16="http://schemas.microsoft.com/office/drawing/2014/main" id="{41926FE2-2F25-4718-9D81-F0DE0C3ABB8F}"/>
              </a:ext>
            </a:extLst>
          </p:cNvPr>
          <p:cNvSpPr txBox="1"/>
          <p:nvPr/>
        </p:nvSpPr>
        <p:spPr>
          <a:xfrm>
            <a:off x="7485380" y="6476319"/>
            <a:ext cx="314959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300" normalizeH="0" baseline="0" dirty="0">
                <a:ln>
                  <a:noFill/>
                </a:ln>
                <a:solidFill>
                  <a:srgbClr val="333333"/>
                </a:solidFill>
                <a:effectLst/>
                <a:uLnTx/>
                <a:uFillTx/>
                <a:latin typeface="Equinor Medium"/>
                <a:ea typeface="+mn-ea"/>
                <a:cs typeface="+mn-cs"/>
              </a:rPr>
              <a:t>MULTI-CLIENT DATA STORES</a:t>
            </a:r>
          </a:p>
        </p:txBody>
      </p:sp>
      <p:pic>
        <p:nvPicPr>
          <p:cNvPr id="24" name="Picture 16" descr="ION Geophysical Corporation Is One Of The Best Stocks For 2016 (NYSE:IO) |  Seeking Alpha">
            <a:extLst>
              <a:ext uri="{FF2B5EF4-FFF2-40B4-BE49-F238E27FC236}">
                <a16:creationId xmlns:a16="http://schemas.microsoft.com/office/drawing/2014/main" id="{D14FAC2E-D00C-4826-BBE1-1CAA085E74A0}"/>
              </a:ext>
            </a:extLst>
          </p:cNvPr>
          <p:cNvPicPr>
            <a:picLocks noChangeAspect="1" noChangeArrowheads="1"/>
          </p:cNvPicPr>
          <p:nvPr/>
        </p:nvPicPr>
        <p:blipFill rotWithShape="1">
          <a:blip r:embed="rId15">
            <a:extLst>
              <a:ext uri="{BEBA8EAE-BF5A-486C-A8C5-ECC9F3942E4B}">
                <a14:imgProps xmlns:a14="http://schemas.microsoft.com/office/drawing/2010/main">
                  <a14:imgLayer r:embed="rId16">
                    <a14:imgEffect>
                      <a14:brightnessContrast bright="-20000" contrast="40000"/>
                    </a14:imgEffect>
                  </a14:imgLayer>
                </a14:imgProps>
              </a:ext>
              <a:ext uri="{28A0092B-C50C-407E-A947-70E740481C1C}">
                <a14:useLocalDpi xmlns:a14="http://schemas.microsoft.com/office/drawing/2010/main" val="0"/>
              </a:ext>
            </a:extLst>
          </a:blip>
          <a:srcRect t="1772"/>
          <a:stretch/>
        </p:blipFill>
        <p:spPr bwMode="auto">
          <a:xfrm>
            <a:off x="10067365" y="5950283"/>
            <a:ext cx="1135160" cy="330563"/>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TGS | LinkedIn">
            <a:extLst>
              <a:ext uri="{FF2B5EF4-FFF2-40B4-BE49-F238E27FC236}">
                <a16:creationId xmlns:a16="http://schemas.microsoft.com/office/drawing/2014/main" id="{2D733A71-81D1-4C0D-B47A-28F04FBE1508}"/>
              </a:ext>
            </a:extLst>
          </p:cNvPr>
          <p:cNvPicPr>
            <a:picLocks noChangeAspect="1" noChangeArrowheads="1"/>
          </p:cNvPicPr>
          <p:nvPr/>
        </p:nvPicPr>
        <p:blipFill rotWithShape="1">
          <a:blip r:embed="rId17">
            <a:extLst>
              <a:ext uri="{BEBA8EAE-BF5A-486C-A8C5-ECC9F3942E4B}">
                <a14:imgProps xmlns:a14="http://schemas.microsoft.com/office/drawing/2010/main">
                  <a14:imgLayer r:embed="rId18">
                    <a14:imgEffect>
                      <a14:brightnessContrast bright="-20000" contrast="40000"/>
                    </a14:imgEffect>
                  </a14:imgLayer>
                </a14:imgProps>
              </a:ext>
              <a:ext uri="{28A0092B-C50C-407E-A947-70E740481C1C}">
                <a14:useLocalDpi xmlns:a14="http://schemas.microsoft.com/office/drawing/2010/main" val="0"/>
              </a:ext>
            </a:extLst>
          </a:blip>
          <a:srcRect t="24549" b="15319"/>
          <a:stretch/>
        </p:blipFill>
        <p:spPr bwMode="auto">
          <a:xfrm>
            <a:off x="6828856" y="4883847"/>
            <a:ext cx="1055892" cy="634928"/>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descr="CGG, PGS and TGS Partners for Shared Multi-Client Data Offerings | Science  &amp;amp; Tech | News">
            <a:extLst>
              <a:ext uri="{FF2B5EF4-FFF2-40B4-BE49-F238E27FC236}">
                <a16:creationId xmlns:a16="http://schemas.microsoft.com/office/drawing/2014/main" id="{9245613C-EB46-4D23-8854-CC1DBF4779A0}"/>
              </a:ext>
            </a:extLst>
          </p:cNvPr>
          <p:cNvPicPr>
            <a:picLocks noChangeAspect="1" noChangeArrowheads="1"/>
          </p:cNvPicPr>
          <p:nvPr/>
        </p:nvPicPr>
        <p:blipFill rotWithShape="1">
          <a:blip r:embed="rId19">
            <a:extLst>
              <a:ext uri="{BEBA8EAE-BF5A-486C-A8C5-ECC9F3942E4B}">
                <a14:imgProps xmlns:a14="http://schemas.microsoft.com/office/drawing/2010/main">
                  <a14:imgLayer r:embed="rId20">
                    <a14:imgEffect>
                      <a14:brightnessContrast bright="-20000" contrast="40000"/>
                    </a14:imgEffect>
                  </a14:imgLayer>
                </a14:imgProps>
              </a:ext>
              <a:ext uri="{28A0092B-C50C-407E-A947-70E740481C1C}">
                <a14:useLocalDpi xmlns:a14="http://schemas.microsoft.com/office/drawing/2010/main" val="0"/>
              </a:ext>
            </a:extLst>
          </a:blip>
          <a:srcRect l="11260" t="20152" r="12960" b="25761"/>
          <a:stretch/>
        </p:blipFill>
        <p:spPr bwMode="auto">
          <a:xfrm>
            <a:off x="8337185" y="5000332"/>
            <a:ext cx="1075269" cy="402914"/>
          </a:xfrm>
          <a:prstGeom prst="rect">
            <a:avLst/>
          </a:prstGeom>
          <a:noFill/>
          <a:extLst>
            <a:ext uri="{909E8E84-426E-40DD-AFC4-6F175D3DCCD1}">
              <a14:hiddenFill xmlns:a14="http://schemas.microsoft.com/office/drawing/2010/main">
                <a:solidFill>
                  <a:srgbClr val="FFFFFF"/>
                </a:solidFill>
              </a14:hiddenFill>
            </a:ext>
          </a:extLst>
        </p:spPr>
      </p:pic>
      <p:sp>
        <p:nvSpPr>
          <p:cNvPr id="41" name="Isosceles Triangle 40">
            <a:extLst>
              <a:ext uri="{FF2B5EF4-FFF2-40B4-BE49-F238E27FC236}">
                <a16:creationId xmlns:a16="http://schemas.microsoft.com/office/drawing/2014/main" id="{8CCCA205-44CE-707F-F4D1-41D9FDCEC4F4}"/>
              </a:ext>
            </a:extLst>
          </p:cNvPr>
          <p:cNvSpPr/>
          <p:nvPr/>
        </p:nvSpPr>
        <p:spPr>
          <a:xfrm>
            <a:off x="0" y="4039664"/>
            <a:ext cx="12192000" cy="15013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TextBox 45">
            <a:extLst>
              <a:ext uri="{FF2B5EF4-FFF2-40B4-BE49-F238E27FC236}">
                <a16:creationId xmlns:a16="http://schemas.microsoft.com/office/drawing/2014/main" id="{C14A1D8F-9B97-3222-236C-5461289AA5E8}"/>
              </a:ext>
            </a:extLst>
          </p:cNvPr>
          <p:cNvSpPr txBox="1"/>
          <p:nvPr/>
        </p:nvSpPr>
        <p:spPr>
          <a:xfrm>
            <a:off x="3285490" y="436789"/>
            <a:ext cx="6247130" cy="523220"/>
          </a:xfrm>
          <a:prstGeom prst="rect">
            <a:avLst/>
          </a:prstGeom>
          <a:noFill/>
        </p:spPr>
        <p:txBody>
          <a:bodyPr wrap="square" rtlCol="0">
            <a:spAutoFit/>
          </a:bodyPr>
          <a:lstStyle/>
          <a:p>
            <a:pPr algn="ctr"/>
            <a:r>
              <a:rPr lang="en-GB" sz="1400" b="1" dirty="0">
                <a:latin typeface="+mj-lt"/>
              </a:rPr>
              <a:t>Goal: </a:t>
            </a:r>
            <a:r>
              <a:rPr lang="en-GB" sz="1400" dirty="0">
                <a:latin typeface="+mj-lt"/>
              </a:rPr>
              <a:t>Enable efficient search and retrieval of Seismic Data, </a:t>
            </a:r>
          </a:p>
          <a:p>
            <a:pPr algn="ctr"/>
            <a:r>
              <a:rPr lang="en-GB" sz="1400" dirty="0">
                <a:latin typeface="+mj-lt"/>
              </a:rPr>
              <a:t>By focusing on extracting, enriching and improving consistency of metadata </a:t>
            </a:r>
          </a:p>
        </p:txBody>
      </p:sp>
      <p:sp>
        <p:nvSpPr>
          <p:cNvPr id="47" name="TextBox 46">
            <a:extLst>
              <a:ext uri="{FF2B5EF4-FFF2-40B4-BE49-F238E27FC236}">
                <a16:creationId xmlns:a16="http://schemas.microsoft.com/office/drawing/2014/main" id="{56463BD6-AF65-D838-C6BB-8605DEC7F729}"/>
              </a:ext>
            </a:extLst>
          </p:cNvPr>
          <p:cNvSpPr txBox="1"/>
          <p:nvPr/>
        </p:nvSpPr>
        <p:spPr>
          <a:xfrm>
            <a:off x="2473323" y="1038860"/>
            <a:ext cx="7348858" cy="461665"/>
          </a:xfrm>
          <a:prstGeom prst="rect">
            <a:avLst/>
          </a:prstGeom>
          <a:noFill/>
        </p:spPr>
        <p:txBody>
          <a:bodyPr wrap="square" rtlCol="0">
            <a:spAutoFit/>
          </a:bodyPr>
          <a:lstStyle/>
          <a:p>
            <a:pPr algn="ctr"/>
            <a:r>
              <a:rPr lang="en-GB" sz="1200" i="1" dirty="0">
                <a:solidFill>
                  <a:srgbClr val="7D0023"/>
                </a:solidFill>
                <a:latin typeface="+mj-lt"/>
              </a:rPr>
              <a:t>As a Seismic Interpreter, I can choose the data which is most suitable for my task and better understand the quality. We can make better decisions whether to buy new data or reprocess  </a:t>
            </a:r>
          </a:p>
        </p:txBody>
      </p:sp>
      <p:grpSp>
        <p:nvGrpSpPr>
          <p:cNvPr id="48" name="Group 47">
            <a:extLst>
              <a:ext uri="{FF2B5EF4-FFF2-40B4-BE49-F238E27FC236}">
                <a16:creationId xmlns:a16="http://schemas.microsoft.com/office/drawing/2014/main" id="{6FDF461C-8FDD-5E1B-1A2E-352B21A8EAF8}"/>
              </a:ext>
            </a:extLst>
          </p:cNvPr>
          <p:cNvGrpSpPr/>
          <p:nvPr/>
        </p:nvGrpSpPr>
        <p:grpSpPr>
          <a:xfrm>
            <a:off x="0" y="-123829"/>
            <a:ext cx="540893" cy="769441"/>
            <a:chOff x="426433" y="405126"/>
            <a:chExt cx="540893" cy="769441"/>
          </a:xfrm>
        </p:grpSpPr>
        <p:sp>
          <p:nvSpPr>
            <p:cNvPr id="49" name="TextBox 48">
              <a:extLst>
                <a:ext uri="{FF2B5EF4-FFF2-40B4-BE49-F238E27FC236}">
                  <a16:creationId xmlns:a16="http://schemas.microsoft.com/office/drawing/2014/main" id="{B6D1BEDD-E680-B3FD-F077-3DC0D201E491}"/>
                </a:ext>
              </a:extLst>
            </p:cNvPr>
            <p:cNvSpPr txBox="1"/>
            <p:nvPr/>
          </p:nvSpPr>
          <p:spPr>
            <a:xfrm>
              <a:off x="426433" y="405126"/>
              <a:ext cx="505267" cy="769441"/>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4400" b="1" dirty="0">
                  <a:solidFill>
                    <a:schemeClr val="bg1">
                      <a:lumMod val="85000"/>
                    </a:schemeClr>
                  </a:solidFill>
                  <a:latin typeface="Equinor"/>
                  <a:ea typeface="League Spartan" charset="0"/>
                  <a:cs typeface="Poppins" pitchFamily="2" charset="77"/>
                </a:rPr>
                <a:t>2</a:t>
              </a:r>
              <a:endParaRPr kumimoji="0" lang="en-GB" sz="4400" b="1" i="0" u="none" strike="noStrike" kern="1200" cap="none" spc="0" normalizeH="0" baseline="0" dirty="0">
                <a:ln>
                  <a:noFill/>
                </a:ln>
                <a:solidFill>
                  <a:schemeClr val="bg1">
                    <a:lumMod val="85000"/>
                  </a:schemeClr>
                </a:solidFill>
                <a:effectLst/>
                <a:uLnTx/>
                <a:uFillTx/>
                <a:latin typeface="Equinor"/>
                <a:ea typeface="League Spartan" charset="0"/>
                <a:cs typeface="Poppins" pitchFamily="2" charset="77"/>
              </a:endParaRPr>
            </a:p>
          </p:txBody>
        </p:sp>
        <p:sp>
          <p:nvSpPr>
            <p:cNvPr id="50" name="TextBox 49">
              <a:extLst>
                <a:ext uri="{FF2B5EF4-FFF2-40B4-BE49-F238E27FC236}">
                  <a16:creationId xmlns:a16="http://schemas.microsoft.com/office/drawing/2014/main" id="{EB183392-C50C-3C28-C701-DB4036A1FDD0}"/>
                </a:ext>
              </a:extLst>
            </p:cNvPr>
            <p:cNvSpPr txBox="1"/>
            <p:nvPr/>
          </p:nvSpPr>
          <p:spPr>
            <a:xfrm>
              <a:off x="497326" y="637293"/>
              <a:ext cx="470000" cy="400110"/>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dirty="0">
                  <a:ln>
                    <a:noFill/>
                  </a:ln>
                  <a:solidFill>
                    <a:srgbClr val="007079"/>
                  </a:solidFill>
                  <a:effectLst/>
                  <a:uLnTx/>
                  <a:uFillTx/>
                  <a:latin typeface="Equinor"/>
                  <a:ea typeface="League Spartan" charset="0"/>
                  <a:cs typeface="Poppins" pitchFamily="2" charset="77"/>
                </a:rPr>
                <a:t>02</a:t>
              </a:r>
            </a:p>
          </p:txBody>
        </p:sp>
      </p:grpSp>
      <p:sp>
        <p:nvSpPr>
          <p:cNvPr id="51" name="TextBox 50">
            <a:extLst>
              <a:ext uri="{FF2B5EF4-FFF2-40B4-BE49-F238E27FC236}">
                <a16:creationId xmlns:a16="http://schemas.microsoft.com/office/drawing/2014/main" id="{F9B4BCE9-80D0-3838-538A-6B95E07DC56B}"/>
              </a:ext>
            </a:extLst>
          </p:cNvPr>
          <p:cNvSpPr txBox="1"/>
          <p:nvPr/>
        </p:nvSpPr>
        <p:spPr>
          <a:xfrm>
            <a:off x="405057" y="168275"/>
            <a:ext cx="3181350" cy="276999"/>
          </a:xfrm>
          <a:prstGeom prst="rect">
            <a:avLst/>
          </a:prstGeom>
          <a:noFill/>
        </p:spPr>
        <p:txBody>
          <a:bodyPr wrap="square" rtlCol="0">
            <a:spAutoFit/>
          </a:bodyPr>
          <a:lstStyle/>
          <a:p>
            <a:r>
              <a:rPr lang="en-GB" sz="1200" dirty="0">
                <a:latin typeface="+mj-lt"/>
              </a:rPr>
              <a:t>Seismic Data Index &amp; Search</a:t>
            </a:r>
          </a:p>
        </p:txBody>
      </p:sp>
      <p:pic>
        <p:nvPicPr>
          <p:cNvPr id="52" name="Picture 2" descr="Stick figure - Wikipedia">
            <a:extLst>
              <a:ext uri="{FF2B5EF4-FFF2-40B4-BE49-F238E27FC236}">
                <a16:creationId xmlns:a16="http://schemas.microsoft.com/office/drawing/2014/main" id="{075D2731-2F51-A538-D0F6-CC1F788B923D}"/>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2456929" y="1424397"/>
            <a:ext cx="390443" cy="551214"/>
          </a:xfrm>
          <a:prstGeom prst="rect">
            <a:avLst/>
          </a:prstGeom>
          <a:noFill/>
          <a:extLst>
            <a:ext uri="{909E8E84-426E-40DD-AFC4-6F175D3DCCD1}">
              <a14:hiddenFill xmlns:a14="http://schemas.microsoft.com/office/drawing/2010/main">
                <a:solidFill>
                  <a:srgbClr val="FFFFFF"/>
                </a:solidFill>
              </a14:hiddenFill>
            </a:ext>
          </a:extLst>
        </p:spPr>
      </p:pic>
      <p:cxnSp>
        <p:nvCxnSpPr>
          <p:cNvPr id="54" name="Straight Connector 53">
            <a:extLst>
              <a:ext uri="{FF2B5EF4-FFF2-40B4-BE49-F238E27FC236}">
                <a16:creationId xmlns:a16="http://schemas.microsoft.com/office/drawing/2014/main" id="{277F24A0-1475-39B5-D1AA-C54438B61837}"/>
              </a:ext>
            </a:extLst>
          </p:cNvPr>
          <p:cNvCxnSpPr/>
          <p:nvPr/>
        </p:nvCxnSpPr>
        <p:spPr>
          <a:xfrm>
            <a:off x="5394960" y="1005840"/>
            <a:ext cx="150876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55" name="Picture 2" descr="The Open Group OSDU™ Forum">
            <a:extLst>
              <a:ext uri="{FF2B5EF4-FFF2-40B4-BE49-F238E27FC236}">
                <a16:creationId xmlns:a16="http://schemas.microsoft.com/office/drawing/2014/main" id="{15944D77-AB3A-0B9B-B489-2374180CF776}"/>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5248614" y="3809444"/>
            <a:ext cx="1592023" cy="613095"/>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2">
            <a:extLst>
              <a:ext uri="{FF2B5EF4-FFF2-40B4-BE49-F238E27FC236}">
                <a16:creationId xmlns:a16="http://schemas.microsoft.com/office/drawing/2014/main" id="{1B08BE1A-0233-0CA3-0988-E4FA510CFA70}"/>
              </a:ext>
            </a:extLst>
          </p:cNvPr>
          <p:cNvPicPr>
            <a:picLocks noChangeArrowheads="1"/>
          </p:cNvPicPr>
          <p:nvPr/>
        </p:nvPicPr>
        <p:blipFill>
          <a:blip r:embed="rId23">
            <a:extLst>
              <a:ext uri="{BEBA8EAE-BF5A-486C-A8C5-ECC9F3942E4B}">
                <a14:imgProps xmlns:a14="http://schemas.microsoft.com/office/drawing/2010/main">
                  <a14:imgLayer r:embed="rId24">
                    <a14:imgEffect>
                      <a14:backgroundRemoval t="9898" b="89788" l="4102" r="98486">
                        <a14:foregroundMark x1="9570" y1="50511" x2="8057" y2="46269"/>
                        <a14:foregroundMark x1="91797" y1="52474" x2="91504" y2="33307"/>
                        <a14:foregroundMark x1="94287" y1="43362" x2="95117" y2="36606"/>
                        <a14:foregroundMark x1="5566" y1="37549" x2="4150" y2="37313"/>
                        <a14:foregroundMark x1="98486" y1="37078" x2="98193" y2="37078"/>
                      </a14:backgroundRemoval>
                    </a14:imgEffect>
                  </a14:imgLayer>
                </a14:imgProps>
              </a:ext>
              <a:ext uri="{28A0092B-C50C-407E-A947-70E740481C1C}">
                <a14:useLocalDpi xmlns:a14="http://schemas.microsoft.com/office/drawing/2010/main" val="0"/>
              </a:ext>
            </a:extLst>
          </a:blip>
          <a:srcRect/>
          <a:stretch>
            <a:fillRect/>
          </a:stretch>
        </p:blipFill>
        <p:spPr bwMode="auto">
          <a:xfrm>
            <a:off x="3534310" y="1661799"/>
            <a:ext cx="2393774" cy="2273204"/>
          </a:xfrm>
          <a:prstGeom prst="rect">
            <a:avLst/>
          </a:prstGeom>
          <a:noFill/>
          <a:ln>
            <a:noFill/>
          </a:ln>
          <a:effectLst>
            <a:outerShdw blurRad="63500" sx="102000" sy="102000" algn="ctr"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descr="Graphical user interface, application, table&#10;&#10;Description automatically generated">
            <a:extLst>
              <a:ext uri="{FF2B5EF4-FFF2-40B4-BE49-F238E27FC236}">
                <a16:creationId xmlns:a16="http://schemas.microsoft.com/office/drawing/2014/main" id="{FD57CCAA-2255-E32B-55A6-623CACD6874F}"/>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6766621" y="1957132"/>
            <a:ext cx="2111164" cy="1534149"/>
          </a:xfrm>
          <a:prstGeom prst="roundRect">
            <a:avLst>
              <a:gd name="adj" fmla="val 3529"/>
            </a:avLst>
          </a:prstGeom>
          <a:ln>
            <a:solidFill>
              <a:schemeClr val="tx1"/>
            </a:solidFill>
          </a:ln>
          <a:effectLst>
            <a:outerShdw blurRad="63500" sx="102000" sy="102000" algn="ctr" rotWithShape="0">
              <a:prstClr val="black">
                <a:alpha val="40000"/>
              </a:prstClr>
            </a:outerShdw>
          </a:effectLst>
        </p:spPr>
      </p:pic>
      <p:sp>
        <p:nvSpPr>
          <p:cNvPr id="18" name="Rectangle 17">
            <a:extLst>
              <a:ext uri="{FF2B5EF4-FFF2-40B4-BE49-F238E27FC236}">
                <a16:creationId xmlns:a16="http://schemas.microsoft.com/office/drawing/2014/main" id="{FDCC5BF1-82A6-A397-1CFC-8FFB524C333C}"/>
              </a:ext>
            </a:extLst>
          </p:cNvPr>
          <p:cNvSpPr/>
          <p:nvPr/>
        </p:nvSpPr>
        <p:spPr>
          <a:xfrm>
            <a:off x="10309609" y="100484"/>
            <a:ext cx="1366576" cy="552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40321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42FFF-8C09-D841-9615-6B96E1B8A686}"/>
              </a:ext>
            </a:extLst>
          </p:cNvPr>
          <p:cNvSpPr>
            <a:spLocks noGrp="1"/>
          </p:cNvSpPr>
          <p:nvPr>
            <p:ph type="ctrTitle"/>
          </p:nvPr>
        </p:nvSpPr>
        <p:spPr>
          <a:xfrm>
            <a:off x="829449" y="2039470"/>
            <a:ext cx="7365959" cy="1389530"/>
          </a:xfrm>
        </p:spPr>
        <p:txBody>
          <a:bodyPr/>
          <a:lstStyle/>
          <a:p>
            <a:r>
              <a:rPr lang="en-GB" sz="2800" dirty="0"/>
              <a:t>OSDU </a:t>
            </a:r>
            <a:br>
              <a:rPr lang="en-GB" sz="2800" dirty="0"/>
            </a:br>
            <a:br>
              <a:rPr lang="en-GB" sz="2800" dirty="0"/>
            </a:br>
            <a:r>
              <a:rPr lang="en-GB" sz="2000" dirty="0"/>
              <a:t>April 2023</a:t>
            </a:r>
            <a:br>
              <a:rPr lang="en-GB" sz="2000" dirty="0"/>
            </a:br>
            <a:br>
              <a:rPr lang="en-GB" sz="2000" dirty="0"/>
            </a:br>
            <a:r>
              <a:rPr lang="en-GB" sz="2000" strike="sngStrike" dirty="0"/>
              <a:t>Øivind Berggraf </a:t>
            </a:r>
            <a:r>
              <a:rPr lang="en-GB" sz="2000" dirty="0"/>
              <a:t>- TDI EDT EDP</a:t>
            </a:r>
            <a:endParaRPr lang="en-GB" dirty="0">
              <a:cs typeface="Equinor Medium"/>
            </a:endParaRPr>
          </a:p>
        </p:txBody>
      </p:sp>
      <p:sp>
        <p:nvSpPr>
          <p:cNvPr id="3" name="TextBox 2">
            <a:extLst>
              <a:ext uri="{FF2B5EF4-FFF2-40B4-BE49-F238E27FC236}">
                <a16:creationId xmlns:a16="http://schemas.microsoft.com/office/drawing/2014/main" id="{B5B4A7FA-6D6F-828C-FCE6-060C12C0892F}"/>
              </a:ext>
            </a:extLst>
          </p:cNvPr>
          <p:cNvSpPr txBox="1"/>
          <p:nvPr/>
        </p:nvSpPr>
        <p:spPr>
          <a:xfrm>
            <a:off x="691777" y="3775635"/>
            <a:ext cx="8036174" cy="461665"/>
          </a:xfrm>
          <a:prstGeom prst="rect">
            <a:avLst/>
          </a:prstGeom>
          <a:noFill/>
        </p:spPr>
        <p:txBody>
          <a:bodyPr wrap="none" rtlCol="0">
            <a:spAutoFit/>
          </a:bodyPr>
          <a:lstStyle/>
          <a:p>
            <a:r>
              <a:rPr lang="en-GB" sz="1200" dirty="0">
                <a:solidFill>
                  <a:schemeClr val="bg2"/>
                </a:solidFill>
              </a:rPr>
              <a:t>Link to Equinor OSDU high-level info page</a:t>
            </a:r>
          </a:p>
          <a:p>
            <a:r>
              <a:rPr lang="en-GB" sz="1200" dirty="0">
                <a:solidFill>
                  <a:schemeClr val="bg2"/>
                </a:solidFill>
              </a:rPr>
              <a:t>( </a:t>
            </a:r>
            <a:r>
              <a:rPr lang="en-GB" sz="1200" dirty="0">
                <a:solidFill>
                  <a:schemeClr val="bg2"/>
                </a:solidFill>
                <a:hlinkClick r:id="rId3"/>
              </a:rPr>
              <a:t>https://statoilsrm.sharepoint.com/sites/SubsurfaceM2C/SitePages/OSDU%E2%84%A2%20Data%20Platform.aspxm</a:t>
            </a:r>
            <a:r>
              <a:rPr lang="en-GB" sz="1200" dirty="0">
                <a:solidFill>
                  <a:schemeClr val="bg2"/>
                </a:solidFill>
              </a:rPr>
              <a:t> )</a:t>
            </a:r>
          </a:p>
        </p:txBody>
      </p:sp>
      <p:sp>
        <p:nvSpPr>
          <p:cNvPr id="11" name="TextBox 10">
            <a:extLst>
              <a:ext uri="{FF2B5EF4-FFF2-40B4-BE49-F238E27FC236}">
                <a16:creationId xmlns:a16="http://schemas.microsoft.com/office/drawing/2014/main" id="{620DCDD9-0EC9-7309-9F91-ACB0E4E54CCB}"/>
              </a:ext>
            </a:extLst>
          </p:cNvPr>
          <p:cNvSpPr txBox="1"/>
          <p:nvPr/>
        </p:nvSpPr>
        <p:spPr>
          <a:xfrm rot="19902359">
            <a:off x="1862223" y="2665503"/>
            <a:ext cx="1045479" cy="461665"/>
          </a:xfrm>
          <a:prstGeom prst="rect">
            <a:avLst/>
          </a:prstGeom>
          <a:noFill/>
        </p:spPr>
        <p:txBody>
          <a:bodyPr wrap="none" rtlCol="0">
            <a:spAutoFit/>
          </a:bodyPr>
          <a:lstStyle/>
          <a:p>
            <a:r>
              <a:rPr lang="en-NO" sz="2400" b="1" dirty="0">
                <a:solidFill>
                  <a:schemeClr val="bg1"/>
                </a:solidFill>
              </a:rPr>
              <a:t>JMOR</a:t>
            </a:r>
            <a:endParaRPr lang="en-NO" b="1" dirty="0">
              <a:solidFill>
                <a:schemeClr val="bg1"/>
              </a:solidFill>
            </a:endParaRPr>
          </a:p>
        </p:txBody>
      </p:sp>
    </p:spTree>
    <p:extLst>
      <p:ext uri="{BB962C8B-B14F-4D97-AF65-F5344CB8AC3E}">
        <p14:creationId xmlns:p14="http://schemas.microsoft.com/office/powerpoint/2010/main" val="30625119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C1E0AB0-E874-4860-23E3-06E474519545}"/>
              </a:ext>
            </a:extLst>
          </p:cNvPr>
          <p:cNvSpPr/>
          <p:nvPr/>
        </p:nvSpPr>
        <p:spPr>
          <a:xfrm>
            <a:off x="0" y="3797300"/>
            <a:ext cx="12192000" cy="30607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a:extLst>
              <a:ext uri="{FF2B5EF4-FFF2-40B4-BE49-F238E27FC236}">
                <a16:creationId xmlns:a16="http://schemas.microsoft.com/office/drawing/2014/main" id="{4AE6FFB2-6F86-00FC-9BD8-C13F7DA4AF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245" y="2687082"/>
            <a:ext cx="5727356" cy="319959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id="{8CA57C40-D4D3-097C-8F51-6CE8A37C78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8939" y="2685318"/>
            <a:ext cx="5743708" cy="321058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nvGrpSpPr>
          <p:cNvPr id="14" name="Group 13">
            <a:extLst>
              <a:ext uri="{FF2B5EF4-FFF2-40B4-BE49-F238E27FC236}">
                <a16:creationId xmlns:a16="http://schemas.microsoft.com/office/drawing/2014/main" id="{1379AE25-AA2C-1796-9F96-17719A563958}"/>
              </a:ext>
            </a:extLst>
          </p:cNvPr>
          <p:cNvGrpSpPr/>
          <p:nvPr/>
        </p:nvGrpSpPr>
        <p:grpSpPr>
          <a:xfrm>
            <a:off x="0" y="-100969"/>
            <a:ext cx="528046" cy="769441"/>
            <a:chOff x="408800" y="405126"/>
            <a:chExt cx="528046" cy="769441"/>
          </a:xfrm>
        </p:grpSpPr>
        <p:sp>
          <p:nvSpPr>
            <p:cNvPr id="15" name="TextBox 14">
              <a:extLst>
                <a:ext uri="{FF2B5EF4-FFF2-40B4-BE49-F238E27FC236}">
                  <a16:creationId xmlns:a16="http://schemas.microsoft.com/office/drawing/2014/main" id="{FD40FC35-52C4-7F67-8455-7A393E418B05}"/>
                </a:ext>
              </a:extLst>
            </p:cNvPr>
            <p:cNvSpPr txBox="1"/>
            <p:nvPr/>
          </p:nvSpPr>
          <p:spPr>
            <a:xfrm>
              <a:off x="408800" y="405126"/>
              <a:ext cx="522900" cy="769441"/>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lumMod val="85000"/>
                    </a:schemeClr>
                  </a:solidFill>
                  <a:effectLst/>
                  <a:uLnTx/>
                  <a:uFillTx/>
                  <a:latin typeface="Equinor"/>
                  <a:ea typeface="League Spartan" charset="0"/>
                  <a:cs typeface="Poppins" pitchFamily="2" charset="77"/>
                </a:rPr>
                <a:t>3</a:t>
              </a:r>
            </a:p>
          </p:txBody>
        </p:sp>
        <p:sp>
          <p:nvSpPr>
            <p:cNvPr id="16" name="TextBox 15">
              <a:extLst>
                <a:ext uri="{FF2B5EF4-FFF2-40B4-BE49-F238E27FC236}">
                  <a16:creationId xmlns:a16="http://schemas.microsoft.com/office/drawing/2014/main" id="{8370E32E-476A-5372-009A-4C1E5024269B}"/>
                </a:ext>
              </a:extLst>
            </p:cNvPr>
            <p:cNvSpPr txBox="1"/>
            <p:nvPr/>
          </p:nvSpPr>
          <p:spPr>
            <a:xfrm>
              <a:off x="426770" y="614433"/>
              <a:ext cx="510076" cy="400110"/>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7079"/>
                  </a:solidFill>
                  <a:effectLst/>
                  <a:uLnTx/>
                  <a:uFillTx/>
                  <a:latin typeface="Equinor"/>
                  <a:ea typeface="League Spartan" charset="0"/>
                  <a:cs typeface="Poppins" pitchFamily="2" charset="77"/>
                </a:rPr>
                <a:t>03</a:t>
              </a:r>
            </a:p>
          </p:txBody>
        </p:sp>
      </p:grpSp>
      <p:sp>
        <p:nvSpPr>
          <p:cNvPr id="17" name="TextBox 16">
            <a:extLst>
              <a:ext uri="{FF2B5EF4-FFF2-40B4-BE49-F238E27FC236}">
                <a16:creationId xmlns:a16="http://schemas.microsoft.com/office/drawing/2014/main" id="{B5B35813-231A-AAF0-C7FE-391278448EEB}"/>
              </a:ext>
            </a:extLst>
          </p:cNvPr>
          <p:cNvSpPr txBox="1"/>
          <p:nvPr/>
        </p:nvSpPr>
        <p:spPr>
          <a:xfrm>
            <a:off x="399830" y="183515"/>
            <a:ext cx="3898900" cy="276999"/>
          </a:xfrm>
          <a:prstGeom prst="rect">
            <a:avLst/>
          </a:prstGeom>
          <a:noFill/>
        </p:spPr>
        <p:txBody>
          <a:bodyPr wrap="square" rtlCol="0">
            <a:spAutoFit/>
          </a:bodyPr>
          <a:lstStyle/>
          <a:p>
            <a:r>
              <a:rPr lang="en-GB" sz="1200" dirty="0">
                <a:latin typeface="+mj-lt"/>
              </a:rPr>
              <a:t>Testing Cloud-Native Solutions</a:t>
            </a:r>
          </a:p>
        </p:txBody>
      </p:sp>
      <p:pic>
        <p:nvPicPr>
          <p:cNvPr id="18" name="Picture 6" descr="Earth science analytics - Globuc">
            <a:extLst>
              <a:ext uri="{FF2B5EF4-FFF2-40B4-BE49-F238E27FC236}">
                <a16:creationId xmlns:a16="http://schemas.microsoft.com/office/drawing/2014/main" id="{FD10C703-47F3-542C-F75E-D50933FA21D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a:stretch/>
        </p:blipFill>
        <p:spPr bwMode="auto">
          <a:xfrm>
            <a:off x="3455671" y="6162041"/>
            <a:ext cx="1916429" cy="50593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The Open Group OSDU™ Forum">
            <a:extLst>
              <a:ext uri="{FF2B5EF4-FFF2-40B4-BE49-F238E27FC236}">
                <a16:creationId xmlns:a16="http://schemas.microsoft.com/office/drawing/2014/main" id="{4C846B71-52AE-AD57-ADFF-49261A23BC2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59354" y="6179820"/>
            <a:ext cx="1181626" cy="45504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equinor-logo - NorthQ">
            <a:extLst>
              <a:ext uri="{FF2B5EF4-FFF2-40B4-BE49-F238E27FC236}">
                <a16:creationId xmlns:a16="http://schemas.microsoft.com/office/drawing/2014/main" id="{C2943270-0F2E-B4B7-A404-F538B8E272A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70195" y="6164581"/>
            <a:ext cx="1000604" cy="396239"/>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A9436403-980D-E1D9-7F12-23B571ECCB8E}"/>
              </a:ext>
            </a:extLst>
          </p:cNvPr>
          <p:cNvSpPr txBox="1"/>
          <p:nvPr/>
        </p:nvSpPr>
        <p:spPr>
          <a:xfrm>
            <a:off x="2840988" y="419735"/>
            <a:ext cx="6699251" cy="523220"/>
          </a:xfrm>
          <a:prstGeom prst="rect">
            <a:avLst/>
          </a:prstGeom>
          <a:noFill/>
        </p:spPr>
        <p:txBody>
          <a:bodyPr wrap="square" rtlCol="0">
            <a:spAutoFit/>
          </a:bodyPr>
          <a:lstStyle/>
          <a:p>
            <a:pPr algn="ctr"/>
            <a:r>
              <a:rPr lang="en-GB" sz="1400" b="1" i="1" dirty="0">
                <a:latin typeface="+mj-lt"/>
              </a:rPr>
              <a:t>Goal: </a:t>
            </a:r>
            <a:r>
              <a:rPr lang="en-GB" sz="1400" i="1" dirty="0">
                <a:latin typeface="+mj-lt"/>
              </a:rPr>
              <a:t>Investigate new Cloud-Native solutions that we can deploy and connect to OSDU that will enable new ways of working/automation/efficiency</a:t>
            </a:r>
          </a:p>
        </p:txBody>
      </p:sp>
      <p:sp>
        <p:nvSpPr>
          <p:cNvPr id="22" name="TextBox 21">
            <a:extLst>
              <a:ext uri="{FF2B5EF4-FFF2-40B4-BE49-F238E27FC236}">
                <a16:creationId xmlns:a16="http://schemas.microsoft.com/office/drawing/2014/main" id="{B92DBF7D-1FC5-3769-0286-AC4E81050B09}"/>
              </a:ext>
            </a:extLst>
          </p:cNvPr>
          <p:cNvSpPr txBox="1"/>
          <p:nvPr/>
        </p:nvSpPr>
        <p:spPr>
          <a:xfrm>
            <a:off x="2749548" y="998855"/>
            <a:ext cx="7251702" cy="646331"/>
          </a:xfrm>
          <a:prstGeom prst="rect">
            <a:avLst/>
          </a:prstGeom>
          <a:noFill/>
        </p:spPr>
        <p:txBody>
          <a:bodyPr wrap="square" rtlCol="0">
            <a:spAutoFit/>
          </a:bodyPr>
          <a:lstStyle/>
          <a:p>
            <a:pPr algn="ctr"/>
            <a:r>
              <a:rPr lang="en-GB" sz="1200" i="1" dirty="0">
                <a:solidFill>
                  <a:srgbClr val="7D0023"/>
                </a:solidFill>
                <a:latin typeface="+mj-lt"/>
              </a:rPr>
              <a:t>As a user, I can access new applications that can provide me with specialist functionality not existing in my current tools (</a:t>
            </a:r>
            <a:r>
              <a:rPr lang="en-GB" sz="1200" i="1" dirty="0" err="1">
                <a:solidFill>
                  <a:srgbClr val="7D0023"/>
                </a:solidFill>
                <a:latin typeface="+mj-lt"/>
              </a:rPr>
              <a:t>i.e</a:t>
            </a:r>
            <a:r>
              <a:rPr lang="en-GB" sz="1200" i="1" dirty="0">
                <a:solidFill>
                  <a:srgbClr val="7D0023"/>
                </a:solidFill>
                <a:latin typeface="+mj-lt"/>
              </a:rPr>
              <a:t> Machine Learning, advanced querying) . Getting data in and out of the application is seamless and requires no manual work</a:t>
            </a:r>
          </a:p>
        </p:txBody>
      </p:sp>
      <p:pic>
        <p:nvPicPr>
          <p:cNvPr id="3" name="Picture 2" descr="Graphical user interface&#10;&#10;Description automatically generated with medium confidence">
            <a:extLst>
              <a:ext uri="{FF2B5EF4-FFF2-40B4-BE49-F238E27FC236}">
                <a16:creationId xmlns:a16="http://schemas.microsoft.com/office/drawing/2014/main" id="{7C411C17-3FDF-6346-3001-397D3D77231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70455" y="2648531"/>
            <a:ext cx="5780730" cy="325166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Rectangle 1">
            <a:extLst>
              <a:ext uri="{FF2B5EF4-FFF2-40B4-BE49-F238E27FC236}">
                <a16:creationId xmlns:a16="http://schemas.microsoft.com/office/drawing/2014/main" id="{3DCF61B8-11E3-7477-9D57-24F1A142853A}"/>
              </a:ext>
            </a:extLst>
          </p:cNvPr>
          <p:cNvSpPr/>
          <p:nvPr/>
        </p:nvSpPr>
        <p:spPr>
          <a:xfrm>
            <a:off x="10309609" y="100484"/>
            <a:ext cx="1366576" cy="552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184430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059490E3-5B18-3378-C3C3-940FC73D6A9A}"/>
              </a:ext>
            </a:extLst>
          </p:cNvPr>
          <p:cNvSpPr/>
          <p:nvPr/>
        </p:nvSpPr>
        <p:spPr>
          <a:xfrm>
            <a:off x="0" y="3797300"/>
            <a:ext cx="12192000" cy="3060700"/>
          </a:xfrm>
          <a:prstGeom prst="rect">
            <a:avLst/>
          </a:prstGeom>
          <a:solidFill>
            <a:srgbClr val="E7F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6" name="Group 5">
            <a:extLst>
              <a:ext uri="{FF2B5EF4-FFF2-40B4-BE49-F238E27FC236}">
                <a16:creationId xmlns:a16="http://schemas.microsoft.com/office/drawing/2014/main" id="{915210A2-447C-43B7-3B7E-D64DF2519AA4}"/>
              </a:ext>
            </a:extLst>
          </p:cNvPr>
          <p:cNvGrpSpPr/>
          <p:nvPr/>
        </p:nvGrpSpPr>
        <p:grpSpPr>
          <a:xfrm>
            <a:off x="0" y="-167425"/>
            <a:ext cx="600203" cy="830997"/>
            <a:chOff x="367123" y="374348"/>
            <a:chExt cx="600203" cy="830997"/>
          </a:xfrm>
        </p:grpSpPr>
        <p:sp>
          <p:nvSpPr>
            <p:cNvPr id="7" name="TextBox 6">
              <a:extLst>
                <a:ext uri="{FF2B5EF4-FFF2-40B4-BE49-F238E27FC236}">
                  <a16:creationId xmlns:a16="http://schemas.microsoft.com/office/drawing/2014/main" id="{E77E4250-A12E-47FC-C08F-5DBDF6EBC457}"/>
                </a:ext>
              </a:extLst>
            </p:cNvPr>
            <p:cNvSpPr txBox="1"/>
            <p:nvPr/>
          </p:nvSpPr>
          <p:spPr>
            <a:xfrm>
              <a:off x="367123" y="374348"/>
              <a:ext cx="564577" cy="830997"/>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4800" b="1" dirty="0">
                  <a:solidFill>
                    <a:schemeClr val="bg1">
                      <a:lumMod val="85000"/>
                    </a:schemeClr>
                  </a:solidFill>
                  <a:latin typeface="Equinor"/>
                  <a:ea typeface="League Spartan" charset="0"/>
                  <a:cs typeface="Poppins" pitchFamily="2" charset="77"/>
                </a:rPr>
                <a:t>4</a:t>
              </a:r>
              <a:endParaRPr kumimoji="0" lang="en-US" sz="4800" b="1" i="0" u="none" strike="noStrike" kern="1200" cap="none" spc="0" normalizeH="0" baseline="0" noProof="0" dirty="0">
                <a:ln>
                  <a:noFill/>
                </a:ln>
                <a:solidFill>
                  <a:schemeClr val="bg1">
                    <a:lumMod val="85000"/>
                  </a:schemeClr>
                </a:solidFill>
                <a:effectLst/>
                <a:uLnTx/>
                <a:uFillTx/>
                <a:latin typeface="Equinor"/>
                <a:ea typeface="League Spartan" charset="0"/>
                <a:cs typeface="Poppins" pitchFamily="2" charset="77"/>
              </a:endParaRPr>
            </a:p>
          </p:txBody>
        </p:sp>
        <p:sp>
          <p:nvSpPr>
            <p:cNvPr id="8" name="TextBox 7">
              <a:extLst>
                <a:ext uri="{FF2B5EF4-FFF2-40B4-BE49-F238E27FC236}">
                  <a16:creationId xmlns:a16="http://schemas.microsoft.com/office/drawing/2014/main" id="{7AED5876-D2A1-DE0D-CFE6-01EB53CA49F8}"/>
                </a:ext>
              </a:extLst>
            </p:cNvPr>
            <p:cNvSpPr txBox="1"/>
            <p:nvPr/>
          </p:nvSpPr>
          <p:spPr>
            <a:xfrm>
              <a:off x="386718" y="606516"/>
              <a:ext cx="580608" cy="461665"/>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7079"/>
                  </a:solidFill>
                  <a:effectLst/>
                  <a:uLnTx/>
                  <a:uFillTx/>
                  <a:latin typeface="Equinor"/>
                  <a:ea typeface="League Spartan" charset="0"/>
                  <a:cs typeface="Poppins" pitchFamily="2" charset="77"/>
                </a:rPr>
                <a:t>04</a:t>
              </a:r>
            </a:p>
          </p:txBody>
        </p:sp>
      </p:grpSp>
      <p:sp>
        <p:nvSpPr>
          <p:cNvPr id="9" name="TextBox 8">
            <a:extLst>
              <a:ext uri="{FF2B5EF4-FFF2-40B4-BE49-F238E27FC236}">
                <a16:creationId xmlns:a16="http://schemas.microsoft.com/office/drawing/2014/main" id="{A98E0240-FE6A-4DC1-D380-3CDE94B7A412}"/>
              </a:ext>
            </a:extLst>
          </p:cNvPr>
          <p:cNvSpPr txBox="1"/>
          <p:nvPr/>
        </p:nvSpPr>
        <p:spPr>
          <a:xfrm>
            <a:off x="460330" y="167739"/>
            <a:ext cx="3898900" cy="276999"/>
          </a:xfrm>
          <a:prstGeom prst="rect">
            <a:avLst/>
          </a:prstGeom>
          <a:noFill/>
        </p:spPr>
        <p:txBody>
          <a:bodyPr wrap="square" rtlCol="0">
            <a:spAutoFit/>
          </a:bodyPr>
          <a:lstStyle/>
          <a:p>
            <a:r>
              <a:rPr lang="en-GB" sz="1200" dirty="0">
                <a:latin typeface="+mj-lt"/>
              </a:rPr>
              <a:t>Well Log Data Engineering workflow</a:t>
            </a:r>
          </a:p>
        </p:txBody>
      </p:sp>
      <p:grpSp>
        <p:nvGrpSpPr>
          <p:cNvPr id="10" name="Group 9">
            <a:extLst>
              <a:ext uri="{FF2B5EF4-FFF2-40B4-BE49-F238E27FC236}">
                <a16:creationId xmlns:a16="http://schemas.microsoft.com/office/drawing/2014/main" id="{7DC009FE-C444-95EF-E5DB-E27219C585B9}"/>
              </a:ext>
            </a:extLst>
          </p:cNvPr>
          <p:cNvGrpSpPr/>
          <p:nvPr/>
        </p:nvGrpSpPr>
        <p:grpSpPr>
          <a:xfrm>
            <a:off x="2438399" y="2100200"/>
            <a:ext cx="7457975" cy="2549113"/>
            <a:chOff x="-1584480" y="1636620"/>
            <a:chExt cx="11151645" cy="3811598"/>
          </a:xfrm>
        </p:grpSpPr>
        <p:sp>
          <p:nvSpPr>
            <p:cNvPr id="11" name="Rectangle 10">
              <a:extLst>
                <a:ext uri="{FF2B5EF4-FFF2-40B4-BE49-F238E27FC236}">
                  <a16:creationId xmlns:a16="http://schemas.microsoft.com/office/drawing/2014/main" id="{193E281A-9584-0EB7-6CB2-B6FD1DA06636}"/>
                </a:ext>
              </a:extLst>
            </p:cNvPr>
            <p:cNvSpPr/>
            <p:nvPr/>
          </p:nvSpPr>
          <p:spPr>
            <a:xfrm>
              <a:off x="-1584480" y="2147738"/>
              <a:ext cx="10905744" cy="3300480"/>
            </a:xfrm>
            <a:prstGeom prst="rect">
              <a:avLst/>
            </a:prstGeom>
            <a:solidFill>
              <a:srgbClr val="EAF4F9"/>
            </a:solidFill>
            <a:ln>
              <a:solidFill>
                <a:schemeClr val="tx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00" b="0" i="0" u="none" strike="noStrike" kern="1200" cap="none" spc="0" normalizeH="0" baseline="0" dirty="0">
                <a:ln>
                  <a:noFill/>
                </a:ln>
                <a:solidFill>
                  <a:srgbClr val="FFFFFF"/>
                </a:solidFill>
                <a:effectLst/>
                <a:uLnTx/>
                <a:uFillTx/>
                <a:latin typeface="Equinor"/>
                <a:ea typeface="+mn-ea"/>
                <a:cs typeface="+mn-cs"/>
              </a:endParaRPr>
            </a:p>
          </p:txBody>
        </p:sp>
        <p:sp>
          <p:nvSpPr>
            <p:cNvPr id="12" name="TextBox 11">
              <a:extLst>
                <a:ext uri="{FF2B5EF4-FFF2-40B4-BE49-F238E27FC236}">
                  <a16:creationId xmlns:a16="http://schemas.microsoft.com/office/drawing/2014/main" id="{C8B60AC6-80B1-181B-ADDD-CF38BD5B36BE}"/>
                </a:ext>
              </a:extLst>
            </p:cNvPr>
            <p:cNvSpPr txBox="1"/>
            <p:nvPr/>
          </p:nvSpPr>
          <p:spPr>
            <a:xfrm>
              <a:off x="-1069853" y="2410676"/>
              <a:ext cx="651390" cy="2761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dirty="0">
                  <a:ln>
                    <a:noFill/>
                  </a:ln>
                  <a:solidFill>
                    <a:srgbClr val="333333"/>
                  </a:solidFill>
                  <a:effectLst/>
                  <a:uLnTx/>
                  <a:uFillTx/>
                  <a:latin typeface="Equinor"/>
                  <a:ea typeface="+mn-ea"/>
                  <a:cs typeface="+mn-cs"/>
                </a:rPr>
                <a:t>CALI</a:t>
              </a:r>
            </a:p>
          </p:txBody>
        </p:sp>
        <p:sp>
          <p:nvSpPr>
            <p:cNvPr id="13" name="TextBox 12">
              <a:extLst>
                <a:ext uri="{FF2B5EF4-FFF2-40B4-BE49-F238E27FC236}">
                  <a16:creationId xmlns:a16="http://schemas.microsoft.com/office/drawing/2014/main" id="{2321F0C9-B6AD-58F6-5903-01C7BBEC0222}"/>
                </a:ext>
              </a:extLst>
            </p:cNvPr>
            <p:cNvSpPr txBox="1"/>
            <p:nvPr/>
          </p:nvSpPr>
          <p:spPr>
            <a:xfrm>
              <a:off x="-499693" y="2410676"/>
              <a:ext cx="561104" cy="2761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dirty="0">
                  <a:ln>
                    <a:noFill/>
                  </a:ln>
                  <a:solidFill>
                    <a:srgbClr val="333333"/>
                  </a:solidFill>
                  <a:effectLst/>
                  <a:uLnTx/>
                  <a:uFillTx/>
                  <a:latin typeface="Equinor"/>
                  <a:ea typeface="+mn-ea"/>
                  <a:cs typeface="+mn-cs"/>
                </a:rPr>
                <a:t>GR</a:t>
              </a:r>
            </a:p>
          </p:txBody>
        </p:sp>
        <p:sp>
          <p:nvSpPr>
            <p:cNvPr id="14" name="TextBox 13">
              <a:extLst>
                <a:ext uri="{FF2B5EF4-FFF2-40B4-BE49-F238E27FC236}">
                  <a16:creationId xmlns:a16="http://schemas.microsoft.com/office/drawing/2014/main" id="{1A045DDD-E717-528F-E926-8D06D09D26DA}"/>
                </a:ext>
              </a:extLst>
            </p:cNvPr>
            <p:cNvSpPr txBox="1"/>
            <p:nvPr/>
          </p:nvSpPr>
          <p:spPr>
            <a:xfrm>
              <a:off x="-70725" y="2403528"/>
              <a:ext cx="509902" cy="2761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dirty="0">
                  <a:ln>
                    <a:noFill/>
                  </a:ln>
                  <a:solidFill>
                    <a:srgbClr val="333333"/>
                  </a:solidFill>
                  <a:effectLst/>
                  <a:uLnTx/>
                  <a:uFillTx/>
                  <a:latin typeface="Equinor"/>
                  <a:ea typeface="+mn-ea"/>
                  <a:cs typeface="+mn-cs"/>
                </a:rPr>
                <a:t>DT</a:t>
              </a:r>
            </a:p>
          </p:txBody>
        </p:sp>
        <p:sp>
          <p:nvSpPr>
            <p:cNvPr id="15" name="TextBox 14">
              <a:extLst>
                <a:ext uri="{FF2B5EF4-FFF2-40B4-BE49-F238E27FC236}">
                  <a16:creationId xmlns:a16="http://schemas.microsoft.com/office/drawing/2014/main" id="{64341CA6-584C-9D54-8A44-DEDA600E7AA3}"/>
                </a:ext>
              </a:extLst>
            </p:cNvPr>
            <p:cNvSpPr txBox="1"/>
            <p:nvPr/>
          </p:nvSpPr>
          <p:spPr>
            <a:xfrm>
              <a:off x="347627" y="2410676"/>
              <a:ext cx="685511" cy="2761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dirty="0">
                  <a:ln>
                    <a:noFill/>
                  </a:ln>
                  <a:solidFill>
                    <a:srgbClr val="333333"/>
                  </a:solidFill>
                  <a:effectLst/>
                  <a:uLnTx/>
                  <a:uFillTx/>
                  <a:latin typeface="Equinor"/>
                  <a:ea typeface="+mn-ea"/>
                  <a:cs typeface="+mn-cs"/>
                </a:rPr>
                <a:t>RHOB</a:t>
              </a:r>
            </a:p>
          </p:txBody>
        </p:sp>
        <p:sp>
          <p:nvSpPr>
            <p:cNvPr id="16" name="Freeform: Shape 15">
              <a:extLst>
                <a:ext uri="{FF2B5EF4-FFF2-40B4-BE49-F238E27FC236}">
                  <a16:creationId xmlns:a16="http://schemas.microsoft.com/office/drawing/2014/main" id="{63A1F1DE-B0EB-6CF6-1E63-EFD63BC073A0}"/>
                </a:ext>
              </a:extLst>
            </p:cNvPr>
            <p:cNvSpPr/>
            <p:nvPr/>
          </p:nvSpPr>
          <p:spPr>
            <a:xfrm>
              <a:off x="-887963" y="2828210"/>
              <a:ext cx="202870" cy="2255885"/>
            </a:xfrm>
            <a:custGeom>
              <a:avLst/>
              <a:gdLst>
                <a:gd name="connsiteX0" fmla="*/ 45720 w 205740"/>
                <a:gd name="connsiteY0" fmla="*/ 3642360 h 3642360"/>
                <a:gd name="connsiteX1" fmla="*/ 152400 w 205740"/>
                <a:gd name="connsiteY1" fmla="*/ 3535680 h 3642360"/>
                <a:gd name="connsiteX2" fmla="*/ 205740 w 205740"/>
                <a:gd name="connsiteY2" fmla="*/ 3482340 h 3642360"/>
                <a:gd name="connsiteX3" fmla="*/ 144780 w 205740"/>
                <a:gd name="connsiteY3" fmla="*/ 3451860 h 3642360"/>
                <a:gd name="connsiteX4" fmla="*/ 91440 w 205740"/>
                <a:gd name="connsiteY4" fmla="*/ 3436620 h 3642360"/>
                <a:gd name="connsiteX5" fmla="*/ 182880 w 205740"/>
                <a:gd name="connsiteY5" fmla="*/ 3398520 h 3642360"/>
                <a:gd name="connsiteX6" fmla="*/ 205740 w 205740"/>
                <a:gd name="connsiteY6" fmla="*/ 3368040 h 3642360"/>
                <a:gd name="connsiteX7" fmla="*/ 53340 w 205740"/>
                <a:gd name="connsiteY7" fmla="*/ 3322320 h 3642360"/>
                <a:gd name="connsiteX8" fmla="*/ 53340 w 205740"/>
                <a:gd name="connsiteY8" fmla="*/ 3246120 h 3642360"/>
                <a:gd name="connsiteX9" fmla="*/ 53340 w 205740"/>
                <a:gd name="connsiteY9" fmla="*/ 3177540 h 3642360"/>
                <a:gd name="connsiteX10" fmla="*/ 38100 w 205740"/>
                <a:gd name="connsiteY10" fmla="*/ 3116580 h 3642360"/>
                <a:gd name="connsiteX11" fmla="*/ 0 w 205740"/>
                <a:gd name="connsiteY11" fmla="*/ 2971800 h 3642360"/>
                <a:gd name="connsiteX12" fmla="*/ 7620 w 205740"/>
                <a:gd name="connsiteY12" fmla="*/ 2887980 h 3642360"/>
                <a:gd name="connsiteX13" fmla="*/ 91440 w 205740"/>
                <a:gd name="connsiteY13" fmla="*/ 2834640 h 3642360"/>
                <a:gd name="connsiteX14" fmla="*/ 91440 w 205740"/>
                <a:gd name="connsiteY14" fmla="*/ 2834640 h 3642360"/>
                <a:gd name="connsiteX15" fmla="*/ 45720 w 205740"/>
                <a:gd name="connsiteY15" fmla="*/ 2689860 h 3642360"/>
                <a:gd name="connsiteX16" fmla="*/ 99060 w 205740"/>
                <a:gd name="connsiteY16" fmla="*/ 2636520 h 3642360"/>
                <a:gd name="connsiteX17" fmla="*/ 22860 w 205740"/>
                <a:gd name="connsiteY17" fmla="*/ 2545080 h 3642360"/>
                <a:gd name="connsiteX18" fmla="*/ 45720 w 205740"/>
                <a:gd name="connsiteY18" fmla="*/ 2484120 h 3642360"/>
                <a:gd name="connsiteX19" fmla="*/ 15240 w 205740"/>
                <a:gd name="connsiteY19" fmla="*/ 2377440 h 3642360"/>
                <a:gd name="connsiteX20" fmla="*/ 45720 w 205740"/>
                <a:gd name="connsiteY20" fmla="*/ 2316480 h 3642360"/>
                <a:gd name="connsiteX21" fmla="*/ 53340 w 205740"/>
                <a:gd name="connsiteY21" fmla="*/ 2293620 h 3642360"/>
                <a:gd name="connsiteX22" fmla="*/ 53340 w 205740"/>
                <a:gd name="connsiteY22" fmla="*/ 2255520 h 3642360"/>
                <a:gd name="connsiteX23" fmla="*/ 121920 w 205740"/>
                <a:gd name="connsiteY23" fmla="*/ 2171700 h 3642360"/>
                <a:gd name="connsiteX24" fmla="*/ 121920 w 205740"/>
                <a:gd name="connsiteY24" fmla="*/ 2171700 h 3642360"/>
                <a:gd name="connsiteX25" fmla="*/ 129540 w 205740"/>
                <a:gd name="connsiteY25" fmla="*/ 2072640 h 3642360"/>
                <a:gd name="connsiteX26" fmla="*/ 99060 w 205740"/>
                <a:gd name="connsiteY26" fmla="*/ 1958340 h 3642360"/>
                <a:gd name="connsiteX27" fmla="*/ 114300 w 205740"/>
                <a:gd name="connsiteY27" fmla="*/ 1851660 h 3642360"/>
                <a:gd name="connsiteX28" fmla="*/ 60960 w 205740"/>
                <a:gd name="connsiteY28" fmla="*/ 1737360 h 3642360"/>
                <a:gd name="connsiteX29" fmla="*/ 60960 w 205740"/>
                <a:gd name="connsiteY29" fmla="*/ 1630680 h 3642360"/>
                <a:gd name="connsiteX30" fmla="*/ 22860 w 205740"/>
                <a:gd name="connsiteY30" fmla="*/ 1516380 h 3642360"/>
                <a:gd name="connsiteX31" fmla="*/ 53340 w 205740"/>
                <a:gd name="connsiteY31" fmla="*/ 1424940 h 3642360"/>
                <a:gd name="connsiteX32" fmla="*/ 53340 w 205740"/>
                <a:gd name="connsiteY32" fmla="*/ 1341120 h 3642360"/>
                <a:gd name="connsiteX33" fmla="*/ 83820 w 205740"/>
                <a:gd name="connsiteY33" fmla="*/ 1318260 h 3642360"/>
                <a:gd name="connsiteX34" fmla="*/ 38100 w 205740"/>
                <a:gd name="connsiteY34" fmla="*/ 1242060 h 3642360"/>
                <a:gd name="connsiteX35" fmla="*/ 15240 w 205740"/>
                <a:gd name="connsiteY35" fmla="*/ 1112520 h 3642360"/>
                <a:gd name="connsiteX36" fmla="*/ 45720 w 205740"/>
                <a:gd name="connsiteY36" fmla="*/ 1021080 h 3642360"/>
                <a:gd name="connsiteX37" fmla="*/ 76200 w 205740"/>
                <a:gd name="connsiteY37" fmla="*/ 982980 h 3642360"/>
                <a:gd name="connsiteX38" fmla="*/ 60960 w 205740"/>
                <a:gd name="connsiteY38" fmla="*/ 906780 h 3642360"/>
                <a:gd name="connsiteX39" fmla="*/ 45720 w 205740"/>
                <a:gd name="connsiteY39" fmla="*/ 868680 h 3642360"/>
                <a:gd name="connsiteX40" fmla="*/ 22860 w 205740"/>
                <a:gd name="connsiteY40" fmla="*/ 640080 h 3642360"/>
                <a:gd name="connsiteX41" fmla="*/ 76200 w 205740"/>
                <a:gd name="connsiteY41" fmla="*/ 571500 h 3642360"/>
                <a:gd name="connsiteX42" fmla="*/ 30480 w 205740"/>
                <a:gd name="connsiteY42" fmla="*/ 388620 h 3642360"/>
                <a:gd name="connsiteX43" fmla="*/ 60960 w 205740"/>
                <a:gd name="connsiteY43" fmla="*/ 251460 h 3642360"/>
                <a:gd name="connsiteX44" fmla="*/ 114300 w 205740"/>
                <a:gd name="connsiteY44" fmla="*/ 205740 h 3642360"/>
                <a:gd name="connsiteX45" fmla="*/ 30480 w 205740"/>
                <a:gd name="connsiteY45" fmla="*/ 160020 h 3642360"/>
                <a:gd name="connsiteX46" fmla="*/ 30480 w 205740"/>
                <a:gd name="connsiteY46" fmla="*/ 83820 h 3642360"/>
                <a:gd name="connsiteX47" fmla="*/ 30480 w 205740"/>
                <a:gd name="connsiteY47" fmla="*/ 83820 h 3642360"/>
                <a:gd name="connsiteX48" fmla="*/ 144780 w 205740"/>
                <a:gd name="connsiteY48" fmla="*/ 0 h 3642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05740" h="3642360">
                  <a:moveTo>
                    <a:pt x="45720" y="3642360"/>
                  </a:moveTo>
                  <a:lnTo>
                    <a:pt x="152400" y="3535680"/>
                  </a:lnTo>
                  <a:lnTo>
                    <a:pt x="205740" y="3482340"/>
                  </a:lnTo>
                  <a:lnTo>
                    <a:pt x="144780" y="3451860"/>
                  </a:lnTo>
                  <a:lnTo>
                    <a:pt x="91440" y="3436620"/>
                  </a:lnTo>
                  <a:lnTo>
                    <a:pt x="182880" y="3398520"/>
                  </a:lnTo>
                  <a:lnTo>
                    <a:pt x="205740" y="3368040"/>
                  </a:lnTo>
                  <a:lnTo>
                    <a:pt x="53340" y="3322320"/>
                  </a:lnTo>
                  <a:lnTo>
                    <a:pt x="53340" y="3246120"/>
                  </a:lnTo>
                  <a:lnTo>
                    <a:pt x="53340" y="3177540"/>
                  </a:lnTo>
                  <a:lnTo>
                    <a:pt x="38100" y="3116580"/>
                  </a:lnTo>
                  <a:lnTo>
                    <a:pt x="0" y="2971800"/>
                  </a:lnTo>
                  <a:lnTo>
                    <a:pt x="7620" y="2887980"/>
                  </a:lnTo>
                  <a:lnTo>
                    <a:pt x="91440" y="2834640"/>
                  </a:lnTo>
                  <a:lnTo>
                    <a:pt x="91440" y="2834640"/>
                  </a:lnTo>
                  <a:lnTo>
                    <a:pt x="45720" y="2689860"/>
                  </a:lnTo>
                  <a:lnTo>
                    <a:pt x="99060" y="2636520"/>
                  </a:lnTo>
                  <a:lnTo>
                    <a:pt x="22860" y="2545080"/>
                  </a:lnTo>
                  <a:lnTo>
                    <a:pt x="45720" y="2484120"/>
                  </a:lnTo>
                  <a:lnTo>
                    <a:pt x="15240" y="2377440"/>
                  </a:lnTo>
                  <a:lnTo>
                    <a:pt x="45720" y="2316480"/>
                  </a:lnTo>
                  <a:lnTo>
                    <a:pt x="53340" y="2293620"/>
                  </a:lnTo>
                  <a:lnTo>
                    <a:pt x="53340" y="2255520"/>
                  </a:lnTo>
                  <a:lnTo>
                    <a:pt x="121920" y="2171700"/>
                  </a:lnTo>
                  <a:lnTo>
                    <a:pt x="121920" y="2171700"/>
                  </a:lnTo>
                  <a:lnTo>
                    <a:pt x="129540" y="2072640"/>
                  </a:lnTo>
                  <a:lnTo>
                    <a:pt x="99060" y="1958340"/>
                  </a:lnTo>
                  <a:lnTo>
                    <a:pt x="114300" y="1851660"/>
                  </a:lnTo>
                  <a:lnTo>
                    <a:pt x="60960" y="1737360"/>
                  </a:lnTo>
                  <a:lnTo>
                    <a:pt x="60960" y="1630680"/>
                  </a:lnTo>
                  <a:lnTo>
                    <a:pt x="22860" y="1516380"/>
                  </a:lnTo>
                  <a:lnTo>
                    <a:pt x="53340" y="1424940"/>
                  </a:lnTo>
                  <a:lnTo>
                    <a:pt x="53340" y="1341120"/>
                  </a:lnTo>
                  <a:lnTo>
                    <a:pt x="83820" y="1318260"/>
                  </a:lnTo>
                  <a:lnTo>
                    <a:pt x="38100" y="1242060"/>
                  </a:lnTo>
                  <a:lnTo>
                    <a:pt x="15240" y="1112520"/>
                  </a:lnTo>
                  <a:lnTo>
                    <a:pt x="45720" y="1021080"/>
                  </a:lnTo>
                  <a:lnTo>
                    <a:pt x="76200" y="982980"/>
                  </a:lnTo>
                  <a:lnTo>
                    <a:pt x="60960" y="906780"/>
                  </a:lnTo>
                  <a:lnTo>
                    <a:pt x="45720" y="868680"/>
                  </a:lnTo>
                  <a:lnTo>
                    <a:pt x="22860" y="640080"/>
                  </a:lnTo>
                  <a:lnTo>
                    <a:pt x="76200" y="571500"/>
                  </a:lnTo>
                  <a:lnTo>
                    <a:pt x="30480" y="388620"/>
                  </a:lnTo>
                  <a:lnTo>
                    <a:pt x="60960" y="251460"/>
                  </a:lnTo>
                  <a:lnTo>
                    <a:pt x="114300" y="205740"/>
                  </a:lnTo>
                  <a:lnTo>
                    <a:pt x="30480" y="160020"/>
                  </a:lnTo>
                  <a:lnTo>
                    <a:pt x="30480" y="83820"/>
                  </a:lnTo>
                  <a:lnTo>
                    <a:pt x="30480" y="83820"/>
                  </a:lnTo>
                  <a:lnTo>
                    <a:pt x="144780" y="0"/>
                  </a:lnTo>
                </a:path>
              </a:pathLst>
            </a:custGeom>
            <a:ln w="12700"/>
          </p:spPr>
          <p:style>
            <a:lnRef idx="1">
              <a:schemeClr val="accent2"/>
            </a:lnRef>
            <a:fillRef idx="0">
              <a:schemeClr val="accent2"/>
            </a:fillRef>
            <a:effectRef idx="0">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333333"/>
                </a:solidFill>
                <a:effectLst/>
                <a:uLnTx/>
                <a:uFillTx/>
                <a:latin typeface="Equinor"/>
                <a:ea typeface="+mn-ea"/>
                <a:cs typeface="+mn-cs"/>
              </a:endParaRPr>
            </a:p>
          </p:txBody>
        </p:sp>
        <p:sp>
          <p:nvSpPr>
            <p:cNvPr id="17" name="Freeform: Shape 16">
              <a:extLst>
                <a:ext uri="{FF2B5EF4-FFF2-40B4-BE49-F238E27FC236}">
                  <a16:creationId xmlns:a16="http://schemas.microsoft.com/office/drawing/2014/main" id="{4342A121-4331-1A5D-C391-E0EC067E5CAE}"/>
                </a:ext>
              </a:extLst>
            </p:cNvPr>
            <p:cNvSpPr/>
            <p:nvPr/>
          </p:nvSpPr>
          <p:spPr>
            <a:xfrm>
              <a:off x="74014" y="2851009"/>
              <a:ext cx="189038" cy="2317237"/>
            </a:xfrm>
            <a:custGeom>
              <a:avLst/>
              <a:gdLst>
                <a:gd name="connsiteX0" fmla="*/ 259080 w 312420"/>
                <a:gd name="connsiteY0" fmla="*/ 3741420 h 3741420"/>
                <a:gd name="connsiteX1" fmla="*/ 205740 w 312420"/>
                <a:gd name="connsiteY1" fmla="*/ 3604260 h 3741420"/>
                <a:gd name="connsiteX2" fmla="*/ 281940 w 312420"/>
                <a:gd name="connsiteY2" fmla="*/ 3566160 h 3741420"/>
                <a:gd name="connsiteX3" fmla="*/ 220980 w 312420"/>
                <a:gd name="connsiteY3" fmla="*/ 3467100 h 3741420"/>
                <a:gd name="connsiteX4" fmla="*/ 274320 w 312420"/>
                <a:gd name="connsiteY4" fmla="*/ 3390900 h 3741420"/>
                <a:gd name="connsiteX5" fmla="*/ 312420 w 312420"/>
                <a:gd name="connsiteY5" fmla="*/ 3322320 h 3741420"/>
                <a:gd name="connsiteX6" fmla="*/ 205740 w 312420"/>
                <a:gd name="connsiteY6" fmla="*/ 3307080 h 3741420"/>
                <a:gd name="connsiteX7" fmla="*/ 205740 w 312420"/>
                <a:gd name="connsiteY7" fmla="*/ 3307080 h 3741420"/>
                <a:gd name="connsiteX8" fmla="*/ 312420 w 312420"/>
                <a:gd name="connsiteY8" fmla="*/ 3208020 h 3741420"/>
                <a:gd name="connsiteX9" fmla="*/ 251460 w 312420"/>
                <a:gd name="connsiteY9" fmla="*/ 3048000 h 3741420"/>
                <a:gd name="connsiteX10" fmla="*/ 251460 w 312420"/>
                <a:gd name="connsiteY10" fmla="*/ 2979420 h 3741420"/>
                <a:gd name="connsiteX11" fmla="*/ 266700 w 312420"/>
                <a:gd name="connsiteY11" fmla="*/ 2910840 h 3741420"/>
                <a:gd name="connsiteX12" fmla="*/ 236220 w 312420"/>
                <a:gd name="connsiteY12" fmla="*/ 2865120 h 3741420"/>
                <a:gd name="connsiteX13" fmla="*/ 297180 w 312420"/>
                <a:gd name="connsiteY13" fmla="*/ 2712720 h 3741420"/>
                <a:gd name="connsiteX14" fmla="*/ 190500 w 312420"/>
                <a:gd name="connsiteY14" fmla="*/ 2674620 h 3741420"/>
                <a:gd name="connsiteX15" fmla="*/ 205740 w 312420"/>
                <a:gd name="connsiteY15" fmla="*/ 2621280 h 3741420"/>
                <a:gd name="connsiteX16" fmla="*/ 266700 w 312420"/>
                <a:gd name="connsiteY16" fmla="*/ 2590800 h 3741420"/>
                <a:gd name="connsiteX17" fmla="*/ 251460 w 312420"/>
                <a:gd name="connsiteY17" fmla="*/ 2529840 h 3741420"/>
                <a:gd name="connsiteX18" fmla="*/ 236220 w 312420"/>
                <a:gd name="connsiteY18" fmla="*/ 2392680 h 3741420"/>
                <a:gd name="connsiteX19" fmla="*/ 236220 w 312420"/>
                <a:gd name="connsiteY19" fmla="*/ 2308860 h 3741420"/>
                <a:gd name="connsiteX20" fmla="*/ 236220 w 312420"/>
                <a:gd name="connsiteY20" fmla="*/ 2232660 h 3741420"/>
                <a:gd name="connsiteX21" fmla="*/ 137160 w 312420"/>
                <a:gd name="connsiteY21" fmla="*/ 2164080 h 3741420"/>
                <a:gd name="connsiteX22" fmla="*/ 137160 w 312420"/>
                <a:gd name="connsiteY22" fmla="*/ 2103120 h 3741420"/>
                <a:gd name="connsiteX23" fmla="*/ 243840 w 312420"/>
                <a:gd name="connsiteY23" fmla="*/ 2049780 h 3741420"/>
                <a:gd name="connsiteX24" fmla="*/ 190500 w 312420"/>
                <a:gd name="connsiteY24" fmla="*/ 1973580 h 3741420"/>
                <a:gd name="connsiteX25" fmla="*/ 167640 w 312420"/>
                <a:gd name="connsiteY25" fmla="*/ 1874520 h 3741420"/>
                <a:gd name="connsiteX26" fmla="*/ 182880 w 312420"/>
                <a:gd name="connsiteY26" fmla="*/ 1775460 h 3741420"/>
                <a:gd name="connsiteX27" fmla="*/ 304800 w 312420"/>
                <a:gd name="connsiteY27" fmla="*/ 1699260 h 3741420"/>
                <a:gd name="connsiteX28" fmla="*/ 182880 w 312420"/>
                <a:gd name="connsiteY28" fmla="*/ 1684020 h 3741420"/>
                <a:gd name="connsiteX29" fmla="*/ 220980 w 312420"/>
                <a:gd name="connsiteY29" fmla="*/ 1615440 h 3741420"/>
                <a:gd name="connsiteX30" fmla="*/ 182880 w 312420"/>
                <a:gd name="connsiteY30" fmla="*/ 1584960 h 3741420"/>
                <a:gd name="connsiteX31" fmla="*/ 228600 w 312420"/>
                <a:gd name="connsiteY31" fmla="*/ 1493520 h 3741420"/>
                <a:gd name="connsiteX32" fmla="*/ 228600 w 312420"/>
                <a:gd name="connsiteY32" fmla="*/ 1493520 h 3741420"/>
                <a:gd name="connsiteX33" fmla="*/ 259080 w 312420"/>
                <a:gd name="connsiteY33" fmla="*/ 1417320 h 3741420"/>
                <a:gd name="connsiteX34" fmla="*/ 144780 w 312420"/>
                <a:gd name="connsiteY34" fmla="*/ 1402080 h 3741420"/>
                <a:gd name="connsiteX35" fmla="*/ 198120 w 312420"/>
                <a:gd name="connsiteY35" fmla="*/ 1318260 h 3741420"/>
                <a:gd name="connsiteX36" fmla="*/ 205740 w 312420"/>
                <a:gd name="connsiteY36" fmla="*/ 1280160 h 3741420"/>
                <a:gd name="connsiteX37" fmla="*/ 228600 w 312420"/>
                <a:gd name="connsiteY37" fmla="*/ 1181100 h 3741420"/>
                <a:gd name="connsiteX38" fmla="*/ 198120 w 312420"/>
                <a:gd name="connsiteY38" fmla="*/ 1135380 h 3741420"/>
                <a:gd name="connsiteX39" fmla="*/ 190500 w 312420"/>
                <a:gd name="connsiteY39" fmla="*/ 1089660 h 3741420"/>
                <a:gd name="connsiteX40" fmla="*/ 266700 w 312420"/>
                <a:gd name="connsiteY40" fmla="*/ 1021080 h 3741420"/>
                <a:gd name="connsiteX41" fmla="*/ 205740 w 312420"/>
                <a:gd name="connsiteY41" fmla="*/ 998220 h 3741420"/>
                <a:gd name="connsiteX42" fmla="*/ 228600 w 312420"/>
                <a:gd name="connsiteY42" fmla="*/ 975360 h 3741420"/>
                <a:gd name="connsiteX43" fmla="*/ 190500 w 312420"/>
                <a:gd name="connsiteY43" fmla="*/ 937260 h 3741420"/>
                <a:gd name="connsiteX44" fmla="*/ 91440 w 312420"/>
                <a:gd name="connsiteY44" fmla="*/ 868680 h 3741420"/>
                <a:gd name="connsiteX45" fmla="*/ 160020 w 312420"/>
                <a:gd name="connsiteY45" fmla="*/ 792480 h 3741420"/>
                <a:gd name="connsiteX46" fmla="*/ 198120 w 312420"/>
                <a:gd name="connsiteY46" fmla="*/ 769620 h 3741420"/>
                <a:gd name="connsiteX47" fmla="*/ 114300 w 312420"/>
                <a:gd name="connsiteY47" fmla="*/ 739140 h 3741420"/>
                <a:gd name="connsiteX48" fmla="*/ 304800 w 312420"/>
                <a:gd name="connsiteY48" fmla="*/ 662940 h 3741420"/>
                <a:gd name="connsiteX49" fmla="*/ 137160 w 312420"/>
                <a:gd name="connsiteY49" fmla="*/ 624840 h 3741420"/>
                <a:gd name="connsiteX50" fmla="*/ 236220 w 312420"/>
                <a:gd name="connsiteY50" fmla="*/ 563880 h 3741420"/>
                <a:gd name="connsiteX51" fmla="*/ 251460 w 312420"/>
                <a:gd name="connsiteY51" fmla="*/ 510540 h 3741420"/>
                <a:gd name="connsiteX52" fmla="*/ 91440 w 312420"/>
                <a:gd name="connsiteY52" fmla="*/ 449580 h 3741420"/>
                <a:gd name="connsiteX53" fmla="*/ 83820 w 312420"/>
                <a:gd name="connsiteY53" fmla="*/ 342900 h 3741420"/>
                <a:gd name="connsiteX54" fmla="*/ 99060 w 312420"/>
                <a:gd name="connsiteY54" fmla="*/ 281940 h 3741420"/>
                <a:gd name="connsiteX55" fmla="*/ 167640 w 312420"/>
                <a:gd name="connsiteY55" fmla="*/ 236220 h 3741420"/>
                <a:gd name="connsiteX56" fmla="*/ 91440 w 312420"/>
                <a:gd name="connsiteY56" fmla="*/ 198120 h 3741420"/>
                <a:gd name="connsiteX57" fmla="*/ 83820 w 312420"/>
                <a:gd name="connsiteY57" fmla="*/ 106680 h 3741420"/>
                <a:gd name="connsiteX58" fmla="*/ 0 w 312420"/>
                <a:gd name="connsiteY58" fmla="*/ 45720 h 3741420"/>
                <a:gd name="connsiteX59" fmla="*/ 121920 w 312420"/>
                <a:gd name="connsiteY59" fmla="*/ 0 h 37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12420" h="3741420">
                  <a:moveTo>
                    <a:pt x="259080" y="3741420"/>
                  </a:moveTo>
                  <a:lnTo>
                    <a:pt x="205740" y="3604260"/>
                  </a:lnTo>
                  <a:lnTo>
                    <a:pt x="281940" y="3566160"/>
                  </a:lnTo>
                  <a:lnTo>
                    <a:pt x="220980" y="3467100"/>
                  </a:lnTo>
                  <a:lnTo>
                    <a:pt x="274320" y="3390900"/>
                  </a:lnTo>
                  <a:lnTo>
                    <a:pt x="312420" y="3322320"/>
                  </a:lnTo>
                  <a:lnTo>
                    <a:pt x="205740" y="3307080"/>
                  </a:lnTo>
                  <a:lnTo>
                    <a:pt x="205740" y="3307080"/>
                  </a:lnTo>
                  <a:lnTo>
                    <a:pt x="312420" y="3208020"/>
                  </a:lnTo>
                  <a:lnTo>
                    <a:pt x="251460" y="3048000"/>
                  </a:lnTo>
                  <a:lnTo>
                    <a:pt x="251460" y="2979420"/>
                  </a:lnTo>
                  <a:lnTo>
                    <a:pt x="266700" y="2910840"/>
                  </a:lnTo>
                  <a:lnTo>
                    <a:pt x="236220" y="2865120"/>
                  </a:lnTo>
                  <a:lnTo>
                    <a:pt x="297180" y="2712720"/>
                  </a:lnTo>
                  <a:lnTo>
                    <a:pt x="190500" y="2674620"/>
                  </a:lnTo>
                  <a:lnTo>
                    <a:pt x="205740" y="2621280"/>
                  </a:lnTo>
                  <a:lnTo>
                    <a:pt x="266700" y="2590800"/>
                  </a:lnTo>
                  <a:lnTo>
                    <a:pt x="251460" y="2529840"/>
                  </a:lnTo>
                  <a:lnTo>
                    <a:pt x="236220" y="2392680"/>
                  </a:lnTo>
                  <a:lnTo>
                    <a:pt x="236220" y="2308860"/>
                  </a:lnTo>
                  <a:lnTo>
                    <a:pt x="236220" y="2232660"/>
                  </a:lnTo>
                  <a:lnTo>
                    <a:pt x="137160" y="2164080"/>
                  </a:lnTo>
                  <a:lnTo>
                    <a:pt x="137160" y="2103120"/>
                  </a:lnTo>
                  <a:lnTo>
                    <a:pt x="243840" y="2049780"/>
                  </a:lnTo>
                  <a:lnTo>
                    <a:pt x="190500" y="1973580"/>
                  </a:lnTo>
                  <a:lnTo>
                    <a:pt x="167640" y="1874520"/>
                  </a:lnTo>
                  <a:lnTo>
                    <a:pt x="182880" y="1775460"/>
                  </a:lnTo>
                  <a:lnTo>
                    <a:pt x="304800" y="1699260"/>
                  </a:lnTo>
                  <a:lnTo>
                    <a:pt x="182880" y="1684020"/>
                  </a:lnTo>
                  <a:lnTo>
                    <a:pt x="220980" y="1615440"/>
                  </a:lnTo>
                  <a:lnTo>
                    <a:pt x="182880" y="1584960"/>
                  </a:lnTo>
                  <a:lnTo>
                    <a:pt x="228600" y="1493520"/>
                  </a:lnTo>
                  <a:lnTo>
                    <a:pt x="228600" y="1493520"/>
                  </a:lnTo>
                  <a:lnTo>
                    <a:pt x="259080" y="1417320"/>
                  </a:lnTo>
                  <a:lnTo>
                    <a:pt x="144780" y="1402080"/>
                  </a:lnTo>
                  <a:lnTo>
                    <a:pt x="198120" y="1318260"/>
                  </a:lnTo>
                  <a:lnTo>
                    <a:pt x="205740" y="1280160"/>
                  </a:lnTo>
                  <a:lnTo>
                    <a:pt x="228600" y="1181100"/>
                  </a:lnTo>
                  <a:lnTo>
                    <a:pt x="198120" y="1135380"/>
                  </a:lnTo>
                  <a:lnTo>
                    <a:pt x="190500" y="1089660"/>
                  </a:lnTo>
                  <a:lnTo>
                    <a:pt x="266700" y="1021080"/>
                  </a:lnTo>
                  <a:lnTo>
                    <a:pt x="205740" y="998220"/>
                  </a:lnTo>
                  <a:lnTo>
                    <a:pt x="228600" y="975360"/>
                  </a:lnTo>
                  <a:lnTo>
                    <a:pt x="190500" y="937260"/>
                  </a:lnTo>
                  <a:lnTo>
                    <a:pt x="91440" y="868680"/>
                  </a:lnTo>
                  <a:lnTo>
                    <a:pt x="160020" y="792480"/>
                  </a:lnTo>
                  <a:lnTo>
                    <a:pt x="198120" y="769620"/>
                  </a:lnTo>
                  <a:lnTo>
                    <a:pt x="114300" y="739140"/>
                  </a:lnTo>
                  <a:lnTo>
                    <a:pt x="304800" y="662940"/>
                  </a:lnTo>
                  <a:lnTo>
                    <a:pt x="137160" y="624840"/>
                  </a:lnTo>
                  <a:lnTo>
                    <a:pt x="236220" y="563880"/>
                  </a:lnTo>
                  <a:lnTo>
                    <a:pt x="251460" y="510540"/>
                  </a:lnTo>
                  <a:lnTo>
                    <a:pt x="91440" y="449580"/>
                  </a:lnTo>
                  <a:lnTo>
                    <a:pt x="83820" y="342900"/>
                  </a:lnTo>
                  <a:lnTo>
                    <a:pt x="99060" y="281940"/>
                  </a:lnTo>
                  <a:lnTo>
                    <a:pt x="167640" y="236220"/>
                  </a:lnTo>
                  <a:lnTo>
                    <a:pt x="91440" y="198120"/>
                  </a:lnTo>
                  <a:lnTo>
                    <a:pt x="83820" y="106680"/>
                  </a:lnTo>
                  <a:lnTo>
                    <a:pt x="0" y="45720"/>
                  </a:lnTo>
                  <a:lnTo>
                    <a:pt x="121920" y="0"/>
                  </a:lnTo>
                </a:path>
              </a:pathLst>
            </a:custGeom>
            <a:no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18" name="Freeform: Shape 17">
              <a:extLst>
                <a:ext uri="{FF2B5EF4-FFF2-40B4-BE49-F238E27FC236}">
                  <a16:creationId xmlns:a16="http://schemas.microsoft.com/office/drawing/2014/main" id="{3B29BA2A-91B5-2654-A92D-2F5BA843E22D}"/>
                </a:ext>
              </a:extLst>
            </p:cNvPr>
            <p:cNvSpPr/>
            <p:nvPr/>
          </p:nvSpPr>
          <p:spPr>
            <a:xfrm>
              <a:off x="489514" y="2805959"/>
              <a:ext cx="306149" cy="2287976"/>
            </a:xfrm>
            <a:custGeom>
              <a:avLst/>
              <a:gdLst>
                <a:gd name="connsiteX0" fmla="*/ 310896 w 505968"/>
                <a:gd name="connsiteY0" fmla="*/ 3694176 h 3694176"/>
                <a:gd name="connsiteX1" fmla="*/ 365760 w 505968"/>
                <a:gd name="connsiteY1" fmla="*/ 3633216 h 3694176"/>
                <a:gd name="connsiteX2" fmla="*/ 280416 w 505968"/>
                <a:gd name="connsiteY2" fmla="*/ 3608832 h 3694176"/>
                <a:gd name="connsiteX3" fmla="*/ 225552 w 505968"/>
                <a:gd name="connsiteY3" fmla="*/ 3572256 h 3694176"/>
                <a:gd name="connsiteX4" fmla="*/ 0 w 505968"/>
                <a:gd name="connsiteY4" fmla="*/ 3499104 h 3694176"/>
                <a:gd name="connsiteX5" fmla="*/ 48768 w 505968"/>
                <a:gd name="connsiteY5" fmla="*/ 3468624 h 3694176"/>
                <a:gd name="connsiteX6" fmla="*/ 36576 w 505968"/>
                <a:gd name="connsiteY6" fmla="*/ 3432048 h 3694176"/>
                <a:gd name="connsiteX7" fmla="*/ 213360 w 505968"/>
                <a:gd name="connsiteY7" fmla="*/ 3401568 h 3694176"/>
                <a:gd name="connsiteX8" fmla="*/ 323088 w 505968"/>
                <a:gd name="connsiteY8" fmla="*/ 3395472 h 3694176"/>
                <a:gd name="connsiteX9" fmla="*/ 335280 w 505968"/>
                <a:gd name="connsiteY9" fmla="*/ 3316224 h 3694176"/>
                <a:gd name="connsiteX10" fmla="*/ 249936 w 505968"/>
                <a:gd name="connsiteY10" fmla="*/ 3273552 h 3694176"/>
                <a:gd name="connsiteX11" fmla="*/ 316992 w 505968"/>
                <a:gd name="connsiteY11" fmla="*/ 3230880 h 3694176"/>
                <a:gd name="connsiteX12" fmla="*/ 329184 w 505968"/>
                <a:gd name="connsiteY12" fmla="*/ 3176016 h 3694176"/>
                <a:gd name="connsiteX13" fmla="*/ 316992 w 505968"/>
                <a:gd name="connsiteY13" fmla="*/ 3127248 h 3694176"/>
                <a:gd name="connsiteX14" fmla="*/ 341376 w 505968"/>
                <a:gd name="connsiteY14" fmla="*/ 3029712 h 3694176"/>
                <a:gd name="connsiteX15" fmla="*/ 298704 w 505968"/>
                <a:gd name="connsiteY15" fmla="*/ 2962656 h 3694176"/>
                <a:gd name="connsiteX16" fmla="*/ 225552 w 505968"/>
                <a:gd name="connsiteY16" fmla="*/ 2871216 h 3694176"/>
                <a:gd name="connsiteX17" fmla="*/ 304800 w 505968"/>
                <a:gd name="connsiteY17" fmla="*/ 2822448 h 3694176"/>
                <a:gd name="connsiteX18" fmla="*/ 231648 w 505968"/>
                <a:gd name="connsiteY18" fmla="*/ 2779776 h 3694176"/>
                <a:gd name="connsiteX19" fmla="*/ 353568 w 505968"/>
                <a:gd name="connsiteY19" fmla="*/ 2737104 h 3694176"/>
                <a:gd name="connsiteX20" fmla="*/ 231648 w 505968"/>
                <a:gd name="connsiteY20" fmla="*/ 2670048 h 3694176"/>
                <a:gd name="connsiteX21" fmla="*/ 298704 w 505968"/>
                <a:gd name="connsiteY21" fmla="*/ 2609088 h 3694176"/>
                <a:gd name="connsiteX22" fmla="*/ 347472 w 505968"/>
                <a:gd name="connsiteY22" fmla="*/ 2542032 h 3694176"/>
                <a:gd name="connsiteX23" fmla="*/ 292608 w 505968"/>
                <a:gd name="connsiteY23" fmla="*/ 2487168 h 3694176"/>
                <a:gd name="connsiteX24" fmla="*/ 268224 w 505968"/>
                <a:gd name="connsiteY24" fmla="*/ 2395728 h 3694176"/>
                <a:gd name="connsiteX25" fmla="*/ 274320 w 505968"/>
                <a:gd name="connsiteY25" fmla="*/ 2310384 h 3694176"/>
                <a:gd name="connsiteX26" fmla="*/ 323088 w 505968"/>
                <a:gd name="connsiteY26" fmla="*/ 2255520 h 3694176"/>
                <a:gd name="connsiteX27" fmla="*/ 341376 w 505968"/>
                <a:gd name="connsiteY27" fmla="*/ 2212848 h 3694176"/>
                <a:gd name="connsiteX28" fmla="*/ 243840 w 505968"/>
                <a:gd name="connsiteY28" fmla="*/ 2145792 h 3694176"/>
                <a:gd name="connsiteX29" fmla="*/ 128016 w 505968"/>
                <a:gd name="connsiteY29" fmla="*/ 2090928 h 3694176"/>
                <a:gd name="connsiteX30" fmla="*/ 195072 w 505968"/>
                <a:gd name="connsiteY30" fmla="*/ 2054352 h 3694176"/>
                <a:gd name="connsiteX31" fmla="*/ 292608 w 505968"/>
                <a:gd name="connsiteY31" fmla="*/ 2036064 h 3694176"/>
                <a:gd name="connsiteX32" fmla="*/ 243840 w 505968"/>
                <a:gd name="connsiteY32" fmla="*/ 1987296 h 3694176"/>
                <a:gd name="connsiteX33" fmla="*/ 262128 w 505968"/>
                <a:gd name="connsiteY33" fmla="*/ 1938528 h 3694176"/>
                <a:gd name="connsiteX34" fmla="*/ 402336 w 505968"/>
                <a:gd name="connsiteY34" fmla="*/ 1901952 h 3694176"/>
                <a:gd name="connsiteX35" fmla="*/ 329184 w 505968"/>
                <a:gd name="connsiteY35" fmla="*/ 1847088 h 3694176"/>
                <a:gd name="connsiteX36" fmla="*/ 359664 w 505968"/>
                <a:gd name="connsiteY36" fmla="*/ 1810512 h 3694176"/>
                <a:gd name="connsiteX37" fmla="*/ 176784 w 505968"/>
                <a:gd name="connsiteY37" fmla="*/ 1792224 h 3694176"/>
                <a:gd name="connsiteX38" fmla="*/ 347472 w 505968"/>
                <a:gd name="connsiteY38" fmla="*/ 1706880 h 3694176"/>
                <a:gd name="connsiteX39" fmla="*/ 304800 w 505968"/>
                <a:gd name="connsiteY39" fmla="*/ 1664208 h 3694176"/>
                <a:gd name="connsiteX40" fmla="*/ 249936 w 505968"/>
                <a:gd name="connsiteY40" fmla="*/ 1603248 h 3694176"/>
                <a:gd name="connsiteX41" fmla="*/ 274320 w 505968"/>
                <a:gd name="connsiteY41" fmla="*/ 1566672 h 3694176"/>
                <a:gd name="connsiteX42" fmla="*/ 341376 w 505968"/>
                <a:gd name="connsiteY42" fmla="*/ 1530096 h 3694176"/>
                <a:gd name="connsiteX43" fmla="*/ 347472 w 505968"/>
                <a:gd name="connsiteY43" fmla="*/ 1426464 h 3694176"/>
                <a:gd name="connsiteX44" fmla="*/ 79248 w 505968"/>
                <a:gd name="connsiteY44" fmla="*/ 1408176 h 3694176"/>
                <a:gd name="connsiteX45" fmla="*/ 0 w 505968"/>
                <a:gd name="connsiteY45" fmla="*/ 1359408 h 3694176"/>
                <a:gd name="connsiteX46" fmla="*/ 225552 w 505968"/>
                <a:gd name="connsiteY46" fmla="*/ 1328928 h 3694176"/>
                <a:gd name="connsiteX47" fmla="*/ 237744 w 505968"/>
                <a:gd name="connsiteY47" fmla="*/ 1261872 h 3694176"/>
                <a:gd name="connsiteX48" fmla="*/ 237744 w 505968"/>
                <a:gd name="connsiteY48" fmla="*/ 1207008 h 3694176"/>
                <a:gd name="connsiteX49" fmla="*/ 268224 w 505968"/>
                <a:gd name="connsiteY49" fmla="*/ 1188720 h 3694176"/>
                <a:gd name="connsiteX50" fmla="*/ 268224 w 505968"/>
                <a:gd name="connsiteY50" fmla="*/ 1121664 h 3694176"/>
                <a:gd name="connsiteX51" fmla="*/ 109728 w 505968"/>
                <a:gd name="connsiteY51" fmla="*/ 1066800 h 3694176"/>
                <a:gd name="connsiteX52" fmla="*/ 207264 w 505968"/>
                <a:gd name="connsiteY52" fmla="*/ 1018032 h 3694176"/>
                <a:gd name="connsiteX53" fmla="*/ 316992 w 505968"/>
                <a:gd name="connsiteY53" fmla="*/ 969264 h 3694176"/>
                <a:gd name="connsiteX54" fmla="*/ 225552 w 505968"/>
                <a:gd name="connsiteY54" fmla="*/ 871728 h 3694176"/>
                <a:gd name="connsiteX55" fmla="*/ 298704 w 505968"/>
                <a:gd name="connsiteY55" fmla="*/ 804672 h 3694176"/>
                <a:gd name="connsiteX56" fmla="*/ 274320 w 505968"/>
                <a:gd name="connsiteY56" fmla="*/ 731520 h 3694176"/>
                <a:gd name="connsiteX57" fmla="*/ 396240 w 505968"/>
                <a:gd name="connsiteY57" fmla="*/ 719328 h 3694176"/>
                <a:gd name="connsiteX58" fmla="*/ 432816 w 505968"/>
                <a:gd name="connsiteY58" fmla="*/ 676656 h 3694176"/>
                <a:gd name="connsiteX59" fmla="*/ 335280 w 505968"/>
                <a:gd name="connsiteY59" fmla="*/ 627888 h 3694176"/>
                <a:gd name="connsiteX60" fmla="*/ 335280 w 505968"/>
                <a:gd name="connsiteY60" fmla="*/ 573024 h 3694176"/>
                <a:gd name="connsiteX61" fmla="*/ 390144 w 505968"/>
                <a:gd name="connsiteY61" fmla="*/ 548640 h 3694176"/>
                <a:gd name="connsiteX62" fmla="*/ 402336 w 505968"/>
                <a:gd name="connsiteY62" fmla="*/ 524256 h 3694176"/>
                <a:gd name="connsiteX63" fmla="*/ 316992 w 505968"/>
                <a:gd name="connsiteY63" fmla="*/ 469392 h 3694176"/>
                <a:gd name="connsiteX64" fmla="*/ 365760 w 505968"/>
                <a:gd name="connsiteY64" fmla="*/ 365760 h 3694176"/>
                <a:gd name="connsiteX65" fmla="*/ 505968 w 505968"/>
                <a:gd name="connsiteY65" fmla="*/ 323088 h 3694176"/>
                <a:gd name="connsiteX66" fmla="*/ 384048 w 505968"/>
                <a:gd name="connsiteY66" fmla="*/ 323088 h 3694176"/>
                <a:gd name="connsiteX67" fmla="*/ 280416 w 505968"/>
                <a:gd name="connsiteY67" fmla="*/ 249936 h 3694176"/>
                <a:gd name="connsiteX68" fmla="*/ 201168 w 505968"/>
                <a:gd name="connsiteY68" fmla="*/ 243840 h 3694176"/>
                <a:gd name="connsiteX69" fmla="*/ 207264 w 505968"/>
                <a:gd name="connsiteY69" fmla="*/ 176784 h 3694176"/>
                <a:gd name="connsiteX70" fmla="*/ 176784 w 505968"/>
                <a:gd name="connsiteY70" fmla="*/ 85344 h 3694176"/>
                <a:gd name="connsiteX71" fmla="*/ 176784 w 505968"/>
                <a:gd name="connsiteY71" fmla="*/ 54864 h 3694176"/>
                <a:gd name="connsiteX72" fmla="*/ 280416 w 505968"/>
                <a:gd name="connsiteY72" fmla="*/ 0 h 3694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05968" h="3694176">
                  <a:moveTo>
                    <a:pt x="310896" y="3694176"/>
                  </a:moveTo>
                  <a:lnTo>
                    <a:pt x="365760" y="3633216"/>
                  </a:lnTo>
                  <a:lnTo>
                    <a:pt x="280416" y="3608832"/>
                  </a:lnTo>
                  <a:lnTo>
                    <a:pt x="225552" y="3572256"/>
                  </a:lnTo>
                  <a:lnTo>
                    <a:pt x="0" y="3499104"/>
                  </a:lnTo>
                  <a:lnTo>
                    <a:pt x="48768" y="3468624"/>
                  </a:lnTo>
                  <a:lnTo>
                    <a:pt x="36576" y="3432048"/>
                  </a:lnTo>
                  <a:lnTo>
                    <a:pt x="213360" y="3401568"/>
                  </a:lnTo>
                  <a:lnTo>
                    <a:pt x="323088" y="3395472"/>
                  </a:lnTo>
                  <a:lnTo>
                    <a:pt x="335280" y="3316224"/>
                  </a:lnTo>
                  <a:lnTo>
                    <a:pt x="249936" y="3273552"/>
                  </a:lnTo>
                  <a:lnTo>
                    <a:pt x="316992" y="3230880"/>
                  </a:lnTo>
                  <a:lnTo>
                    <a:pt x="329184" y="3176016"/>
                  </a:lnTo>
                  <a:lnTo>
                    <a:pt x="316992" y="3127248"/>
                  </a:lnTo>
                  <a:lnTo>
                    <a:pt x="341376" y="3029712"/>
                  </a:lnTo>
                  <a:lnTo>
                    <a:pt x="298704" y="2962656"/>
                  </a:lnTo>
                  <a:lnTo>
                    <a:pt x="225552" y="2871216"/>
                  </a:lnTo>
                  <a:lnTo>
                    <a:pt x="304800" y="2822448"/>
                  </a:lnTo>
                  <a:lnTo>
                    <a:pt x="231648" y="2779776"/>
                  </a:lnTo>
                  <a:lnTo>
                    <a:pt x="353568" y="2737104"/>
                  </a:lnTo>
                  <a:lnTo>
                    <a:pt x="231648" y="2670048"/>
                  </a:lnTo>
                  <a:lnTo>
                    <a:pt x="298704" y="2609088"/>
                  </a:lnTo>
                  <a:lnTo>
                    <a:pt x="347472" y="2542032"/>
                  </a:lnTo>
                  <a:lnTo>
                    <a:pt x="292608" y="2487168"/>
                  </a:lnTo>
                  <a:lnTo>
                    <a:pt x="268224" y="2395728"/>
                  </a:lnTo>
                  <a:lnTo>
                    <a:pt x="274320" y="2310384"/>
                  </a:lnTo>
                  <a:lnTo>
                    <a:pt x="323088" y="2255520"/>
                  </a:lnTo>
                  <a:lnTo>
                    <a:pt x="341376" y="2212848"/>
                  </a:lnTo>
                  <a:lnTo>
                    <a:pt x="243840" y="2145792"/>
                  </a:lnTo>
                  <a:lnTo>
                    <a:pt x="128016" y="2090928"/>
                  </a:lnTo>
                  <a:lnTo>
                    <a:pt x="195072" y="2054352"/>
                  </a:lnTo>
                  <a:lnTo>
                    <a:pt x="292608" y="2036064"/>
                  </a:lnTo>
                  <a:lnTo>
                    <a:pt x="243840" y="1987296"/>
                  </a:lnTo>
                  <a:lnTo>
                    <a:pt x="262128" y="1938528"/>
                  </a:lnTo>
                  <a:lnTo>
                    <a:pt x="402336" y="1901952"/>
                  </a:lnTo>
                  <a:lnTo>
                    <a:pt x="329184" y="1847088"/>
                  </a:lnTo>
                  <a:lnTo>
                    <a:pt x="359664" y="1810512"/>
                  </a:lnTo>
                  <a:lnTo>
                    <a:pt x="176784" y="1792224"/>
                  </a:lnTo>
                  <a:lnTo>
                    <a:pt x="347472" y="1706880"/>
                  </a:lnTo>
                  <a:lnTo>
                    <a:pt x="304800" y="1664208"/>
                  </a:lnTo>
                  <a:lnTo>
                    <a:pt x="249936" y="1603248"/>
                  </a:lnTo>
                  <a:lnTo>
                    <a:pt x="274320" y="1566672"/>
                  </a:lnTo>
                  <a:lnTo>
                    <a:pt x="341376" y="1530096"/>
                  </a:lnTo>
                  <a:lnTo>
                    <a:pt x="347472" y="1426464"/>
                  </a:lnTo>
                  <a:lnTo>
                    <a:pt x="79248" y="1408176"/>
                  </a:lnTo>
                  <a:lnTo>
                    <a:pt x="0" y="1359408"/>
                  </a:lnTo>
                  <a:lnTo>
                    <a:pt x="225552" y="1328928"/>
                  </a:lnTo>
                  <a:lnTo>
                    <a:pt x="237744" y="1261872"/>
                  </a:lnTo>
                  <a:lnTo>
                    <a:pt x="237744" y="1207008"/>
                  </a:lnTo>
                  <a:lnTo>
                    <a:pt x="268224" y="1188720"/>
                  </a:lnTo>
                  <a:lnTo>
                    <a:pt x="268224" y="1121664"/>
                  </a:lnTo>
                  <a:lnTo>
                    <a:pt x="109728" y="1066800"/>
                  </a:lnTo>
                  <a:lnTo>
                    <a:pt x="207264" y="1018032"/>
                  </a:lnTo>
                  <a:lnTo>
                    <a:pt x="316992" y="969264"/>
                  </a:lnTo>
                  <a:lnTo>
                    <a:pt x="225552" y="871728"/>
                  </a:lnTo>
                  <a:lnTo>
                    <a:pt x="298704" y="804672"/>
                  </a:lnTo>
                  <a:lnTo>
                    <a:pt x="274320" y="731520"/>
                  </a:lnTo>
                  <a:lnTo>
                    <a:pt x="396240" y="719328"/>
                  </a:lnTo>
                  <a:lnTo>
                    <a:pt x="432816" y="676656"/>
                  </a:lnTo>
                  <a:lnTo>
                    <a:pt x="335280" y="627888"/>
                  </a:lnTo>
                  <a:lnTo>
                    <a:pt x="335280" y="573024"/>
                  </a:lnTo>
                  <a:lnTo>
                    <a:pt x="390144" y="548640"/>
                  </a:lnTo>
                  <a:lnTo>
                    <a:pt x="402336" y="524256"/>
                  </a:lnTo>
                  <a:lnTo>
                    <a:pt x="316992" y="469392"/>
                  </a:lnTo>
                  <a:lnTo>
                    <a:pt x="365760" y="365760"/>
                  </a:lnTo>
                  <a:lnTo>
                    <a:pt x="505968" y="323088"/>
                  </a:lnTo>
                  <a:lnTo>
                    <a:pt x="384048" y="323088"/>
                  </a:lnTo>
                  <a:lnTo>
                    <a:pt x="280416" y="249936"/>
                  </a:lnTo>
                  <a:lnTo>
                    <a:pt x="201168" y="243840"/>
                  </a:lnTo>
                  <a:lnTo>
                    <a:pt x="207264" y="176784"/>
                  </a:lnTo>
                  <a:lnTo>
                    <a:pt x="176784" y="85344"/>
                  </a:lnTo>
                  <a:lnTo>
                    <a:pt x="176784" y="54864"/>
                  </a:lnTo>
                  <a:lnTo>
                    <a:pt x="280416" y="0"/>
                  </a:lnTo>
                </a:path>
              </a:pathLst>
            </a:custGeom>
            <a:noFill/>
            <a:ln w="952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19" name="Freeform: Shape 18">
              <a:extLst>
                <a:ext uri="{FF2B5EF4-FFF2-40B4-BE49-F238E27FC236}">
                  <a16:creationId xmlns:a16="http://schemas.microsoft.com/office/drawing/2014/main" id="{4CDD48B8-3175-EFE7-430D-422EBAB29A4B}"/>
                </a:ext>
              </a:extLst>
            </p:cNvPr>
            <p:cNvSpPr/>
            <p:nvPr/>
          </p:nvSpPr>
          <p:spPr>
            <a:xfrm>
              <a:off x="-446276" y="2804610"/>
              <a:ext cx="320903" cy="2295529"/>
            </a:xfrm>
            <a:custGeom>
              <a:avLst/>
              <a:gdLst>
                <a:gd name="connsiteX0" fmla="*/ 73152 w 530352"/>
                <a:gd name="connsiteY0" fmla="*/ 3706368 h 3706368"/>
                <a:gd name="connsiteX1" fmla="*/ 91440 w 530352"/>
                <a:gd name="connsiteY1" fmla="*/ 3596640 h 3706368"/>
                <a:gd name="connsiteX2" fmla="*/ 97536 w 530352"/>
                <a:gd name="connsiteY2" fmla="*/ 3486912 h 3706368"/>
                <a:gd name="connsiteX3" fmla="*/ 109728 w 530352"/>
                <a:gd name="connsiteY3" fmla="*/ 3425952 h 3706368"/>
                <a:gd name="connsiteX4" fmla="*/ 158496 w 530352"/>
                <a:gd name="connsiteY4" fmla="*/ 3389376 h 3706368"/>
                <a:gd name="connsiteX5" fmla="*/ 97536 w 530352"/>
                <a:gd name="connsiteY5" fmla="*/ 3322320 h 3706368"/>
                <a:gd name="connsiteX6" fmla="*/ 134112 w 530352"/>
                <a:gd name="connsiteY6" fmla="*/ 3285744 h 3706368"/>
                <a:gd name="connsiteX7" fmla="*/ 201168 w 530352"/>
                <a:gd name="connsiteY7" fmla="*/ 3243072 h 3706368"/>
                <a:gd name="connsiteX8" fmla="*/ 347472 w 530352"/>
                <a:gd name="connsiteY8" fmla="*/ 3182112 h 3706368"/>
                <a:gd name="connsiteX9" fmla="*/ 274320 w 530352"/>
                <a:gd name="connsiteY9" fmla="*/ 3121152 h 3706368"/>
                <a:gd name="connsiteX10" fmla="*/ 310896 w 530352"/>
                <a:gd name="connsiteY10" fmla="*/ 3041904 h 3706368"/>
                <a:gd name="connsiteX11" fmla="*/ 182880 w 530352"/>
                <a:gd name="connsiteY11" fmla="*/ 2944368 h 3706368"/>
                <a:gd name="connsiteX12" fmla="*/ 97536 w 530352"/>
                <a:gd name="connsiteY12" fmla="*/ 2816352 h 3706368"/>
                <a:gd name="connsiteX13" fmla="*/ 128016 w 530352"/>
                <a:gd name="connsiteY13" fmla="*/ 2731008 h 3706368"/>
                <a:gd name="connsiteX14" fmla="*/ 152400 w 530352"/>
                <a:gd name="connsiteY14" fmla="*/ 2663952 h 3706368"/>
                <a:gd name="connsiteX15" fmla="*/ 390144 w 530352"/>
                <a:gd name="connsiteY15" fmla="*/ 2590800 h 3706368"/>
                <a:gd name="connsiteX16" fmla="*/ 280416 w 530352"/>
                <a:gd name="connsiteY16" fmla="*/ 2511552 h 3706368"/>
                <a:gd name="connsiteX17" fmla="*/ 286512 w 530352"/>
                <a:gd name="connsiteY17" fmla="*/ 2432304 h 3706368"/>
                <a:gd name="connsiteX18" fmla="*/ 292608 w 530352"/>
                <a:gd name="connsiteY18" fmla="*/ 2383536 h 3706368"/>
                <a:gd name="connsiteX19" fmla="*/ 207264 w 530352"/>
                <a:gd name="connsiteY19" fmla="*/ 2316480 h 3706368"/>
                <a:gd name="connsiteX20" fmla="*/ 97536 w 530352"/>
                <a:gd name="connsiteY20" fmla="*/ 2243328 h 3706368"/>
                <a:gd name="connsiteX21" fmla="*/ 109728 w 530352"/>
                <a:gd name="connsiteY21" fmla="*/ 2170176 h 3706368"/>
                <a:gd name="connsiteX22" fmla="*/ 134112 w 530352"/>
                <a:gd name="connsiteY22" fmla="*/ 2097024 h 3706368"/>
                <a:gd name="connsiteX23" fmla="*/ 134112 w 530352"/>
                <a:gd name="connsiteY23" fmla="*/ 2097024 h 3706368"/>
                <a:gd name="connsiteX24" fmla="*/ 310896 w 530352"/>
                <a:gd name="connsiteY24" fmla="*/ 2011680 h 3706368"/>
                <a:gd name="connsiteX25" fmla="*/ 249936 w 530352"/>
                <a:gd name="connsiteY25" fmla="*/ 1938528 h 3706368"/>
                <a:gd name="connsiteX26" fmla="*/ 164592 w 530352"/>
                <a:gd name="connsiteY26" fmla="*/ 1859280 h 3706368"/>
                <a:gd name="connsiteX27" fmla="*/ 164592 w 530352"/>
                <a:gd name="connsiteY27" fmla="*/ 1749552 h 3706368"/>
                <a:gd name="connsiteX28" fmla="*/ 243840 w 530352"/>
                <a:gd name="connsiteY28" fmla="*/ 1664208 h 3706368"/>
                <a:gd name="connsiteX29" fmla="*/ 298704 w 530352"/>
                <a:gd name="connsiteY29" fmla="*/ 1615440 h 3706368"/>
                <a:gd name="connsiteX30" fmla="*/ 207264 w 530352"/>
                <a:gd name="connsiteY30" fmla="*/ 1511808 h 3706368"/>
                <a:gd name="connsiteX31" fmla="*/ 262128 w 530352"/>
                <a:gd name="connsiteY31" fmla="*/ 1432560 h 3706368"/>
                <a:gd name="connsiteX32" fmla="*/ 213360 w 530352"/>
                <a:gd name="connsiteY32" fmla="*/ 1365504 h 3706368"/>
                <a:gd name="connsiteX33" fmla="*/ 402336 w 530352"/>
                <a:gd name="connsiteY33" fmla="*/ 1328928 h 3706368"/>
                <a:gd name="connsiteX34" fmla="*/ 530352 w 530352"/>
                <a:gd name="connsiteY34" fmla="*/ 1316736 h 3706368"/>
                <a:gd name="connsiteX35" fmla="*/ 499872 w 530352"/>
                <a:gd name="connsiteY35" fmla="*/ 1249680 h 3706368"/>
                <a:gd name="connsiteX36" fmla="*/ 518160 w 530352"/>
                <a:gd name="connsiteY36" fmla="*/ 1188720 h 3706368"/>
                <a:gd name="connsiteX37" fmla="*/ 384048 w 530352"/>
                <a:gd name="connsiteY37" fmla="*/ 1152144 h 3706368"/>
                <a:gd name="connsiteX38" fmla="*/ 243840 w 530352"/>
                <a:gd name="connsiteY38" fmla="*/ 1085088 h 3706368"/>
                <a:gd name="connsiteX39" fmla="*/ 243840 w 530352"/>
                <a:gd name="connsiteY39" fmla="*/ 1030224 h 3706368"/>
                <a:gd name="connsiteX40" fmla="*/ 274320 w 530352"/>
                <a:gd name="connsiteY40" fmla="*/ 987552 h 3706368"/>
                <a:gd name="connsiteX41" fmla="*/ 341376 w 530352"/>
                <a:gd name="connsiteY41" fmla="*/ 944880 h 3706368"/>
                <a:gd name="connsiteX42" fmla="*/ 347472 w 530352"/>
                <a:gd name="connsiteY42" fmla="*/ 902208 h 3706368"/>
                <a:gd name="connsiteX43" fmla="*/ 457200 w 530352"/>
                <a:gd name="connsiteY43" fmla="*/ 847344 h 3706368"/>
                <a:gd name="connsiteX44" fmla="*/ 377952 w 530352"/>
                <a:gd name="connsiteY44" fmla="*/ 816864 h 3706368"/>
                <a:gd name="connsiteX45" fmla="*/ 408432 w 530352"/>
                <a:gd name="connsiteY45" fmla="*/ 755904 h 3706368"/>
                <a:gd name="connsiteX46" fmla="*/ 408432 w 530352"/>
                <a:gd name="connsiteY46" fmla="*/ 682752 h 3706368"/>
                <a:gd name="connsiteX47" fmla="*/ 121920 w 530352"/>
                <a:gd name="connsiteY47" fmla="*/ 633984 h 3706368"/>
                <a:gd name="connsiteX48" fmla="*/ 97536 w 530352"/>
                <a:gd name="connsiteY48" fmla="*/ 609600 h 3706368"/>
                <a:gd name="connsiteX49" fmla="*/ 152400 w 530352"/>
                <a:gd name="connsiteY49" fmla="*/ 530352 h 3706368"/>
                <a:gd name="connsiteX50" fmla="*/ 164592 w 530352"/>
                <a:gd name="connsiteY50" fmla="*/ 481584 h 3706368"/>
                <a:gd name="connsiteX51" fmla="*/ 97536 w 530352"/>
                <a:gd name="connsiteY51" fmla="*/ 438912 h 3706368"/>
                <a:gd name="connsiteX52" fmla="*/ 54864 w 530352"/>
                <a:gd name="connsiteY52" fmla="*/ 359664 h 3706368"/>
                <a:gd name="connsiteX53" fmla="*/ 0 w 530352"/>
                <a:gd name="connsiteY53" fmla="*/ 262128 h 3706368"/>
                <a:gd name="connsiteX54" fmla="*/ 274320 w 530352"/>
                <a:gd name="connsiteY54" fmla="*/ 207264 h 3706368"/>
                <a:gd name="connsiteX55" fmla="*/ 426720 w 530352"/>
                <a:gd name="connsiteY55" fmla="*/ 195072 h 3706368"/>
                <a:gd name="connsiteX56" fmla="*/ 445008 w 530352"/>
                <a:gd name="connsiteY56" fmla="*/ 109728 h 3706368"/>
                <a:gd name="connsiteX57" fmla="*/ 73152 w 530352"/>
                <a:gd name="connsiteY57" fmla="*/ 48768 h 3706368"/>
                <a:gd name="connsiteX58" fmla="*/ 115824 w 530352"/>
                <a:gd name="connsiteY58" fmla="*/ 0 h 3706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0352" h="3706368">
                  <a:moveTo>
                    <a:pt x="73152" y="3706368"/>
                  </a:moveTo>
                  <a:lnTo>
                    <a:pt x="91440" y="3596640"/>
                  </a:lnTo>
                  <a:lnTo>
                    <a:pt x="97536" y="3486912"/>
                  </a:lnTo>
                  <a:lnTo>
                    <a:pt x="109728" y="3425952"/>
                  </a:lnTo>
                  <a:lnTo>
                    <a:pt x="158496" y="3389376"/>
                  </a:lnTo>
                  <a:lnTo>
                    <a:pt x="97536" y="3322320"/>
                  </a:lnTo>
                  <a:lnTo>
                    <a:pt x="134112" y="3285744"/>
                  </a:lnTo>
                  <a:lnTo>
                    <a:pt x="201168" y="3243072"/>
                  </a:lnTo>
                  <a:lnTo>
                    <a:pt x="347472" y="3182112"/>
                  </a:lnTo>
                  <a:lnTo>
                    <a:pt x="274320" y="3121152"/>
                  </a:lnTo>
                  <a:lnTo>
                    <a:pt x="310896" y="3041904"/>
                  </a:lnTo>
                  <a:lnTo>
                    <a:pt x="182880" y="2944368"/>
                  </a:lnTo>
                  <a:lnTo>
                    <a:pt x="97536" y="2816352"/>
                  </a:lnTo>
                  <a:lnTo>
                    <a:pt x="128016" y="2731008"/>
                  </a:lnTo>
                  <a:lnTo>
                    <a:pt x="152400" y="2663952"/>
                  </a:lnTo>
                  <a:lnTo>
                    <a:pt x="390144" y="2590800"/>
                  </a:lnTo>
                  <a:lnTo>
                    <a:pt x="280416" y="2511552"/>
                  </a:lnTo>
                  <a:lnTo>
                    <a:pt x="286512" y="2432304"/>
                  </a:lnTo>
                  <a:lnTo>
                    <a:pt x="292608" y="2383536"/>
                  </a:lnTo>
                  <a:lnTo>
                    <a:pt x="207264" y="2316480"/>
                  </a:lnTo>
                  <a:lnTo>
                    <a:pt x="97536" y="2243328"/>
                  </a:lnTo>
                  <a:lnTo>
                    <a:pt x="109728" y="2170176"/>
                  </a:lnTo>
                  <a:lnTo>
                    <a:pt x="134112" y="2097024"/>
                  </a:lnTo>
                  <a:lnTo>
                    <a:pt x="134112" y="2097024"/>
                  </a:lnTo>
                  <a:lnTo>
                    <a:pt x="310896" y="2011680"/>
                  </a:lnTo>
                  <a:lnTo>
                    <a:pt x="249936" y="1938528"/>
                  </a:lnTo>
                  <a:lnTo>
                    <a:pt x="164592" y="1859280"/>
                  </a:lnTo>
                  <a:lnTo>
                    <a:pt x="164592" y="1749552"/>
                  </a:lnTo>
                  <a:lnTo>
                    <a:pt x="243840" y="1664208"/>
                  </a:lnTo>
                  <a:lnTo>
                    <a:pt x="298704" y="1615440"/>
                  </a:lnTo>
                  <a:lnTo>
                    <a:pt x="207264" y="1511808"/>
                  </a:lnTo>
                  <a:lnTo>
                    <a:pt x="262128" y="1432560"/>
                  </a:lnTo>
                  <a:lnTo>
                    <a:pt x="213360" y="1365504"/>
                  </a:lnTo>
                  <a:lnTo>
                    <a:pt x="402336" y="1328928"/>
                  </a:lnTo>
                  <a:lnTo>
                    <a:pt x="530352" y="1316736"/>
                  </a:lnTo>
                  <a:lnTo>
                    <a:pt x="499872" y="1249680"/>
                  </a:lnTo>
                  <a:lnTo>
                    <a:pt x="518160" y="1188720"/>
                  </a:lnTo>
                  <a:lnTo>
                    <a:pt x="384048" y="1152144"/>
                  </a:lnTo>
                  <a:lnTo>
                    <a:pt x="243840" y="1085088"/>
                  </a:lnTo>
                  <a:lnTo>
                    <a:pt x="243840" y="1030224"/>
                  </a:lnTo>
                  <a:lnTo>
                    <a:pt x="274320" y="987552"/>
                  </a:lnTo>
                  <a:lnTo>
                    <a:pt x="341376" y="944880"/>
                  </a:lnTo>
                  <a:lnTo>
                    <a:pt x="347472" y="902208"/>
                  </a:lnTo>
                  <a:lnTo>
                    <a:pt x="457200" y="847344"/>
                  </a:lnTo>
                  <a:lnTo>
                    <a:pt x="377952" y="816864"/>
                  </a:lnTo>
                  <a:lnTo>
                    <a:pt x="408432" y="755904"/>
                  </a:lnTo>
                  <a:lnTo>
                    <a:pt x="408432" y="682752"/>
                  </a:lnTo>
                  <a:lnTo>
                    <a:pt x="121920" y="633984"/>
                  </a:lnTo>
                  <a:lnTo>
                    <a:pt x="97536" y="609600"/>
                  </a:lnTo>
                  <a:lnTo>
                    <a:pt x="152400" y="530352"/>
                  </a:lnTo>
                  <a:lnTo>
                    <a:pt x="164592" y="481584"/>
                  </a:lnTo>
                  <a:lnTo>
                    <a:pt x="97536" y="438912"/>
                  </a:lnTo>
                  <a:lnTo>
                    <a:pt x="54864" y="359664"/>
                  </a:lnTo>
                  <a:lnTo>
                    <a:pt x="0" y="262128"/>
                  </a:lnTo>
                  <a:lnTo>
                    <a:pt x="274320" y="207264"/>
                  </a:lnTo>
                  <a:lnTo>
                    <a:pt x="426720" y="195072"/>
                  </a:lnTo>
                  <a:lnTo>
                    <a:pt x="445008" y="109728"/>
                  </a:lnTo>
                  <a:lnTo>
                    <a:pt x="73152" y="48768"/>
                  </a:lnTo>
                  <a:lnTo>
                    <a:pt x="115824" y="0"/>
                  </a:lnTo>
                </a:path>
              </a:pathLst>
            </a:custGeom>
            <a:noFill/>
            <a:ln w="9525">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0" name="Freeform: Shape 19">
              <a:extLst>
                <a:ext uri="{FF2B5EF4-FFF2-40B4-BE49-F238E27FC236}">
                  <a16:creationId xmlns:a16="http://schemas.microsoft.com/office/drawing/2014/main" id="{A4C9C9A6-C815-73A0-0CD2-65D14F9258EC}"/>
                </a:ext>
              </a:extLst>
            </p:cNvPr>
            <p:cNvSpPr/>
            <p:nvPr/>
          </p:nvSpPr>
          <p:spPr>
            <a:xfrm flipH="1" flipV="1">
              <a:off x="1037247" y="2829401"/>
              <a:ext cx="306149" cy="2287976"/>
            </a:xfrm>
            <a:custGeom>
              <a:avLst/>
              <a:gdLst>
                <a:gd name="connsiteX0" fmla="*/ 310896 w 505968"/>
                <a:gd name="connsiteY0" fmla="*/ 3694176 h 3694176"/>
                <a:gd name="connsiteX1" fmla="*/ 365760 w 505968"/>
                <a:gd name="connsiteY1" fmla="*/ 3633216 h 3694176"/>
                <a:gd name="connsiteX2" fmla="*/ 280416 w 505968"/>
                <a:gd name="connsiteY2" fmla="*/ 3608832 h 3694176"/>
                <a:gd name="connsiteX3" fmla="*/ 225552 w 505968"/>
                <a:gd name="connsiteY3" fmla="*/ 3572256 h 3694176"/>
                <a:gd name="connsiteX4" fmla="*/ 0 w 505968"/>
                <a:gd name="connsiteY4" fmla="*/ 3499104 h 3694176"/>
                <a:gd name="connsiteX5" fmla="*/ 48768 w 505968"/>
                <a:gd name="connsiteY5" fmla="*/ 3468624 h 3694176"/>
                <a:gd name="connsiteX6" fmla="*/ 36576 w 505968"/>
                <a:gd name="connsiteY6" fmla="*/ 3432048 h 3694176"/>
                <a:gd name="connsiteX7" fmla="*/ 213360 w 505968"/>
                <a:gd name="connsiteY7" fmla="*/ 3401568 h 3694176"/>
                <a:gd name="connsiteX8" fmla="*/ 323088 w 505968"/>
                <a:gd name="connsiteY8" fmla="*/ 3395472 h 3694176"/>
                <a:gd name="connsiteX9" fmla="*/ 335280 w 505968"/>
                <a:gd name="connsiteY9" fmla="*/ 3316224 h 3694176"/>
                <a:gd name="connsiteX10" fmla="*/ 249936 w 505968"/>
                <a:gd name="connsiteY10" fmla="*/ 3273552 h 3694176"/>
                <a:gd name="connsiteX11" fmla="*/ 316992 w 505968"/>
                <a:gd name="connsiteY11" fmla="*/ 3230880 h 3694176"/>
                <a:gd name="connsiteX12" fmla="*/ 329184 w 505968"/>
                <a:gd name="connsiteY12" fmla="*/ 3176016 h 3694176"/>
                <a:gd name="connsiteX13" fmla="*/ 316992 w 505968"/>
                <a:gd name="connsiteY13" fmla="*/ 3127248 h 3694176"/>
                <a:gd name="connsiteX14" fmla="*/ 341376 w 505968"/>
                <a:gd name="connsiteY14" fmla="*/ 3029712 h 3694176"/>
                <a:gd name="connsiteX15" fmla="*/ 298704 w 505968"/>
                <a:gd name="connsiteY15" fmla="*/ 2962656 h 3694176"/>
                <a:gd name="connsiteX16" fmla="*/ 225552 w 505968"/>
                <a:gd name="connsiteY16" fmla="*/ 2871216 h 3694176"/>
                <a:gd name="connsiteX17" fmla="*/ 304800 w 505968"/>
                <a:gd name="connsiteY17" fmla="*/ 2822448 h 3694176"/>
                <a:gd name="connsiteX18" fmla="*/ 231648 w 505968"/>
                <a:gd name="connsiteY18" fmla="*/ 2779776 h 3694176"/>
                <a:gd name="connsiteX19" fmla="*/ 353568 w 505968"/>
                <a:gd name="connsiteY19" fmla="*/ 2737104 h 3694176"/>
                <a:gd name="connsiteX20" fmla="*/ 231648 w 505968"/>
                <a:gd name="connsiteY20" fmla="*/ 2670048 h 3694176"/>
                <a:gd name="connsiteX21" fmla="*/ 298704 w 505968"/>
                <a:gd name="connsiteY21" fmla="*/ 2609088 h 3694176"/>
                <a:gd name="connsiteX22" fmla="*/ 347472 w 505968"/>
                <a:gd name="connsiteY22" fmla="*/ 2542032 h 3694176"/>
                <a:gd name="connsiteX23" fmla="*/ 292608 w 505968"/>
                <a:gd name="connsiteY23" fmla="*/ 2487168 h 3694176"/>
                <a:gd name="connsiteX24" fmla="*/ 268224 w 505968"/>
                <a:gd name="connsiteY24" fmla="*/ 2395728 h 3694176"/>
                <a:gd name="connsiteX25" fmla="*/ 274320 w 505968"/>
                <a:gd name="connsiteY25" fmla="*/ 2310384 h 3694176"/>
                <a:gd name="connsiteX26" fmla="*/ 323088 w 505968"/>
                <a:gd name="connsiteY26" fmla="*/ 2255520 h 3694176"/>
                <a:gd name="connsiteX27" fmla="*/ 341376 w 505968"/>
                <a:gd name="connsiteY27" fmla="*/ 2212848 h 3694176"/>
                <a:gd name="connsiteX28" fmla="*/ 243840 w 505968"/>
                <a:gd name="connsiteY28" fmla="*/ 2145792 h 3694176"/>
                <a:gd name="connsiteX29" fmla="*/ 128016 w 505968"/>
                <a:gd name="connsiteY29" fmla="*/ 2090928 h 3694176"/>
                <a:gd name="connsiteX30" fmla="*/ 195072 w 505968"/>
                <a:gd name="connsiteY30" fmla="*/ 2054352 h 3694176"/>
                <a:gd name="connsiteX31" fmla="*/ 292608 w 505968"/>
                <a:gd name="connsiteY31" fmla="*/ 2036064 h 3694176"/>
                <a:gd name="connsiteX32" fmla="*/ 243840 w 505968"/>
                <a:gd name="connsiteY32" fmla="*/ 1987296 h 3694176"/>
                <a:gd name="connsiteX33" fmla="*/ 262128 w 505968"/>
                <a:gd name="connsiteY33" fmla="*/ 1938528 h 3694176"/>
                <a:gd name="connsiteX34" fmla="*/ 402336 w 505968"/>
                <a:gd name="connsiteY34" fmla="*/ 1901952 h 3694176"/>
                <a:gd name="connsiteX35" fmla="*/ 329184 w 505968"/>
                <a:gd name="connsiteY35" fmla="*/ 1847088 h 3694176"/>
                <a:gd name="connsiteX36" fmla="*/ 359664 w 505968"/>
                <a:gd name="connsiteY36" fmla="*/ 1810512 h 3694176"/>
                <a:gd name="connsiteX37" fmla="*/ 176784 w 505968"/>
                <a:gd name="connsiteY37" fmla="*/ 1792224 h 3694176"/>
                <a:gd name="connsiteX38" fmla="*/ 347472 w 505968"/>
                <a:gd name="connsiteY38" fmla="*/ 1706880 h 3694176"/>
                <a:gd name="connsiteX39" fmla="*/ 304800 w 505968"/>
                <a:gd name="connsiteY39" fmla="*/ 1664208 h 3694176"/>
                <a:gd name="connsiteX40" fmla="*/ 249936 w 505968"/>
                <a:gd name="connsiteY40" fmla="*/ 1603248 h 3694176"/>
                <a:gd name="connsiteX41" fmla="*/ 274320 w 505968"/>
                <a:gd name="connsiteY41" fmla="*/ 1566672 h 3694176"/>
                <a:gd name="connsiteX42" fmla="*/ 341376 w 505968"/>
                <a:gd name="connsiteY42" fmla="*/ 1530096 h 3694176"/>
                <a:gd name="connsiteX43" fmla="*/ 347472 w 505968"/>
                <a:gd name="connsiteY43" fmla="*/ 1426464 h 3694176"/>
                <a:gd name="connsiteX44" fmla="*/ 79248 w 505968"/>
                <a:gd name="connsiteY44" fmla="*/ 1408176 h 3694176"/>
                <a:gd name="connsiteX45" fmla="*/ 0 w 505968"/>
                <a:gd name="connsiteY45" fmla="*/ 1359408 h 3694176"/>
                <a:gd name="connsiteX46" fmla="*/ 225552 w 505968"/>
                <a:gd name="connsiteY46" fmla="*/ 1328928 h 3694176"/>
                <a:gd name="connsiteX47" fmla="*/ 237744 w 505968"/>
                <a:gd name="connsiteY47" fmla="*/ 1261872 h 3694176"/>
                <a:gd name="connsiteX48" fmla="*/ 237744 w 505968"/>
                <a:gd name="connsiteY48" fmla="*/ 1207008 h 3694176"/>
                <a:gd name="connsiteX49" fmla="*/ 268224 w 505968"/>
                <a:gd name="connsiteY49" fmla="*/ 1188720 h 3694176"/>
                <a:gd name="connsiteX50" fmla="*/ 268224 w 505968"/>
                <a:gd name="connsiteY50" fmla="*/ 1121664 h 3694176"/>
                <a:gd name="connsiteX51" fmla="*/ 109728 w 505968"/>
                <a:gd name="connsiteY51" fmla="*/ 1066800 h 3694176"/>
                <a:gd name="connsiteX52" fmla="*/ 207264 w 505968"/>
                <a:gd name="connsiteY52" fmla="*/ 1018032 h 3694176"/>
                <a:gd name="connsiteX53" fmla="*/ 316992 w 505968"/>
                <a:gd name="connsiteY53" fmla="*/ 969264 h 3694176"/>
                <a:gd name="connsiteX54" fmla="*/ 225552 w 505968"/>
                <a:gd name="connsiteY54" fmla="*/ 871728 h 3694176"/>
                <a:gd name="connsiteX55" fmla="*/ 298704 w 505968"/>
                <a:gd name="connsiteY55" fmla="*/ 804672 h 3694176"/>
                <a:gd name="connsiteX56" fmla="*/ 274320 w 505968"/>
                <a:gd name="connsiteY56" fmla="*/ 731520 h 3694176"/>
                <a:gd name="connsiteX57" fmla="*/ 396240 w 505968"/>
                <a:gd name="connsiteY57" fmla="*/ 719328 h 3694176"/>
                <a:gd name="connsiteX58" fmla="*/ 432816 w 505968"/>
                <a:gd name="connsiteY58" fmla="*/ 676656 h 3694176"/>
                <a:gd name="connsiteX59" fmla="*/ 335280 w 505968"/>
                <a:gd name="connsiteY59" fmla="*/ 627888 h 3694176"/>
                <a:gd name="connsiteX60" fmla="*/ 335280 w 505968"/>
                <a:gd name="connsiteY60" fmla="*/ 573024 h 3694176"/>
                <a:gd name="connsiteX61" fmla="*/ 390144 w 505968"/>
                <a:gd name="connsiteY61" fmla="*/ 548640 h 3694176"/>
                <a:gd name="connsiteX62" fmla="*/ 402336 w 505968"/>
                <a:gd name="connsiteY62" fmla="*/ 524256 h 3694176"/>
                <a:gd name="connsiteX63" fmla="*/ 316992 w 505968"/>
                <a:gd name="connsiteY63" fmla="*/ 469392 h 3694176"/>
                <a:gd name="connsiteX64" fmla="*/ 365760 w 505968"/>
                <a:gd name="connsiteY64" fmla="*/ 365760 h 3694176"/>
                <a:gd name="connsiteX65" fmla="*/ 505968 w 505968"/>
                <a:gd name="connsiteY65" fmla="*/ 323088 h 3694176"/>
                <a:gd name="connsiteX66" fmla="*/ 384048 w 505968"/>
                <a:gd name="connsiteY66" fmla="*/ 323088 h 3694176"/>
                <a:gd name="connsiteX67" fmla="*/ 280416 w 505968"/>
                <a:gd name="connsiteY67" fmla="*/ 249936 h 3694176"/>
                <a:gd name="connsiteX68" fmla="*/ 201168 w 505968"/>
                <a:gd name="connsiteY68" fmla="*/ 243840 h 3694176"/>
                <a:gd name="connsiteX69" fmla="*/ 207264 w 505968"/>
                <a:gd name="connsiteY69" fmla="*/ 176784 h 3694176"/>
                <a:gd name="connsiteX70" fmla="*/ 176784 w 505968"/>
                <a:gd name="connsiteY70" fmla="*/ 85344 h 3694176"/>
                <a:gd name="connsiteX71" fmla="*/ 176784 w 505968"/>
                <a:gd name="connsiteY71" fmla="*/ 54864 h 3694176"/>
                <a:gd name="connsiteX72" fmla="*/ 280416 w 505968"/>
                <a:gd name="connsiteY72" fmla="*/ 0 h 3694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05968" h="3694176">
                  <a:moveTo>
                    <a:pt x="310896" y="3694176"/>
                  </a:moveTo>
                  <a:lnTo>
                    <a:pt x="365760" y="3633216"/>
                  </a:lnTo>
                  <a:lnTo>
                    <a:pt x="280416" y="3608832"/>
                  </a:lnTo>
                  <a:lnTo>
                    <a:pt x="225552" y="3572256"/>
                  </a:lnTo>
                  <a:lnTo>
                    <a:pt x="0" y="3499104"/>
                  </a:lnTo>
                  <a:lnTo>
                    <a:pt x="48768" y="3468624"/>
                  </a:lnTo>
                  <a:lnTo>
                    <a:pt x="36576" y="3432048"/>
                  </a:lnTo>
                  <a:lnTo>
                    <a:pt x="213360" y="3401568"/>
                  </a:lnTo>
                  <a:lnTo>
                    <a:pt x="323088" y="3395472"/>
                  </a:lnTo>
                  <a:lnTo>
                    <a:pt x="335280" y="3316224"/>
                  </a:lnTo>
                  <a:lnTo>
                    <a:pt x="249936" y="3273552"/>
                  </a:lnTo>
                  <a:lnTo>
                    <a:pt x="316992" y="3230880"/>
                  </a:lnTo>
                  <a:lnTo>
                    <a:pt x="329184" y="3176016"/>
                  </a:lnTo>
                  <a:lnTo>
                    <a:pt x="316992" y="3127248"/>
                  </a:lnTo>
                  <a:lnTo>
                    <a:pt x="341376" y="3029712"/>
                  </a:lnTo>
                  <a:lnTo>
                    <a:pt x="298704" y="2962656"/>
                  </a:lnTo>
                  <a:lnTo>
                    <a:pt x="225552" y="2871216"/>
                  </a:lnTo>
                  <a:lnTo>
                    <a:pt x="304800" y="2822448"/>
                  </a:lnTo>
                  <a:lnTo>
                    <a:pt x="231648" y="2779776"/>
                  </a:lnTo>
                  <a:lnTo>
                    <a:pt x="353568" y="2737104"/>
                  </a:lnTo>
                  <a:lnTo>
                    <a:pt x="231648" y="2670048"/>
                  </a:lnTo>
                  <a:lnTo>
                    <a:pt x="298704" y="2609088"/>
                  </a:lnTo>
                  <a:lnTo>
                    <a:pt x="347472" y="2542032"/>
                  </a:lnTo>
                  <a:lnTo>
                    <a:pt x="292608" y="2487168"/>
                  </a:lnTo>
                  <a:lnTo>
                    <a:pt x="268224" y="2395728"/>
                  </a:lnTo>
                  <a:lnTo>
                    <a:pt x="274320" y="2310384"/>
                  </a:lnTo>
                  <a:lnTo>
                    <a:pt x="323088" y="2255520"/>
                  </a:lnTo>
                  <a:lnTo>
                    <a:pt x="341376" y="2212848"/>
                  </a:lnTo>
                  <a:lnTo>
                    <a:pt x="243840" y="2145792"/>
                  </a:lnTo>
                  <a:lnTo>
                    <a:pt x="128016" y="2090928"/>
                  </a:lnTo>
                  <a:lnTo>
                    <a:pt x="195072" y="2054352"/>
                  </a:lnTo>
                  <a:lnTo>
                    <a:pt x="292608" y="2036064"/>
                  </a:lnTo>
                  <a:lnTo>
                    <a:pt x="243840" y="1987296"/>
                  </a:lnTo>
                  <a:lnTo>
                    <a:pt x="262128" y="1938528"/>
                  </a:lnTo>
                  <a:lnTo>
                    <a:pt x="402336" y="1901952"/>
                  </a:lnTo>
                  <a:lnTo>
                    <a:pt x="329184" y="1847088"/>
                  </a:lnTo>
                  <a:lnTo>
                    <a:pt x="359664" y="1810512"/>
                  </a:lnTo>
                  <a:lnTo>
                    <a:pt x="176784" y="1792224"/>
                  </a:lnTo>
                  <a:lnTo>
                    <a:pt x="347472" y="1706880"/>
                  </a:lnTo>
                  <a:lnTo>
                    <a:pt x="304800" y="1664208"/>
                  </a:lnTo>
                  <a:lnTo>
                    <a:pt x="249936" y="1603248"/>
                  </a:lnTo>
                  <a:lnTo>
                    <a:pt x="274320" y="1566672"/>
                  </a:lnTo>
                  <a:lnTo>
                    <a:pt x="341376" y="1530096"/>
                  </a:lnTo>
                  <a:lnTo>
                    <a:pt x="347472" y="1426464"/>
                  </a:lnTo>
                  <a:lnTo>
                    <a:pt x="79248" y="1408176"/>
                  </a:lnTo>
                  <a:lnTo>
                    <a:pt x="0" y="1359408"/>
                  </a:lnTo>
                  <a:lnTo>
                    <a:pt x="225552" y="1328928"/>
                  </a:lnTo>
                  <a:lnTo>
                    <a:pt x="237744" y="1261872"/>
                  </a:lnTo>
                  <a:lnTo>
                    <a:pt x="237744" y="1207008"/>
                  </a:lnTo>
                  <a:lnTo>
                    <a:pt x="268224" y="1188720"/>
                  </a:lnTo>
                  <a:lnTo>
                    <a:pt x="268224" y="1121664"/>
                  </a:lnTo>
                  <a:lnTo>
                    <a:pt x="109728" y="1066800"/>
                  </a:lnTo>
                  <a:lnTo>
                    <a:pt x="207264" y="1018032"/>
                  </a:lnTo>
                  <a:lnTo>
                    <a:pt x="316992" y="969264"/>
                  </a:lnTo>
                  <a:lnTo>
                    <a:pt x="225552" y="871728"/>
                  </a:lnTo>
                  <a:lnTo>
                    <a:pt x="298704" y="804672"/>
                  </a:lnTo>
                  <a:lnTo>
                    <a:pt x="274320" y="731520"/>
                  </a:lnTo>
                  <a:lnTo>
                    <a:pt x="396240" y="719328"/>
                  </a:lnTo>
                  <a:lnTo>
                    <a:pt x="432816" y="676656"/>
                  </a:lnTo>
                  <a:lnTo>
                    <a:pt x="335280" y="627888"/>
                  </a:lnTo>
                  <a:lnTo>
                    <a:pt x="335280" y="573024"/>
                  </a:lnTo>
                  <a:lnTo>
                    <a:pt x="390144" y="548640"/>
                  </a:lnTo>
                  <a:lnTo>
                    <a:pt x="402336" y="524256"/>
                  </a:lnTo>
                  <a:lnTo>
                    <a:pt x="316992" y="469392"/>
                  </a:lnTo>
                  <a:lnTo>
                    <a:pt x="365760" y="365760"/>
                  </a:lnTo>
                  <a:lnTo>
                    <a:pt x="505968" y="323088"/>
                  </a:lnTo>
                  <a:lnTo>
                    <a:pt x="384048" y="323088"/>
                  </a:lnTo>
                  <a:lnTo>
                    <a:pt x="280416" y="249936"/>
                  </a:lnTo>
                  <a:lnTo>
                    <a:pt x="201168" y="243840"/>
                  </a:lnTo>
                  <a:lnTo>
                    <a:pt x="207264" y="176784"/>
                  </a:lnTo>
                  <a:lnTo>
                    <a:pt x="176784" y="85344"/>
                  </a:lnTo>
                  <a:lnTo>
                    <a:pt x="176784" y="54864"/>
                  </a:lnTo>
                  <a:lnTo>
                    <a:pt x="280416" y="0"/>
                  </a:lnTo>
                </a:path>
              </a:pathLst>
            </a:custGeom>
            <a:noFill/>
            <a:ln w="9525">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1" name="TextBox 20">
              <a:extLst>
                <a:ext uri="{FF2B5EF4-FFF2-40B4-BE49-F238E27FC236}">
                  <a16:creationId xmlns:a16="http://schemas.microsoft.com/office/drawing/2014/main" id="{9EFFE66F-0234-7B56-D67E-1CE572DEECF5}"/>
                </a:ext>
              </a:extLst>
            </p:cNvPr>
            <p:cNvSpPr txBox="1"/>
            <p:nvPr/>
          </p:nvSpPr>
          <p:spPr>
            <a:xfrm>
              <a:off x="931996" y="2410676"/>
              <a:ext cx="1092521" cy="2761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dirty="0">
                  <a:ln>
                    <a:noFill/>
                  </a:ln>
                  <a:solidFill>
                    <a:srgbClr val="333333"/>
                  </a:solidFill>
                  <a:effectLst/>
                  <a:uLnTx/>
                  <a:uFillTx/>
                  <a:latin typeface="Equinor"/>
                  <a:ea typeface="+mn-ea"/>
                  <a:cs typeface="+mn-cs"/>
                </a:rPr>
                <a:t>NPHI</a:t>
              </a:r>
            </a:p>
          </p:txBody>
        </p:sp>
        <p:cxnSp>
          <p:nvCxnSpPr>
            <p:cNvPr id="22" name="Straight Arrow Connector 21">
              <a:extLst>
                <a:ext uri="{FF2B5EF4-FFF2-40B4-BE49-F238E27FC236}">
                  <a16:creationId xmlns:a16="http://schemas.microsoft.com/office/drawing/2014/main" id="{CE6F1025-B9BF-56BA-4AB8-9F2C92758540}"/>
                </a:ext>
              </a:extLst>
            </p:cNvPr>
            <p:cNvCxnSpPr>
              <a:cxnSpLocks/>
            </p:cNvCxnSpPr>
            <p:nvPr/>
          </p:nvCxnSpPr>
          <p:spPr>
            <a:xfrm>
              <a:off x="-1192653" y="2767798"/>
              <a:ext cx="0" cy="2296360"/>
            </a:xfrm>
            <a:prstGeom prst="straightConnector1">
              <a:avLst/>
            </a:prstGeom>
            <a:ln w="12700">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B634EA58-F1F8-7114-FEF9-6C2CEF665E87}"/>
                </a:ext>
              </a:extLst>
            </p:cNvPr>
            <p:cNvSpPr txBox="1"/>
            <p:nvPr/>
          </p:nvSpPr>
          <p:spPr>
            <a:xfrm rot="16200000">
              <a:off x="-1752237" y="3594229"/>
              <a:ext cx="796255" cy="32214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dirty="0">
                  <a:ln>
                    <a:noFill/>
                  </a:ln>
                  <a:solidFill>
                    <a:srgbClr val="333333"/>
                  </a:solidFill>
                  <a:effectLst/>
                  <a:uLnTx/>
                  <a:uFillTx/>
                  <a:latin typeface="Equinor"/>
                  <a:ea typeface="+mn-ea"/>
                  <a:cs typeface="+mn-cs"/>
                </a:rPr>
                <a:t>DEPTH</a:t>
              </a:r>
            </a:p>
          </p:txBody>
        </p:sp>
        <p:sp>
          <p:nvSpPr>
            <p:cNvPr id="24" name="Freeform: Shape 23">
              <a:extLst>
                <a:ext uri="{FF2B5EF4-FFF2-40B4-BE49-F238E27FC236}">
                  <a16:creationId xmlns:a16="http://schemas.microsoft.com/office/drawing/2014/main" id="{433756DE-7CA8-98FE-8A58-D29ECA671D21}"/>
                </a:ext>
              </a:extLst>
            </p:cNvPr>
            <p:cNvSpPr/>
            <p:nvPr/>
          </p:nvSpPr>
          <p:spPr>
            <a:xfrm flipH="1" flipV="1">
              <a:off x="4637977" y="2807327"/>
              <a:ext cx="202870" cy="2255885"/>
            </a:xfrm>
            <a:custGeom>
              <a:avLst/>
              <a:gdLst>
                <a:gd name="connsiteX0" fmla="*/ 45720 w 205740"/>
                <a:gd name="connsiteY0" fmla="*/ 3642360 h 3642360"/>
                <a:gd name="connsiteX1" fmla="*/ 152400 w 205740"/>
                <a:gd name="connsiteY1" fmla="*/ 3535680 h 3642360"/>
                <a:gd name="connsiteX2" fmla="*/ 205740 w 205740"/>
                <a:gd name="connsiteY2" fmla="*/ 3482340 h 3642360"/>
                <a:gd name="connsiteX3" fmla="*/ 144780 w 205740"/>
                <a:gd name="connsiteY3" fmla="*/ 3451860 h 3642360"/>
                <a:gd name="connsiteX4" fmla="*/ 91440 w 205740"/>
                <a:gd name="connsiteY4" fmla="*/ 3436620 h 3642360"/>
                <a:gd name="connsiteX5" fmla="*/ 182880 w 205740"/>
                <a:gd name="connsiteY5" fmla="*/ 3398520 h 3642360"/>
                <a:gd name="connsiteX6" fmla="*/ 205740 w 205740"/>
                <a:gd name="connsiteY6" fmla="*/ 3368040 h 3642360"/>
                <a:gd name="connsiteX7" fmla="*/ 53340 w 205740"/>
                <a:gd name="connsiteY7" fmla="*/ 3322320 h 3642360"/>
                <a:gd name="connsiteX8" fmla="*/ 53340 w 205740"/>
                <a:gd name="connsiteY8" fmla="*/ 3246120 h 3642360"/>
                <a:gd name="connsiteX9" fmla="*/ 53340 w 205740"/>
                <a:gd name="connsiteY9" fmla="*/ 3177540 h 3642360"/>
                <a:gd name="connsiteX10" fmla="*/ 38100 w 205740"/>
                <a:gd name="connsiteY10" fmla="*/ 3116580 h 3642360"/>
                <a:gd name="connsiteX11" fmla="*/ 0 w 205740"/>
                <a:gd name="connsiteY11" fmla="*/ 2971800 h 3642360"/>
                <a:gd name="connsiteX12" fmla="*/ 7620 w 205740"/>
                <a:gd name="connsiteY12" fmla="*/ 2887980 h 3642360"/>
                <a:gd name="connsiteX13" fmla="*/ 91440 w 205740"/>
                <a:gd name="connsiteY13" fmla="*/ 2834640 h 3642360"/>
                <a:gd name="connsiteX14" fmla="*/ 91440 w 205740"/>
                <a:gd name="connsiteY14" fmla="*/ 2834640 h 3642360"/>
                <a:gd name="connsiteX15" fmla="*/ 45720 w 205740"/>
                <a:gd name="connsiteY15" fmla="*/ 2689860 h 3642360"/>
                <a:gd name="connsiteX16" fmla="*/ 99060 w 205740"/>
                <a:gd name="connsiteY16" fmla="*/ 2636520 h 3642360"/>
                <a:gd name="connsiteX17" fmla="*/ 22860 w 205740"/>
                <a:gd name="connsiteY17" fmla="*/ 2545080 h 3642360"/>
                <a:gd name="connsiteX18" fmla="*/ 45720 w 205740"/>
                <a:gd name="connsiteY18" fmla="*/ 2484120 h 3642360"/>
                <a:gd name="connsiteX19" fmla="*/ 15240 w 205740"/>
                <a:gd name="connsiteY19" fmla="*/ 2377440 h 3642360"/>
                <a:gd name="connsiteX20" fmla="*/ 45720 w 205740"/>
                <a:gd name="connsiteY20" fmla="*/ 2316480 h 3642360"/>
                <a:gd name="connsiteX21" fmla="*/ 53340 w 205740"/>
                <a:gd name="connsiteY21" fmla="*/ 2293620 h 3642360"/>
                <a:gd name="connsiteX22" fmla="*/ 53340 w 205740"/>
                <a:gd name="connsiteY22" fmla="*/ 2255520 h 3642360"/>
                <a:gd name="connsiteX23" fmla="*/ 121920 w 205740"/>
                <a:gd name="connsiteY23" fmla="*/ 2171700 h 3642360"/>
                <a:gd name="connsiteX24" fmla="*/ 121920 w 205740"/>
                <a:gd name="connsiteY24" fmla="*/ 2171700 h 3642360"/>
                <a:gd name="connsiteX25" fmla="*/ 129540 w 205740"/>
                <a:gd name="connsiteY25" fmla="*/ 2072640 h 3642360"/>
                <a:gd name="connsiteX26" fmla="*/ 99060 w 205740"/>
                <a:gd name="connsiteY26" fmla="*/ 1958340 h 3642360"/>
                <a:gd name="connsiteX27" fmla="*/ 114300 w 205740"/>
                <a:gd name="connsiteY27" fmla="*/ 1851660 h 3642360"/>
                <a:gd name="connsiteX28" fmla="*/ 60960 w 205740"/>
                <a:gd name="connsiteY28" fmla="*/ 1737360 h 3642360"/>
                <a:gd name="connsiteX29" fmla="*/ 60960 w 205740"/>
                <a:gd name="connsiteY29" fmla="*/ 1630680 h 3642360"/>
                <a:gd name="connsiteX30" fmla="*/ 22860 w 205740"/>
                <a:gd name="connsiteY30" fmla="*/ 1516380 h 3642360"/>
                <a:gd name="connsiteX31" fmla="*/ 53340 w 205740"/>
                <a:gd name="connsiteY31" fmla="*/ 1424940 h 3642360"/>
                <a:gd name="connsiteX32" fmla="*/ 53340 w 205740"/>
                <a:gd name="connsiteY32" fmla="*/ 1341120 h 3642360"/>
                <a:gd name="connsiteX33" fmla="*/ 83820 w 205740"/>
                <a:gd name="connsiteY33" fmla="*/ 1318260 h 3642360"/>
                <a:gd name="connsiteX34" fmla="*/ 38100 w 205740"/>
                <a:gd name="connsiteY34" fmla="*/ 1242060 h 3642360"/>
                <a:gd name="connsiteX35" fmla="*/ 15240 w 205740"/>
                <a:gd name="connsiteY35" fmla="*/ 1112520 h 3642360"/>
                <a:gd name="connsiteX36" fmla="*/ 45720 w 205740"/>
                <a:gd name="connsiteY36" fmla="*/ 1021080 h 3642360"/>
                <a:gd name="connsiteX37" fmla="*/ 76200 w 205740"/>
                <a:gd name="connsiteY37" fmla="*/ 982980 h 3642360"/>
                <a:gd name="connsiteX38" fmla="*/ 60960 w 205740"/>
                <a:gd name="connsiteY38" fmla="*/ 906780 h 3642360"/>
                <a:gd name="connsiteX39" fmla="*/ 45720 w 205740"/>
                <a:gd name="connsiteY39" fmla="*/ 868680 h 3642360"/>
                <a:gd name="connsiteX40" fmla="*/ 22860 w 205740"/>
                <a:gd name="connsiteY40" fmla="*/ 640080 h 3642360"/>
                <a:gd name="connsiteX41" fmla="*/ 76200 w 205740"/>
                <a:gd name="connsiteY41" fmla="*/ 571500 h 3642360"/>
                <a:gd name="connsiteX42" fmla="*/ 30480 w 205740"/>
                <a:gd name="connsiteY42" fmla="*/ 388620 h 3642360"/>
                <a:gd name="connsiteX43" fmla="*/ 60960 w 205740"/>
                <a:gd name="connsiteY43" fmla="*/ 251460 h 3642360"/>
                <a:gd name="connsiteX44" fmla="*/ 114300 w 205740"/>
                <a:gd name="connsiteY44" fmla="*/ 205740 h 3642360"/>
                <a:gd name="connsiteX45" fmla="*/ 30480 w 205740"/>
                <a:gd name="connsiteY45" fmla="*/ 160020 h 3642360"/>
                <a:gd name="connsiteX46" fmla="*/ 30480 w 205740"/>
                <a:gd name="connsiteY46" fmla="*/ 83820 h 3642360"/>
                <a:gd name="connsiteX47" fmla="*/ 30480 w 205740"/>
                <a:gd name="connsiteY47" fmla="*/ 83820 h 3642360"/>
                <a:gd name="connsiteX48" fmla="*/ 144780 w 205740"/>
                <a:gd name="connsiteY48" fmla="*/ 0 h 3642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05740" h="3642360">
                  <a:moveTo>
                    <a:pt x="45720" y="3642360"/>
                  </a:moveTo>
                  <a:lnTo>
                    <a:pt x="152400" y="3535680"/>
                  </a:lnTo>
                  <a:lnTo>
                    <a:pt x="205740" y="3482340"/>
                  </a:lnTo>
                  <a:lnTo>
                    <a:pt x="144780" y="3451860"/>
                  </a:lnTo>
                  <a:lnTo>
                    <a:pt x="91440" y="3436620"/>
                  </a:lnTo>
                  <a:lnTo>
                    <a:pt x="182880" y="3398520"/>
                  </a:lnTo>
                  <a:lnTo>
                    <a:pt x="205740" y="3368040"/>
                  </a:lnTo>
                  <a:lnTo>
                    <a:pt x="53340" y="3322320"/>
                  </a:lnTo>
                  <a:lnTo>
                    <a:pt x="53340" y="3246120"/>
                  </a:lnTo>
                  <a:lnTo>
                    <a:pt x="53340" y="3177540"/>
                  </a:lnTo>
                  <a:lnTo>
                    <a:pt x="38100" y="3116580"/>
                  </a:lnTo>
                  <a:lnTo>
                    <a:pt x="0" y="2971800"/>
                  </a:lnTo>
                  <a:lnTo>
                    <a:pt x="7620" y="2887980"/>
                  </a:lnTo>
                  <a:lnTo>
                    <a:pt x="91440" y="2834640"/>
                  </a:lnTo>
                  <a:lnTo>
                    <a:pt x="91440" y="2834640"/>
                  </a:lnTo>
                  <a:lnTo>
                    <a:pt x="45720" y="2689860"/>
                  </a:lnTo>
                  <a:lnTo>
                    <a:pt x="99060" y="2636520"/>
                  </a:lnTo>
                  <a:lnTo>
                    <a:pt x="22860" y="2545080"/>
                  </a:lnTo>
                  <a:lnTo>
                    <a:pt x="45720" y="2484120"/>
                  </a:lnTo>
                  <a:lnTo>
                    <a:pt x="15240" y="2377440"/>
                  </a:lnTo>
                  <a:lnTo>
                    <a:pt x="45720" y="2316480"/>
                  </a:lnTo>
                  <a:lnTo>
                    <a:pt x="53340" y="2293620"/>
                  </a:lnTo>
                  <a:lnTo>
                    <a:pt x="53340" y="2255520"/>
                  </a:lnTo>
                  <a:lnTo>
                    <a:pt x="121920" y="2171700"/>
                  </a:lnTo>
                  <a:lnTo>
                    <a:pt x="121920" y="2171700"/>
                  </a:lnTo>
                  <a:lnTo>
                    <a:pt x="129540" y="2072640"/>
                  </a:lnTo>
                  <a:lnTo>
                    <a:pt x="99060" y="1958340"/>
                  </a:lnTo>
                  <a:lnTo>
                    <a:pt x="114300" y="1851660"/>
                  </a:lnTo>
                  <a:lnTo>
                    <a:pt x="60960" y="1737360"/>
                  </a:lnTo>
                  <a:lnTo>
                    <a:pt x="60960" y="1630680"/>
                  </a:lnTo>
                  <a:lnTo>
                    <a:pt x="22860" y="1516380"/>
                  </a:lnTo>
                  <a:lnTo>
                    <a:pt x="53340" y="1424940"/>
                  </a:lnTo>
                  <a:lnTo>
                    <a:pt x="53340" y="1341120"/>
                  </a:lnTo>
                  <a:lnTo>
                    <a:pt x="83820" y="1318260"/>
                  </a:lnTo>
                  <a:lnTo>
                    <a:pt x="38100" y="1242060"/>
                  </a:lnTo>
                  <a:lnTo>
                    <a:pt x="15240" y="1112520"/>
                  </a:lnTo>
                  <a:lnTo>
                    <a:pt x="45720" y="1021080"/>
                  </a:lnTo>
                  <a:lnTo>
                    <a:pt x="76200" y="982980"/>
                  </a:lnTo>
                  <a:lnTo>
                    <a:pt x="60960" y="906780"/>
                  </a:lnTo>
                  <a:lnTo>
                    <a:pt x="45720" y="868680"/>
                  </a:lnTo>
                  <a:lnTo>
                    <a:pt x="22860" y="640080"/>
                  </a:lnTo>
                  <a:lnTo>
                    <a:pt x="76200" y="571500"/>
                  </a:lnTo>
                  <a:lnTo>
                    <a:pt x="30480" y="388620"/>
                  </a:lnTo>
                  <a:lnTo>
                    <a:pt x="60960" y="251460"/>
                  </a:lnTo>
                  <a:lnTo>
                    <a:pt x="114300" y="205740"/>
                  </a:lnTo>
                  <a:lnTo>
                    <a:pt x="30480" y="160020"/>
                  </a:lnTo>
                  <a:lnTo>
                    <a:pt x="30480" y="83820"/>
                  </a:lnTo>
                  <a:lnTo>
                    <a:pt x="30480" y="83820"/>
                  </a:lnTo>
                  <a:lnTo>
                    <a:pt x="144780" y="0"/>
                  </a:lnTo>
                </a:path>
              </a:pathLst>
            </a:custGeom>
            <a:ln w="12700"/>
          </p:spPr>
          <p:style>
            <a:lnRef idx="1">
              <a:schemeClr val="accent2"/>
            </a:lnRef>
            <a:fillRef idx="0">
              <a:schemeClr val="accent2"/>
            </a:fillRef>
            <a:effectRef idx="0">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333333"/>
                </a:solidFill>
                <a:effectLst/>
                <a:uLnTx/>
                <a:uFillTx/>
                <a:latin typeface="Equinor"/>
                <a:ea typeface="+mn-ea"/>
                <a:cs typeface="+mn-cs"/>
              </a:endParaRPr>
            </a:p>
          </p:txBody>
        </p:sp>
        <p:sp>
          <p:nvSpPr>
            <p:cNvPr id="25" name="Freeform: Shape 24">
              <a:extLst>
                <a:ext uri="{FF2B5EF4-FFF2-40B4-BE49-F238E27FC236}">
                  <a16:creationId xmlns:a16="http://schemas.microsoft.com/office/drawing/2014/main" id="{DB545167-F7E7-4847-9BCF-12781287E45E}"/>
                </a:ext>
              </a:extLst>
            </p:cNvPr>
            <p:cNvSpPr/>
            <p:nvPr/>
          </p:nvSpPr>
          <p:spPr>
            <a:xfrm flipH="1" flipV="1">
              <a:off x="5267287" y="2761100"/>
              <a:ext cx="189038" cy="2317237"/>
            </a:xfrm>
            <a:custGeom>
              <a:avLst/>
              <a:gdLst>
                <a:gd name="connsiteX0" fmla="*/ 259080 w 312420"/>
                <a:gd name="connsiteY0" fmla="*/ 3741420 h 3741420"/>
                <a:gd name="connsiteX1" fmla="*/ 205740 w 312420"/>
                <a:gd name="connsiteY1" fmla="*/ 3604260 h 3741420"/>
                <a:gd name="connsiteX2" fmla="*/ 281940 w 312420"/>
                <a:gd name="connsiteY2" fmla="*/ 3566160 h 3741420"/>
                <a:gd name="connsiteX3" fmla="*/ 220980 w 312420"/>
                <a:gd name="connsiteY3" fmla="*/ 3467100 h 3741420"/>
                <a:gd name="connsiteX4" fmla="*/ 274320 w 312420"/>
                <a:gd name="connsiteY4" fmla="*/ 3390900 h 3741420"/>
                <a:gd name="connsiteX5" fmla="*/ 312420 w 312420"/>
                <a:gd name="connsiteY5" fmla="*/ 3322320 h 3741420"/>
                <a:gd name="connsiteX6" fmla="*/ 205740 w 312420"/>
                <a:gd name="connsiteY6" fmla="*/ 3307080 h 3741420"/>
                <a:gd name="connsiteX7" fmla="*/ 205740 w 312420"/>
                <a:gd name="connsiteY7" fmla="*/ 3307080 h 3741420"/>
                <a:gd name="connsiteX8" fmla="*/ 312420 w 312420"/>
                <a:gd name="connsiteY8" fmla="*/ 3208020 h 3741420"/>
                <a:gd name="connsiteX9" fmla="*/ 251460 w 312420"/>
                <a:gd name="connsiteY9" fmla="*/ 3048000 h 3741420"/>
                <a:gd name="connsiteX10" fmla="*/ 251460 w 312420"/>
                <a:gd name="connsiteY10" fmla="*/ 2979420 h 3741420"/>
                <a:gd name="connsiteX11" fmla="*/ 266700 w 312420"/>
                <a:gd name="connsiteY11" fmla="*/ 2910840 h 3741420"/>
                <a:gd name="connsiteX12" fmla="*/ 236220 w 312420"/>
                <a:gd name="connsiteY12" fmla="*/ 2865120 h 3741420"/>
                <a:gd name="connsiteX13" fmla="*/ 297180 w 312420"/>
                <a:gd name="connsiteY13" fmla="*/ 2712720 h 3741420"/>
                <a:gd name="connsiteX14" fmla="*/ 190500 w 312420"/>
                <a:gd name="connsiteY14" fmla="*/ 2674620 h 3741420"/>
                <a:gd name="connsiteX15" fmla="*/ 205740 w 312420"/>
                <a:gd name="connsiteY15" fmla="*/ 2621280 h 3741420"/>
                <a:gd name="connsiteX16" fmla="*/ 266700 w 312420"/>
                <a:gd name="connsiteY16" fmla="*/ 2590800 h 3741420"/>
                <a:gd name="connsiteX17" fmla="*/ 251460 w 312420"/>
                <a:gd name="connsiteY17" fmla="*/ 2529840 h 3741420"/>
                <a:gd name="connsiteX18" fmla="*/ 236220 w 312420"/>
                <a:gd name="connsiteY18" fmla="*/ 2392680 h 3741420"/>
                <a:gd name="connsiteX19" fmla="*/ 236220 w 312420"/>
                <a:gd name="connsiteY19" fmla="*/ 2308860 h 3741420"/>
                <a:gd name="connsiteX20" fmla="*/ 236220 w 312420"/>
                <a:gd name="connsiteY20" fmla="*/ 2232660 h 3741420"/>
                <a:gd name="connsiteX21" fmla="*/ 137160 w 312420"/>
                <a:gd name="connsiteY21" fmla="*/ 2164080 h 3741420"/>
                <a:gd name="connsiteX22" fmla="*/ 137160 w 312420"/>
                <a:gd name="connsiteY22" fmla="*/ 2103120 h 3741420"/>
                <a:gd name="connsiteX23" fmla="*/ 243840 w 312420"/>
                <a:gd name="connsiteY23" fmla="*/ 2049780 h 3741420"/>
                <a:gd name="connsiteX24" fmla="*/ 190500 w 312420"/>
                <a:gd name="connsiteY24" fmla="*/ 1973580 h 3741420"/>
                <a:gd name="connsiteX25" fmla="*/ 167640 w 312420"/>
                <a:gd name="connsiteY25" fmla="*/ 1874520 h 3741420"/>
                <a:gd name="connsiteX26" fmla="*/ 182880 w 312420"/>
                <a:gd name="connsiteY26" fmla="*/ 1775460 h 3741420"/>
                <a:gd name="connsiteX27" fmla="*/ 304800 w 312420"/>
                <a:gd name="connsiteY27" fmla="*/ 1699260 h 3741420"/>
                <a:gd name="connsiteX28" fmla="*/ 182880 w 312420"/>
                <a:gd name="connsiteY28" fmla="*/ 1684020 h 3741420"/>
                <a:gd name="connsiteX29" fmla="*/ 220980 w 312420"/>
                <a:gd name="connsiteY29" fmla="*/ 1615440 h 3741420"/>
                <a:gd name="connsiteX30" fmla="*/ 182880 w 312420"/>
                <a:gd name="connsiteY30" fmla="*/ 1584960 h 3741420"/>
                <a:gd name="connsiteX31" fmla="*/ 228600 w 312420"/>
                <a:gd name="connsiteY31" fmla="*/ 1493520 h 3741420"/>
                <a:gd name="connsiteX32" fmla="*/ 228600 w 312420"/>
                <a:gd name="connsiteY32" fmla="*/ 1493520 h 3741420"/>
                <a:gd name="connsiteX33" fmla="*/ 259080 w 312420"/>
                <a:gd name="connsiteY33" fmla="*/ 1417320 h 3741420"/>
                <a:gd name="connsiteX34" fmla="*/ 144780 w 312420"/>
                <a:gd name="connsiteY34" fmla="*/ 1402080 h 3741420"/>
                <a:gd name="connsiteX35" fmla="*/ 198120 w 312420"/>
                <a:gd name="connsiteY35" fmla="*/ 1318260 h 3741420"/>
                <a:gd name="connsiteX36" fmla="*/ 205740 w 312420"/>
                <a:gd name="connsiteY36" fmla="*/ 1280160 h 3741420"/>
                <a:gd name="connsiteX37" fmla="*/ 228600 w 312420"/>
                <a:gd name="connsiteY37" fmla="*/ 1181100 h 3741420"/>
                <a:gd name="connsiteX38" fmla="*/ 198120 w 312420"/>
                <a:gd name="connsiteY38" fmla="*/ 1135380 h 3741420"/>
                <a:gd name="connsiteX39" fmla="*/ 190500 w 312420"/>
                <a:gd name="connsiteY39" fmla="*/ 1089660 h 3741420"/>
                <a:gd name="connsiteX40" fmla="*/ 266700 w 312420"/>
                <a:gd name="connsiteY40" fmla="*/ 1021080 h 3741420"/>
                <a:gd name="connsiteX41" fmla="*/ 205740 w 312420"/>
                <a:gd name="connsiteY41" fmla="*/ 998220 h 3741420"/>
                <a:gd name="connsiteX42" fmla="*/ 228600 w 312420"/>
                <a:gd name="connsiteY42" fmla="*/ 975360 h 3741420"/>
                <a:gd name="connsiteX43" fmla="*/ 190500 w 312420"/>
                <a:gd name="connsiteY43" fmla="*/ 937260 h 3741420"/>
                <a:gd name="connsiteX44" fmla="*/ 91440 w 312420"/>
                <a:gd name="connsiteY44" fmla="*/ 868680 h 3741420"/>
                <a:gd name="connsiteX45" fmla="*/ 160020 w 312420"/>
                <a:gd name="connsiteY45" fmla="*/ 792480 h 3741420"/>
                <a:gd name="connsiteX46" fmla="*/ 198120 w 312420"/>
                <a:gd name="connsiteY46" fmla="*/ 769620 h 3741420"/>
                <a:gd name="connsiteX47" fmla="*/ 114300 w 312420"/>
                <a:gd name="connsiteY47" fmla="*/ 739140 h 3741420"/>
                <a:gd name="connsiteX48" fmla="*/ 304800 w 312420"/>
                <a:gd name="connsiteY48" fmla="*/ 662940 h 3741420"/>
                <a:gd name="connsiteX49" fmla="*/ 137160 w 312420"/>
                <a:gd name="connsiteY49" fmla="*/ 624840 h 3741420"/>
                <a:gd name="connsiteX50" fmla="*/ 236220 w 312420"/>
                <a:gd name="connsiteY50" fmla="*/ 563880 h 3741420"/>
                <a:gd name="connsiteX51" fmla="*/ 251460 w 312420"/>
                <a:gd name="connsiteY51" fmla="*/ 510540 h 3741420"/>
                <a:gd name="connsiteX52" fmla="*/ 91440 w 312420"/>
                <a:gd name="connsiteY52" fmla="*/ 449580 h 3741420"/>
                <a:gd name="connsiteX53" fmla="*/ 83820 w 312420"/>
                <a:gd name="connsiteY53" fmla="*/ 342900 h 3741420"/>
                <a:gd name="connsiteX54" fmla="*/ 99060 w 312420"/>
                <a:gd name="connsiteY54" fmla="*/ 281940 h 3741420"/>
                <a:gd name="connsiteX55" fmla="*/ 167640 w 312420"/>
                <a:gd name="connsiteY55" fmla="*/ 236220 h 3741420"/>
                <a:gd name="connsiteX56" fmla="*/ 91440 w 312420"/>
                <a:gd name="connsiteY56" fmla="*/ 198120 h 3741420"/>
                <a:gd name="connsiteX57" fmla="*/ 83820 w 312420"/>
                <a:gd name="connsiteY57" fmla="*/ 106680 h 3741420"/>
                <a:gd name="connsiteX58" fmla="*/ 0 w 312420"/>
                <a:gd name="connsiteY58" fmla="*/ 45720 h 3741420"/>
                <a:gd name="connsiteX59" fmla="*/ 121920 w 312420"/>
                <a:gd name="connsiteY59" fmla="*/ 0 h 37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12420" h="3741420">
                  <a:moveTo>
                    <a:pt x="259080" y="3741420"/>
                  </a:moveTo>
                  <a:lnTo>
                    <a:pt x="205740" y="3604260"/>
                  </a:lnTo>
                  <a:lnTo>
                    <a:pt x="281940" y="3566160"/>
                  </a:lnTo>
                  <a:lnTo>
                    <a:pt x="220980" y="3467100"/>
                  </a:lnTo>
                  <a:lnTo>
                    <a:pt x="274320" y="3390900"/>
                  </a:lnTo>
                  <a:lnTo>
                    <a:pt x="312420" y="3322320"/>
                  </a:lnTo>
                  <a:lnTo>
                    <a:pt x="205740" y="3307080"/>
                  </a:lnTo>
                  <a:lnTo>
                    <a:pt x="205740" y="3307080"/>
                  </a:lnTo>
                  <a:lnTo>
                    <a:pt x="312420" y="3208020"/>
                  </a:lnTo>
                  <a:lnTo>
                    <a:pt x="251460" y="3048000"/>
                  </a:lnTo>
                  <a:lnTo>
                    <a:pt x="251460" y="2979420"/>
                  </a:lnTo>
                  <a:lnTo>
                    <a:pt x="266700" y="2910840"/>
                  </a:lnTo>
                  <a:lnTo>
                    <a:pt x="236220" y="2865120"/>
                  </a:lnTo>
                  <a:lnTo>
                    <a:pt x="297180" y="2712720"/>
                  </a:lnTo>
                  <a:lnTo>
                    <a:pt x="190500" y="2674620"/>
                  </a:lnTo>
                  <a:lnTo>
                    <a:pt x="205740" y="2621280"/>
                  </a:lnTo>
                  <a:lnTo>
                    <a:pt x="266700" y="2590800"/>
                  </a:lnTo>
                  <a:lnTo>
                    <a:pt x="251460" y="2529840"/>
                  </a:lnTo>
                  <a:lnTo>
                    <a:pt x="236220" y="2392680"/>
                  </a:lnTo>
                  <a:lnTo>
                    <a:pt x="236220" y="2308860"/>
                  </a:lnTo>
                  <a:lnTo>
                    <a:pt x="236220" y="2232660"/>
                  </a:lnTo>
                  <a:lnTo>
                    <a:pt x="137160" y="2164080"/>
                  </a:lnTo>
                  <a:lnTo>
                    <a:pt x="137160" y="2103120"/>
                  </a:lnTo>
                  <a:lnTo>
                    <a:pt x="243840" y="2049780"/>
                  </a:lnTo>
                  <a:lnTo>
                    <a:pt x="190500" y="1973580"/>
                  </a:lnTo>
                  <a:lnTo>
                    <a:pt x="167640" y="1874520"/>
                  </a:lnTo>
                  <a:lnTo>
                    <a:pt x="182880" y="1775460"/>
                  </a:lnTo>
                  <a:lnTo>
                    <a:pt x="304800" y="1699260"/>
                  </a:lnTo>
                  <a:lnTo>
                    <a:pt x="182880" y="1684020"/>
                  </a:lnTo>
                  <a:lnTo>
                    <a:pt x="220980" y="1615440"/>
                  </a:lnTo>
                  <a:lnTo>
                    <a:pt x="182880" y="1584960"/>
                  </a:lnTo>
                  <a:lnTo>
                    <a:pt x="228600" y="1493520"/>
                  </a:lnTo>
                  <a:lnTo>
                    <a:pt x="228600" y="1493520"/>
                  </a:lnTo>
                  <a:lnTo>
                    <a:pt x="259080" y="1417320"/>
                  </a:lnTo>
                  <a:lnTo>
                    <a:pt x="144780" y="1402080"/>
                  </a:lnTo>
                  <a:lnTo>
                    <a:pt x="198120" y="1318260"/>
                  </a:lnTo>
                  <a:lnTo>
                    <a:pt x="205740" y="1280160"/>
                  </a:lnTo>
                  <a:lnTo>
                    <a:pt x="228600" y="1181100"/>
                  </a:lnTo>
                  <a:lnTo>
                    <a:pt x="198120" y="1135380"/>
                  </a:lnTo>
                  <a:lnTo>
                    <a:pt x="190500" y="1089660"/>
                  </a:lnTo>
                  <a:lnTo>
                    <a:pt x="266700" y="1021080"/>
                  </a:lnTo>
                  <a:lnTo>
                    <a:pt x="205740" y="998220"/>
                  </a:lnTo>
                  <a:lnTo>
                    <a:pt x="228600" y="975360"/>
                  </a:lnTo>
                  <a:lnTo>
                    <a:pt x="190500" y="937260"/>
                  </a:lnTo>
                  <a:lnTo>
                    <a:pt x="91440" y="868680"/>
                  </a:lnTo>
                  <a:lnTo>
                    <a:pt x="160020" y="792480"/>
                  </a:lnTo>
                  <a:lnTo>
                    <a:pt x="198120" y="769620"/>
                  </a:lnTo>
                  <a:lnTo>
                    <a:pt x="114300" y="739140"/>
                  </a:lnTo>
                  <a:lnTo>
                    <a:pt x="304800" y="662940"/>
                  </a:lnTo>
                  <a:lnTo>
                    <a:pt x="137160" y="624840"/>
                  </a:lnTo>
                  <a:lnTo>
                    <a:pt x="236220" y="563880"/>
                  </a:lnTo>
                  <a:lnTo>
                    <a:pt x="251460" y="510540"/>
                  </a:lnTo>
                  <a:lnTo>
                    <a:pt x="91440" y="449580"/>
                  </a:lnTo>
                  <a:lnTo>
                    <a:pt x="83820" y="342900"/>
                  </a:lnTo>
                  <a:lnTo>
                    <a:pt x="99060" y="281940"/>
                  </a:lnTo>
                  <a:lnTo>
                    <a:pt x="167640" y="236220"/>
                  </a:lnTo>
                  <a:lnTo>
                    <a:pt x="91440" y="198120"/>
                  </a:lnTo>
                  <a:lnTo>
                    <a:pt x="83820" y="106680"/>
                  </a:lnTo>
                  <a:lnTo>
                    <a:pt x="0" y="45720"/>
                  </a:lnTo>
                  <a:lnTo>
                    <a:pt x="121920" y="0"/>
                  </a:lnTo>
                </a:path>
              </a:pathLst>
            </a:custGeom>
            <a:no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6" name="Freeform: Shape 25">
              <a:extLst>
                <a:ext uri="{FF2B5EF4-FFF2-40B4-BE49-F238E27FC236}">
                  <a16:creationId xmlns:a16="http://schemas.microsoft.com/office/drawing/2014/main" id="{89A1D698-F530-2FF6-36FA-0C5F6493C549}"/>
                </a:ext>
              </a:extLst>
            </p:cNvPr>
            <p:cNvSpPr/>
            <p:nvPr/>
          </p:nvSpPr>
          <p:spPr>
            <a:xfrm flipH="1" flipV="1">
              <a:off x="5648951" y="2771581"/>
              <a:ext cx="599392" cy="2312514"/>
            </a:xfrm>
            <a:custGeom>
              <a:avLst/>
              <a:gdLst>
                <a:gd name="connsiteX0" fmla="*/ 213360 w 990600"/>
                <a:gd name="connsiteY0" fmla="*/ 3733800 h 3733800"/>
                <a:gd name="connsiteX1" fmla="*/ 373380 w 990600"/>
                <a:gd name="connsiteY1" fmla="*/ 3627120 h 3733800"/>
                <a:gd name="connsiteX2" fmla="*/ 228600 w 990600"/>
                <a:gd name="connsiteY2" fmla="*/ 3566160 h 3733800"/>
                <a:gd name="connsiteX3" fmla="*/ 312420 w 990600"/>
                <a:gd name="connsiteY3" fmla="*/ 3505200 h 3733800"/>
                <a:gd name="connsiteX4" fmla="*/ 259080 w 990600"/>
                <a:gd name="connsiteY4" fmla="*/ 3444240 h 3733800"/>
                <a:gd name="connsiteX5" fmla="*/ 327660 w 990600"/>
                <a:gd name="connsiteY5" fmla="*/ 3406140 h 3733800"/>
                <a:gd name="connsiteX6" fmla="*/ 220980 w 990600"/>
                <a:gd name="connsiteY6" fmla="*/ 3360420 h 3733800"/>
                <a:gd name="connsiteX7" fmla="*/ 472440 w 990600"/>
                <a:gd name="connsiteY7" fmla="*/ 3322320 h 3733800"/>
                <a:gd name="connsiteX8" fmla="*/ 60960 w 990600"/>
                <a:gd name="connsiteY8" fmla="*/ 3215640 h 3733800"/>
                <a:gd name="connsiteX9" fmla="*/ 129540 w 990600"/>
                <a:gd name="connsiteY9" fmla="*/ 3147060 h 3733800"/>
                <a:gd name="connsiteX10" fmla="*/ 137160 w 990600"/>
                <a:gd name="connsiteY10" fmla="*/ 3108960 h 3733800"/>
                <a:gd name="connsiteX11" fmla="*/ 114300 w 990600"/>
                <a:gd name="connsiteY11" fmla="*/ 3063240 h 3733800"/>
                <a:gd name="connsiteX12" fmla="*/ 114300 w 990600"/>
                <a:gd name="connsiteY12" fmla="*/ 3063240 h 3733800"/>
                <a:gd name="connsiteX13" fmla="*/ 365760 w 990600"/>
                <a:gd name="connsiteY13" fmla="*/ 2933700 h 3733800"/>
                <a:gd name="connsiteX14" fmla="*/ 259080 w 990600"/>
                <a:gd name="connsiteY14" fmla="*/ 2857500 h 3733800"/>
                <a:gd name="connsiteX15" fmla="*/ 297180 w 990600"/>
                <a:gd name="connsiteY15" fmla="*/ 2796540 h 3733800"/>
                <a:gd name="connsiteX16" fmla="*/ 312420 w 990600"/>
                <a:gd name="connsiteY16" fmla="*/ 2720340 h 3733800"/>
                <a:gd name="connsiteX17" fmla="*/ 556260 w 990600"/>
                <a:gd name="connsiteY17" fmla="*/ 2667000 h 3733800"/>
                <a:gd name="connsiteX18" fmla="*/ 175260 w 990600"/>
                <a:gd name="connsiteY18" fmla="*/ 2651760 h 3733800"/>
                <a:gd name="connsiteX19" fmla="*/ 114300 w 990600"/>
                <a:gd name="connsiteY19" fmla="*/ 2598420 h 3733800"/>
                <a:gd name="connsiteX20" fmla="*/ 190500 w 990600"/>
                <a:gd name="connsiteY20" fmla="*/ 2560320 h 3733800"/>
                <a:gd name="connsiteX21" fmla="*/ 152400 w 990600"/>
                <a:gd name="connsiteY21" fmla="*/ 2484120 h 3733800"/>
                <a:gd name="connsiteX22" fmla="*/ 152400 w 990600"/>
                <a:gd name="connsiteY22" fmla="*/ 2377440 h 3733800"/>
                <a:gd name="connsiteX23" fmla="*/ 243840 w 990600"/>
                <a:gd name="connsiteY23" fmla="*/ 2308860 h 3733800"/>
                <a:gd name="connsiteX24" fmla="*/ 274320 w 990600"/>
                <a:gd name="connsiteY24" fmla="*/ 2278380 h 3733800"/>
                <a:gd name="connsiteX25" fmla="*/ 243840 w 990600"/>
                <a:gd name="connsiteY25" fmla="*/ 2209800 h 3733800"/>
                <a:gd name="connsiteX26" fmla="*/ 381000 w 990600"/>
                <a:gd name="connsiteY26" fmla="*/ 2171700 h 3733800"/>
                <a:gd name="connsiteX27" fmla="*/ 304800 w 990600"/>
                <a:gd name="connsiteY27" fmla="*/ 2125980 h 3733800"/>
                <a:gd name="connsiteX28" fmla="*/ 381000 w 990600"/>
                <a:gd name="connsiteY28" fmla="*/ 2057400 h 3733800"/>
                <a:gd name="connsiteX29" fmla="*/ 175260 w 990600"/>
                <a:gd name="connsiteY29" fmla="*/ 2026920 h 3733800"/>
                <a:gd name="connsiteX30" fmla="*/ 198120 w 990600"/>
                <a:gd name="connsiteY30" fmla="*/ 1973580 h 3733800"/>
                <a:gd name="connsiteX31" fmla="*/ 251460 w 990600"/>
                <a:gd name="connsiteY31" fmla="*/ 1943100 h 3733800"/>
                <a:gd name="connsiteX32" fmla="*/ 419100 w 990600"/>
                <a:gd name="connsiteY32" fmla="*/ 1882140 h 3733800"/>
                <a:gd name="connsiteX33" fmla="*/ 335280 w 990600"/>
                <a:gd name="connsiteY33" fmla="*/ 1821180 h 3733800"/>
                <a:gd name="connsiteX34" fmla="*/ 259080 w 990600"/>
                <a:gd name="connsiteY34" fmla="*/ 1752600 h 3733800"/>
                <a:gd name="connsiteX35" fmla="*/ 175260 w 990600"/>
                <a:gd name="connsiteY35" fmla="*/ 1714500 h 3733800"/>
                <a:gd name="connsiteX36" fmla="*/ 137160 w 990600"/>
                <a:gd name="connsiteY36" fmla="*/ 1600200 h 3733800"/>
                <a:gd name="connsiteX37" fmla="*/ 213360 w 990600"/>
                <a:gd name="connsiteY37" fmla="*/ 1562100 h 3733800"/>
                <a:gd name="connsiteX38" fmla="*/ 274320 w 990600"/>
                <a:gd name="connsiteY38" fmla="*/ 1539240 h 3733800"/>
                <a:gd name="connsiteX39" fmla="*/ 228600 w 990600"/>
                <a:gd name="connsiteY39" fmla="*/ 1447800 h 3733800"/>
                <a:gd name="connsiteX40" fmla="*/ 129540 w 990600"/>
                <a:gd name="connsiteY40" fmla="*/ 1394460 h 3733800"/>
                <a:gd name="connsiteX41" fmla="*/ 53340 w 990600"/>
                <a:gd name="connsiteY41" fmla="*/ 1318260 h 3733800"/>
                <a:gd name="connsiteX42" fmla="*/ 91440 w 990600"/>
                <a:gd name="connsiteY42" fmla="*/ 1257300 h 3733800"/>
                <a:gd name="connsiteX43" fmla="*/ 76200 w 990600"/>
                <a:gd name="connsiteY43" fmla="*/ 1188720 h 3733800"/>
                <a:gd name="connsiteX44" fmla="*/ 121920 w 990600"/>
                <a:gd name="connsiteY44" fmla="*/ 1165860 h 3733800"/>
                <a:gd name="connsiteX45" fmla="*/ 251460 w 990600"/>
                <a:gd name="connsiteY45" fmla="*/ 1143000 h 3733800"/>
                <a:gd name="connsiteX46" fmla="*/ 236220 w 990600"/>
                <a:gd name="connsiteY46" fmla="*/ 1082040 h 3733800"/>
                <a:gd name="connsiteX47" fmla="*/ 114300 w 990600"/>
                <a:gd name="connsiteY47" fmla="*/ 1043940 h 3733800"/>
                <a:gd name="connsiteX48" fmla="*/ 251460 w 990600"/>
                <a:gd name="connsiteY48" fmla="*/ 990600 h 3733800"/>
                <a:gd name="connsiteX49" fmla="*/ 327660 w 990600"/>
                <a:gd name="connsiteY49" fmla="*/ 899160 h 3733800"/>
                <a:gd name="connsiteX50" fmla="*/ 327660 w 990600"/>
                <a:gd name="connsiteY50" fmla="*/ 899160 h 3733800"/>
                <a:gd name="connsiteX51" fmla="*/ 472440 w 990600"/>
                <a:gd name="connsiteY51" fmla="*/ 822960 h 3733800"/>
                <a:gd name="connsiteX52" fmla="*/ 350520 w 990600"/>
                <a:gd name="connsiteY52" fmla="*/ 762000 h 3733800"/>
                <a:gd name="connsiteX53" fmla="*/ 396240 w 990600"/>
                <a:gd name="connsiteY53" fmla="*/ 708660 h 3733800"/>
                <a:gd name="connsiteX54" fmla="*/ 868680 w 990600"/>
                <a:gd name="connsiteY54" fmla="*/ 678180 h 3733800"/>
                <a:gd name="connsiteX55" fmla="*/ 929640 w 990600"/>
                <a:gd name="connsiteY55" fmla="*/ 617220 h 3733800"/>
                <a:gd name="connsiteX56" fmla="*/ 990600 w 990600"/>
                <a:gd name="connsiteY56" fmla="*/ 563880 h 3733800"/>
                <a:gd name="connsiteX57" fmla="*/ 990600 w 990600"/>
                <a:gd name="connsiteY57" fmla="*/ 441960 h 3733800"/>
                <a:gd name="connsiteX58" fmla="*/ 891540 w 990600"/>
                <a:gd name="connsiteY58" fmla="*/ 426720 h 3733800"/>
                <a:gd name="connsiteX59" fmla="*/ 701040 w 990600"/>
                <a:gd name="connsiteY59" fmla="*/ 411480 h 3733800"/>
                <a:gd name="connsiteX60" fmla="*/ 594360 w 990600"/>
                <a:gd name="connsiteY60" fmla="*/ 373380 h 3733800"/>
                <a:gd name="connsiteX61" fmla="*/ 571500 w 990600"/>
                <a:gd name="connsiteY61" fmla="*/ 312420 h 3733800"/>
                <a:gd name="connsiteX62" fmla="*/ 617220 w 990600"/>
                <a:gd name="connsiteY62" fmla="*/ 266700 h 3733800"/>
                <a:gd name="connsiteX63" fmla="*/ 99060 w 990600"/>
                <a:gd name="connsiteY63" fmla="*/ 243840 h 3733800"/>
                <a:gd name="connsiteX64" fmla="*/ 0 w 990600"/>
                <a:gd name="connsiteY64" fmla="*/ 220980 h 3733800"/>
                <a:gd name="connsiteX65" fmla="*/ 7620 w 990600"/>
                <a:gd name="connsiteY65" fmla="*/ 144780 h 3733800"/>
                <a:gd name="connsiteX66" fmla="*/ 175260 w 990600"/>
                <a:gd name="connsiteY66" fmla="*/ 106680 h 3733800"/>
                <a:gd name="connsiteX67" fmla="*/ 815340 w 990600"/>
                <a:gd name="connsiteY67" fmla="*/ 68580 h 3733800"/>
                <a:gd name="connsiteX68" fmla="*/ 754380 w 990600"/>
                <a:gd name="connsiteY68" fmla="*/ 38100 h 3733800"/>
                <a:gd name="connsiteX69" fmla="*/ 182880 w 990600"/>
                <a:gd name="connsiteY69" fmla="*/ 0 h 373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990600" h="3733800">
                  <a:moveTo>
                    <a:pt x="213360" y="3733800"/>
                  </a:moveTo>
                  <a:lnTo>
                    <a:pt x="373380" y="3627120"/>
                  </a:lnTo>
                  <a:lnTo>
                    <a:pt x="228600" y="3566160"/>
                  </a:lnTo>
                  <a:lnTo>
                    <a:pt x="312420" y="3505200"/>
                  </a:lnTo>
                  <a:lnTo>
                    <a:pt x="259080" y="3444240"/>
                  </a:lnTo>
                  <a:lnTo>
                    <a:pt x="327660" y="3406140"/>
                  </a:lnTo>
                  <a:lnTo>
                    <a:pt x="220980" y="3360420"/>
                  </a:lnTo>
                  <a:lnTo>
                    <a:pt x="472440" y="3322320"/>
                  </a:lnTo>
                  <a:lnTo>
                    <a:pt x="60960" y="3215640"/>
                  </a:lnTo>
                  <a:lnTo>
                    <a:pt x="129540" y="3147060"/>
                  </a:lnTo>
                  <a:lnTo>
                    <a:pt x="137160" y="3108960"/>
                  </a:lnTo>
                  <a:lnTo>
                    <a:pt x="114300" y="3063240"/>
                  </a:lnTo>
                  <a:lnTo>
                    <a:pt x="114300" y="3063240"/>
                  </a:lnTo>
                  <a:lnTo>
                    <a:pt x="365760" y="2933700"/>
                  </a:lnTo>
                  <a:lnTo>
                    <a:pt x="259080" y="2857500"/>
                  </a:lnTo>
                  <a:lnTo>
                    <a:pt x="297180" y="2796540"/>
                  </a:lnTo>
                  <a:lnTo>
                    <a:pt x="312420" y="2720340"/>
                  </a:lnTo>
                  <a:lnTo>
                    <a:pt x="556260" y="2667000"/>
                  </a:lnTo>
                  <a:lnTo>
                    <a:pt x="175260" y="2651760"/>
                  </a:lnTo>
                  <a:lnTo>
                    <a:pt x="114300" y="2598420"/>
                  </a:lnTo>
                  <a:lnTo>
                    <a:pt x="190500" y="2560320"/>
                  </a:lnTo>
                  <a:lnTo>
                    <a:pt x="152400" y="2484120"/>
                  </a:lnTo>
                  <a:lnTo>
                    <a:pt x="152400" y="2377440"/>
                  </a:lnTo>
                  <a:lnTo>
                    <a:pt x="243840" y="2308860"/>
                  </a:lnTo>
                  <a:lnTo>
                    <a:pt x="274320" y="2278380"/>
                  </a:lnTo>
                  <a:lnTo>
                    <a:pt x="243840" y="2209800"/>
                  </a:lnTo>
                  <a:lnTo>
                    <a:pt x="381000" y="2171700"/>
                  </a:lnTo>
                  <a:lnTo>
                    <a:pt x="304800" y="2125980"/>
                  </a:lnTo>
                  <a:lnTo>
                    <a:pt x="381000" y="2057400"/>
                  </a:lnTo>
                  <a:lnTo>
                    <a:pt x="175260" y="2026920"/>
                  </a:lnTo>
                  <a:lnTo>
                    <a:pt x="198120" y="1973580"/>
                  </a:lnTo>
                  <a:lnTo>
                    <a:pt x="251460" y="1943100"/>
                  </a:lnTo>
                  <a:lnTo>
                    <a:pt x="419100" y="1882140"/>
                  </a:lnTo>
                  <a:lnTo>
                    <a:pt x="335280" y="1821180"/>
                  </a:lnTo>
                  <a:lnTo>
                    <a:pt x="259080" y="1752600"/>
                  </a:lnTo>
                  <a:lnTo>
                    <a:pt x="175260" y="1714500"/>
                  </a:lnTo>
                  <a:lnTo>
                    <a:pt x="137160" y="1600200"/>
                  </a:lnTo>
                  <a:lnTo>
                    <a:pt x="213360" y="1562100"/>
                  </a:lnTo>
                  <a:lnTo>
                    <a:pt x="274320" y="1539240"/>
                  </a:lnTo>
                  <a:lnTo>
                    <a:pt x="228600" y="1447800"/>
                  </a:lnTo>
                  <a:lnTo>
                    <a:pt x="129540" y="1394460"/>
                  </a:lnTo>
                  <a:lnTo>
                    <a:pt x="53340" y="1318260"/>
                  </a:lnTo>
                  <a:lnTo>
                    <a:pt x="91440" y="1257300"/>
                  </a:lnTo>
                  <a:lnTo>
                    <a:pt x="76200" y="1188720"/>
                  </a:lnTo>
                  <a:lnTo>
                    <a:pt x="121920" y="1165860"/>
                  </a:lnTo>
                  <a:lnTo>
                    <a:pt x="251460" y="1143000"/>
                  </a:lnTo>
                  <a:lnTo>
                    <a:pt x="236220" y="1082040"/>
                  </a:lnTo>
                  <a:lnTo>
                    <a:pt x="114300" y="1043940"/>
                  </a:lnTo>
                  <a:lnTo>
                    <a:pt x="251460" y="990600"/>
                  </a:lnTo>
                  <a:lnTo>
                    <a:pt x="327660" y="899160"/>
                  </a:lnTo>
                  <a:lnTo>
                    <a:pt x="327660" y="899160"/>
                  </a:lnTo>
                  <a:lnTo>
                    <a:pt x="472440" y="822960"/>
                  </a:lnTo>
                  <a:lnTo>
                    <a:pt x="350520" y="762000"/>
                  </a:lnTo>
                  <a:lnTo>
                    <a:pt x="396240" y="708660"/>
                  </a:lnTo>
                  <a:lnTo>
                    <a:pt x="868680" y="678180"/>
                  </a:lnTo>
                  <a:lnTo>
                    <a:pt x="929640" y="617220"/>
                  </a:lnTo>
                  <a:lnTo>
                    <a:pt x="990600" y="563880"/>
                  </a:lnTo>
                  <a:lnTo>
                    <a:pt x="990600" y="441960"/>
                  </a:lnTo>
                  <a:lnTo>
                    <a:pt x="891540" y="426720"/>
                  </a:lnTo>
                  <a:lnTo>
                    <a:pt x="701040" y="411480"/>
                  </a:lnTo>
                  <a:lnTo>
                    <a:pt x="594360" y="373380"/>
                  </a:lnTo>
                  <a:lnTo>
                    <a:pt x="571500" y="312420"/>
                  </a:lnTo>
                  <a:lnTo>
                    <a:pt x="617220" y="266700"/>
                  </a:lnTo>
                  <a:lnTo>
                    <a:pt x="99060" y="243840"/>
                  </a:lnTo>
                  <a:lnTo>
                    <a:pt x="0" y="220980"/>
                  </a:lnTo>
                  <a:lnTo>
                    <a:pt x="7620" y="144780"/>
                  </a:lnTo>
                  <a:lnTo>
                    <a:pt x="175260" y="106680"/>
                  </a:lnTo>
                  <a:lnTo>
                    <a:pt x="815340" y="68580"/>
                  </a:lnTo>
                  <a:lnTo>
                    <a:pt x="754380" y="38100"/>
                  </a:lnTo>
                  <a:lnTo>
                    <a:pt x="182880" y="0"/>
                  </a:lnTo>
                </a:path>
              </a:pathLst>
            </a:custGeom>
            <a:noFill/>
            <a:ln w="95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27" name="TextBox 26">
              <a:extLst>
                <a:ext uri="{FF2B5EF4-FFF2-40B4-BE49-F238E27FC236}">
                  <a16:creationId xmlns:a16="http://schemas.microsoft.com/office/drawing/2014/main" id="{A5901E91-25DD-ECB5-38F9-F801742EEB7E}"/>
                </a:ext>
              </a:extLst>
            </p:cNvPr>
            <p:cNvSpPr txBox="1"/>
            <p:nvPr/>
          </p:nvSpPr>
          <p:spPr>
            <a:xfrm>
              <a:off x="4414934" y="2388141"/>
              <a:ext cx="649796" cy="299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333333"/>
                  </a:solidFill>
                  <a:effectLst/>
                  <a:uLnTx/>
                  <a:uFillTx/>
                  <a:latin typeface="Equinor"/>
                  <a:ea typeface="+mn-ea"/>
                  <a:cs typeface="+mn-cs"/>
                </a:rPr>
                <a:t>ROP</a:t>
              </a:r>
            </a:p>
          </p:txBody>
        </p:sp>
        <p:sp>
          <p:nvSpPr>
            <p:cNvPr id="28" name="TextBox 27">
              <a:extLst>
                <a:ext uri="{FF2B5EF4-FFF2-40B4-BE49-F238E27FC236}">
                  <a16:creationId xmlns:a16="http://schemas.microsoft.com/office/drawing/2014/main" id="{10717699-BDB7-6E31-C60D-3F9CA2C1B43E}"/>
                </a:ext>
              </a:extLst>
            </p:cNvPr>
            <p:cNvSpPr txBox="1"/>
            <p:nvPr/>
          </p:nvSpPr>
          <p:spPr>
            <a:xfrm>
              <a:off x="4920711" y="2388140"/>
              <a:ext cx="780284" cy="299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333333"/>
                  </a:solidFill>
                  <a:effectLst/>
                  <a:uLnTx/>
                  <a:uFillTx/>
                  <a:latin typeface="Equinor"/>
                  <a:ea typeface="+mn-ea"/>
                  <a:cs typeface="+mn-cs"/>
                </a:rPr>
                <a:t>WOB</a:t>
              </a:r>
            </a:p>
          </p:txBody>
        </p:sp>
        <p:sp>
          <p:nvSpPr>
            <p:cNvPr id="29" name="TextBox 28">
              <a:extLst>
                <a:ext uri="{FF2B5EF4-FFF2-40B4-BE49-F238E27FC236}">
                  <a16:creationId xmlns:a16="http://schemas.microsoft.com/office/drawing/2014/main" id="{FCB04E9B-8047-FE03-75B3-33F1EFDB6726}"/>
                </a:ext>
              </a:extLst>
            </p:cNvPr>
            <p:cNvSpPr txBox="1"/>
            <p:nvPr/>
          </p:nvSpPr>
          <p:spPr>
            <a:xfrm>
              <a:off x="5566180" y="2388140"/>
              <a:ext cx="959780" cy="299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333333"/>
                  </a:solidFill>
                  <a:effectLst/>
                  <a:uLnTx/>
                  <a:uFillTx/>
                  <a:latin typeface="Equinor"/>
                  <a:ea typeface="+mn-ea"/>
                  <a:cs typeface="+mn-cs"/>
                </a:rPr>
                <a:t>TORQ</a:t>
              </a:r>
            </a:p>
          </p:txBody>
        </p:sp>
        <p:sp>
          <p:nvSpPr>
            <p:cNvPr id="30" name="TextBox 29">
              <a:extLst>
                <a:ext uri="{FF2B5EF4-FFF2-40B4-BE49-F238E27FC236}">
                  <a16:creationId xmlns:a16="http://schemas.microsoft.com/office/drawing/2014/main" id="{80A25626-821C-13A5-745B-28AC30A28B8B}"/>
                </a:ext>
              </a:extLst>
            </p:cNvPr>
            <p:cNvSpPr txBox="1"/>
            <p:nvPr/>
          </p:nvSpPr>
          <p:spPr>
            <a:xfrm>
              <a:off x="6291655" y="2388140"/>
              <a:ext cx="1099766" cy="299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333333"/>
                  </a:solidFill>
                  <a:effectLst/>
                  <a:uLnTx/>
                  <a:uFillTx/>
                  <a:latin typeface="Equinor"/>
                  <a:ea typeface="+mn-ea"/>
                  <a:cs typeface="+mn-cs"/>
                </a:rPr>
                <a:t>AZIMUTH</a:t>
              </a:r>
            </a:p>
          </p:txBody>
        </p:sp>
        <p:sp>
          <p:nvSpPr>
            <p:cNvPr id="31" name="TextBox 30">
              <a:extLst>
                <a:ext uri="{FF2B5EF4-FFF2-40B4-BE49-F238E27FC236}">
                  <a16:creationId xmlns:a16="http://schemas.microsoft.com/office/drawing/2014/main" id="{3E086024-D8F8-4F3C-79B5-FABD13179418}"/>
                </a:ext>
              </a:extLst>
            </p:cNvPr>
            <p:cNvSpPr txBox="1"/>
            <p:nvPr/>
          </p:nvSpPr>
          <p:spPr>
            <a:xfrm>
              <a:off x="7299238" y="2388140"/>
              <a:ext cx="678135" cy="299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333333"/>
                  </a:solidFill>
                  <a:effectLst/>
                  <a:uLnTx/>
                  <a:uFillTx/>
                  <a:latin typeface="Equinor"/>
                  <a:ea typeface="+mn-ea"/>
                  <a:cs typeface="+mn-cs"/>
                </a:rPr>
                <a:t>INCL</a:t>
              </a:r>
            </a:p>
          </p:txBody>
        </p:sp>
        <p:sp>
          <p:nvSpPr>
            <p:cNvPr id="32" name="TextBox 31">
              <a:extLst>
                <a:ext uri="{FF2B5EF4-FFF2-40B4-BE49-F238E27FC236}">
                  <a16:creationId xmlns:a16="http://schemas.microsoft.com/office/drawing/2014/main" id="{0962DECC-F263-71C6-DECF-4B930F422F69}"/>
                </a:ext>
              </a:extLst>
            </p:cNvPr>
            <p:cNvSpPr txBox="1"/>
            <p:nvPr/>
          </p:nvSpPr>
          <p:spPr>
            <a:xfrm>
              <a:off x="2162871" y="2388140"/>
              <a:ext cx="795795" cy="299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333333"/>
                  </a:solidFill>
                  <a:effectLst/>
                  <a:uLnTx/>
                  <a:uFillTx/>
                  <a:latin typeface="Equinor"/>
                  <a:ea typeface="+mn-ea"/>
                  <a:cs typeface="+mn-cs"/>
                </a:rPr>
                <a:t>C2 out</a:t>
              </a:r>
            </a:p>
          </p:txBody>
        </p:sp>
        <p:sp>
          <p:nvSpPr>
            <p:cNvPr id="33" name="TextBox 32">
              <a:extLst>
                <a:ext uri="{FF2B5EF4-FFF2-40B4-BE49-F238E27FC236}">
                  <a16:creationId xmlns:a16="http://schemas.microsoft.com/office/drawing/2014/main" id="{A4A097C7-DB10-FC54-72F9-695BC665D097}"/>
                </a:ext>
              </a:extLst>
            </p:cNvPr>
            <p:cNvSpPr txBox="1"/>
            <p:nvPr/>
          </p:nvSpPr>
          <p:spPr>
            <a:xfrm>
              <a:off x="2845054" y="2388141"/>
              <a:ext cx="979353" cy="299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333333"/>
                  </a:solidFill>
                  <a:effectLst/>
                  <a:uLnTx/>
                  <a:uFillTx/>
                  <a:latin typeface="Equinor"/>
                  <a:ea typeface="+mn-ea"/>
                  <a:cs typeface="+mn-cs"/>
                </a:rPr>
                <a:t>TG out</a:t>
              </a:r>
            </a:p>
          </p:txBody>
        </p:sp>
        <p:sp>
          <p:nvSpPr>
            <p:cNvPr id="34" name="Freeform: Shape 33">
              <a:extLst>
                <a:ext uri="{FF2B5EF4-FFF2-40B4-BE49-F238E27FC236}">
                  <a16:creationId xmlns:a16="http://schemas.microsoft.com/office/drawing/2014/main" id="{F112B5BE-62CB-E866-0570-086B2EB02892}"/>
                </a:ext>
              </a:extLst>
            </p:cNvPr>
            <p:cNvSpPr/>
            <p:nvPr/>
          </p:nvSpPr>
          <p:spPr>
            <a:xfrm>
              <a:off x="2212256" y="2855729"/>
              <a:ext cx="599392" cy="2312517"/>
            </a:xfrm>
            <a:custGeom>
              <a:avLst/>
              <a:gdLst>
                <a:gd name="connsiteX0" fmla="*/ 213360 w 990600"/>
                <a:gd name="connsiteY0" fmla="*/ 3733800 h 3733800"/>
                <a:gd name="connsiteX1" fmla="*/ 373380 w 990600"/>
                <a:gd name="connsiteY1" fmla="*/ 3627120 h 3733800"/>
                <a:gd name="connsiteX2" fmla="*/ 228600 w 990600"/>
                <a:gd name="connsiteY2" fmla="*/ 3566160 h 3733800"/>
                <a:gd name="connsiteX3" fmla="*/ 312420 w 990600"/>
                <a:gd name="connsiteY3" fmla="*/ 3505200 h 3733800"/>
                <a:gd name="connsiteX4" fmla="*/ 259080 w 990600"/>
                <a:gd name="connsiteY4" fmla="*/ 3444240 h 3733800"/>
                <a:gd name="connsiteX5" fmla="*/ 327660 w 990600"/>
                <a:gd name="connsiteY5" fmla="*/ 3406140 h 3733800"/>
                <a:gd name="connsiteX6" fmla="*/ 220980 w 990600"/>
                <a:gd name="connsiteY6" fmla="*/ 3360420 h 3733800"/>
                <a:gd name="connsiteX7" fmla="*/ 472440 w 990600"/>
                <a:gd name="connsiteY7" fmla="*/ 3322320 h 3733800"/>
                <a:gd name="connsiteX8" fmla="*/ 60960 w 990600"/>
                <a:gd name="connsiteY8" fmla="*/ 3215640 h 3733800"/>
                <a:gd name="connsiteX9" fmla="*/ 129540 w 990600"/>
                <a:gd name="connsiteY9" fmla="*/ 3147060 h 3733800"/>
                <a:gd name="connsiteX10" fmla="*/ 137160 w 990600"/>
                <a:gd name="connsiteY10" fmla="*/ 3108960 h 3733800"/>
                <a:gd name="connsiteX11" fmla="*/ 114300 w 990600"/>
                <a:gd name="connsiteY11" fmla="*/ 3063240 h 3733800"/>
                <a:gd name="connsiteX12" fmla="*/ 114300 w 990600"/>
                <a:gd name="connsiteY12" fmla="*/ 3063240 h 3733800"/>
                <a:gd name="connsiteX13" fmla="*/ 365760 w 990600"/>
                <a:gd name="connsiteY13" fmla="*/ 2933700 h 3733800"/>
                <a:gd name="connsiteX14" fmla="*/ 259080 w 990600"/>
                <a:gd name="connsiteY14" fmla="*/ 2857500 h 3733800"/>
                <a:gd name="connsiteX15" fmla="*/ 297180 w 990600"/>
                <a:gd name="connsiteY15" fmla="*/ 2796540 h 3733800"/>
                <a:gd name="connsiteX16" fmla="*/ 312420 w 990600"/>
                <a:gd name="connsiteY16" fmla="*/ 2720340 h 3733800"/>
                <a:gd name="connsiteX17" fmla="*/ 556260 w 990600"/>
                <a:gd name="connsiteY17" fmla="*/ 2667000 h 3733800"/>
                <a:gd name="connsiteX18" fmla="*/ 175260 w 990600"/>
                <a:gd name="connsiteY18" fmla="*/ 2651760 h 3733800"/>
                <a:gd name="connsiteX19" fmla="*/ 114300 w 990600"/>
                <a:gd name="connsiteY19" fmla="*/ 2598420 h 3733800"/>
                <a:gd name="connsiteX20" fmla="*/ 190500 w 990600"/>
                <a:gd name="connsiteY20" fmla="*/ 2560320 h 3733800"/>
                <a:gd name="connsiteX21" fmla="*/ 152400 w 990600"/>
                <a:gd name="connsiteY21" fmla="*/ 2484120 h 3733800"/>
                <a:gd name="connsiteX22" fmla="*/ 152400 w 990600"/>
                <a:gd name="connsiteY22" fmla="*/ 2377440 h 3733800"/>
                <a:gd name="connsiteX23" fmla="*/ 243840 w 990600"/>
                <a:gd name="connsiteY23" fmla="*/ 2308860 h 3733800"/>
                <a:gd name="connsiteX24" fmla="*/ 274320 w 990600"/>
                <a:gd name="connsiteY24" fmla="*/ 2278380 h 3733800"/>
                <a:gd name="connsiteX25" fmla="*/ 243840 w 990600"/>
                <a:gd name="connsiteY25" fmla="*/ 2209800 h 3733800"/>
                <a:gd name="connsiteX26" fmla="*/ 381000 w 990600"/>
                <a:gd name="connsiteY26" fmla="*/ 2171700 h 3733800"/>
                <a:gd name="connsiteX27" fmla="*/ 304800 w 990600"/>
                <a:gd name="connsiteY27" fmla="*/ 2125980 h 3733800"/>
                <a:gd name="connsiteX28" fmla="*/ 381000 w 990600"/>
                <a:gd name="connsiteY28" fmla="*/ 2057400 h 3733800"/>
                <a:gd name="connsiteX29" fmla="*/ 175260 w 990600"/>
                <a:gd name="connsiteY29" fmla="*/ 2026920 h 3733800"/>
                <a:gd name="connsiteX30" fmla="*/ 198120 w 990600"/>
                <a:gd name="connsiteY30" fmla="*/ 1973580 h 3733800"/>
                <a:gd name="connsiteX31" fmla="*/ 251460 w 990600"/>
                <a:gd name="connsiteY31" fmla="*/ 1943100 h 3733800"/>
                <a:gd name="connsiteX32" fmla="*/ 419100 w 990600"/>
                <a:gd name="connsiteY32" fmla="*/ 1882140 h 3733800"/>
                <a:gd name="connsiteX33" fmla="*/ 335280 w 990600"/>
                <a:gd name="connsiteY33" fmla="*/ 1821180 h 3733800"/>
                <a:gd name="connsiteX34" fmla="*/ 259080 w 990600"/>
                <a:gd name="connsiteY34" fmla="*/ 1752600 h 3733800"/>
                <a:gd name="connsiteX35" fmla="*/ 175260 w 990600"/>
                <a:gd name="connsiteY35" fmla="*/ 1714500 h 3733800"/>
                <a:gd name="connsiteX36" fmla="*/ 137160 w 990600"/>
                <a:gd name="connsiteY36" fmla="*/ 1600200 h 3733800"/>
                <a:gd name="connsiteX37" fmla="*/ 213360 w 990600"/>
                <a:gd name="connsiteY37" fmla="*/ 1562100 h 3733800"/>
                <a:gd name="connsiteX38" fmla="*/ 274320 w 990600"/>
                <a:gd name="connsiteY38" fmla="*/ 1539240 h 3733800"/>
                <a:gd name="connsiteX39" fmla="*/ 228600 w 990600"/>
                <a:gd name="connsiteY39" fmla="*/ 1447800 h 3733800"/>
                <a:gd name="connsiteX40" fmla="*/ 129540 w 990600"/>
                <a:gd name="connsiteY40" fmla="*/ 1394460 h 3733800"/>
                <a:gd name="connsiteX41" fmla="*/ 53340 w 990600"/>
                <a:gd name="connsiteY41" fmla="*/ 1318260 h 3733800"/>
                <a:gd name="connsiteX42" fmla="*/ 91440 w 990600"/>
                <a:gd name="connsiteY42" fmla="*/ 1257300 h 3733800"/>
                <a:gd name="connsiteX43" fmla="*/ 76200 w 990600"/>
                <a:gd name="connsiteY43" fmla="*/ 1188720 h 3733800"/>
                <a:gd name="connsiteX44" fmla="*/ 121920 w 990600"/>
                <a:gd name="connsiteY44" fmla="*/ 1165860 h 3733800"/>
                <a:gd name="connsiteX45" fmla="*/ 251460 w 990600"/>
                <a:gd name="connsiteY45" fmla="*/ 1143000 h 3733800"/>
                <a:gd name="connsiteX46" fmla="*/ 236220 w 990600"/>
                <a:gd name="connsiteY46" fmla="*/ 1082040 h 3733800"/>
                <a:gd name="connsiteX47" fmla="*/ 114300 w 990600"/>
                <a:gd name="connsiteY47" fmla="*/ 1043940 h 3733800"/>
                <a:gd name="connsiteX48" fmla="*/ 251460 w 990600"/>
                <a:gd name="connsiteY48" fmla="*/ 990600 h 3733800"/>
                <a:gd name="connsiteX49" fmla="*/ 327660 w 990600"/>
                <a:gd name="connsiteY49" fmla="*/ 899160 h 3733800"/>
                <a:gd name="connsiteX50" fmla="*/ 327660 w 990600"/>
                <a:gd name="connsiteY50" fmla="*/ 899160 h 3733800"/>
                <a:gd name="connsiteX51" fmla="*/ 472440 w 990600"/>
                <a:gd name="connsiteY51" fmla="*/ 822960 h 3733800"/>
                <a:gd name="connsiteX52" fmla="*/ 350520 w 990600"/>
                <a:gd name="connsiteY52" fmla="*/ 762000 h 3733800"/>
                <a:gd name="connsiteX53" fmla="*/ 396240 w 990600"/>
                <a:gd name="connsiteY53" fmla="*/ 708660 h 3733800"/>
                <a:gd name="connsiteX54" fmla="*/ 868680 w 990600"/>
                <a:gd name="connsiteY54" fmla="*/ 678180 h 3733800"/>
                <a:gd name="connsiteX55" fmla="*/ 929640 w 990600"/>
                <a:gd name="connsiteY55" fmla="*/ 617220 h 3733800"/>
                <a:gd name="connsiteX56" fmla="*/ 990600 w 990600"/>
                <a:gd name="connsiteY56" fmla="*/ 563880 h 3733800"/>
                <a:gd name="connsiteX57" fmla="*/ 990600 w 990600"/>
                <a:gd name="connsiteY57" fmla="*/ 441960 h 3733800"/>
                <a:gd name="connsiteX58" fmla="*/ 891540 w 990600"/>
                <a:gd name="connsiteY58" fmla="*/ 426720 h 3733800"/>
                <a:gd name="connsiteX59" fmla="*/ 701040 w 990600"/>
                <a:gd name="connsiteY59" fmla="*/ 411480 h 3733800"/>
                <a:gd name="connsiteX60" fmla="*/ 594360 w 990600"/>
                <a:gd name="connsiteY60" fmla="*/ 373380 h 3733800"/>
                <a:gd name="connsiteX61" fmla="*/ 571500 w 990600"/>
                <a:gd name="connsiteY61" fmla="*/ 312420 h 3733800"/>
                <a:gd name="connsiteX62" fmla="*/ 617220 w 990600"/>
                <a:gd name="connsiteY62" fmla="*/ 266700 h 3733800"/>
                <a:gd name="connsiteX63" fmla="*/ 99060 w 990600"/>
                <a:gd name="connsiteY63" fmla="*/ 243840 h 3733800"/>
                <a:gd name="connsiteX64" fmla="*/ 0 w 990600"/>
                <a:gd name="connsiteY64" fmla="*/ 220980 h 3733800"/>
                <a:gd name="connsiteX65" fmla="*/ 7620 w 990600"/>
                <a:gd name="connsiteY65" fmla="*/ 144780 h 3733800"/>
                <a:gd name="connsiteX66" fmla="*/ 175260 w 990600"/>
                <a:gd name="connsiteY66" fmla="*/ 106680 h 3733800"/>
                <a:gd name="connsiteX67" fmla="*/ 815340 w 990600"/>
                <a:gd name="connsiteY67" fmla="*/ 68580 h 3733800"/>
                <a:gd name="connsiteX68" fmla="*/ 754380 w 990600"/>
                <a:gd name="connsiteY68" fmla="*/ 38100 h 3733800"/>
                <a:gd name="connsiteX69" fmla="*/ 182880 w 990600"/>
                <a:gd name="connsiteY69" fmla="*/ 0 h 373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990600" h="3733800">
                  <a:moveTo>
                    <a:pt x="213360" y="3733800"/>
                  </a:moveTo>
                  <a:lnTo>
                    <a:pt x="373380" y="3627120"/>
                  </a:lnTo>
                  <a:lnTo>
                    <a:pt x="228600" y="3566160"/>
                  </a:lnTo>
                  <a:lnTo>
                    <a:pt x="312420" y="3505200"/>
                  </a:lnTo>
                  <a:lnTo>
                    <a:pt x="259080" y="3444240"/>
                  </a:lnTo>
                  <a:lnTo>
                    <a:pt x="327660" y="3406140"/>
                  </a:lnTo>
                  <a:lnTo>
                    <a:pt x="220980" y="3360420"/>
                  </a:lnTo>
                  <a:lnTo>
                    <a:pt x="472440" y="3322320"/>
                  </a:lnTo>
                  <a:lnTo>
                    <a:pt x="60960" y="3215640"/>
                  </a:lnTo>
                  <a:lnTo>
                    <a:pt x="129540" y="3147060"/>
                  </a:lnTo>
                  <a:lnTo>
                    <a:pt x="137160" y="3108960"/>
                  </a:lnTo>
                  <a:lnTo>
                    <a:pt x="114300" y="3063240"/>
                  </a:lnTo>
                  <a:lnTo>
                    <a:pt x="114300" y="3063240"/>
                  </a:lnTo>
                  <a:lnTo>
                    <a:pt x="365760" y="2933700"/>
                  </a:lnTo>
                  <a:lnTo>
                    <a:pt x="259080" y="2857500"/>
                  </a:lnTo>
                  <a:lnTo>
                    <a:pt x="297180" y="2796540"/>
                  </a:lnTo>
                  <a:lnTo>
                    <a:pt x="312420" y="2720340"/>
                  </a:lnTo>
                  <a:lnTo>
                    <a:pt x="556260" y="2667000"/>
                  </a:lnTo>
                  <a:lnTo>
                    <a:pt x="175260" y="2651760"/>
                  </a:lnTo>
                  <a:lnTo>
                    <a:pt x="114300" y="2598420"/>
                  </a:lnTo>
                  <a:lnTo>
                    <a:pt x="190500" y="2560320"/>
                  </a:lnTo>
                  <a:lnTo>
                    <a:pt x="152400" y="2484120"/>
                  </a:lnTo>
                  <a:lnTo>
                    <a:pt x="152400" y="2377440"/>
                  </a:lnTo>
                  <a:lnTo>
                    <a:pt x="243840" y="2308860"/>
                  </a:lnTo>
                  <a:lnTo>
                    <a:pt x="274320" y="2278380"/>
                  </a:lnTo>
                  <a:lnTo>
                    <a:pt x="243840" y="2209800"/>
                  </a:lnTo>
                  <a:lnTo>
                    <a:pt x="381000" y="2171700"/>
                  </a:lnTo>
                  <a:lnTo>
                    <a:pt x="304800" y="2125980"/>
                  </a:lnTo>
                  <a:lnTo>
                    <a:pt x="381000" y="2057400"/>
                  </a:lnTo>
                  <a:lnTo>
                    <a:pt x="175260" y="2026920"/>
                  </a:lnTo>
                  <a:lnTo>
                    <a:pt x="198120" y="1973580"/>
                  </a:lnTo>
                  <a:lnTo>
                    <a:pt x="251460" y="1943100"/>
                  </a:lnTo>
                  <a:lnTo>
                    <a:pt x="419100" y="1882140"/>
                  </a:lnTo>
                  <a:lnTo>
                    <a:pt x="335280" y="1821180"/>
                  </a:lnTo>
                  <a:lnTo>
                    <a:pt x="259080" y="1752600"/>
                  </a:lnTo>
                  <a:lnTo>
                    <a:pt x="175260" y="1714500"/>
                  </a:lnTo>
                  <a:lnTo>
                    <a:pt x="137160" y="1600200"/>
                  </a:lnTo>
                  <a:lnTo>
                    <a:pt x="213360" y="1562100"/>
                  </a:lnTo>
                  <a:lnTo>
                    <a:pt x="274320" y="1539240"/>
                  </a:lnTo>
                  <a:lnTo>
                    <a:pt x="228600" y="1447800"/>
                  </a:lnTo>
                  <a:lnTo>
                    <a:pt x="129540" y="1394460"/>
                  </a:lnTo>
                  <a:lnTo>
                    <a:pt x="53340" y="1318260"/>
                  </a:lnTo>
                  <a:lnTo>
                    <a:pt x="91440" y="1257300"/>
                  </a:lnTo>
                  <a:lnTo>
                    <a:pt x="76200" y="1188720"/>
                  </a:lnTo>
                  <a:lnTo>
                    <a:pt x="121920" y="1165860"/>
                  </a:lnTo>
                  <a:lnTo>
                    <a:pt x="251460" y="1143000"/>
                  </a:lnTo>
                  <a:lnTo>
                    <a:pt x="236220" y="1082040"/>
                  </a:lnTo>
                  <a:lnTo>
                    <a:pt x="114300" y="1043940"/>
                  </a:lnTo>
                  <a:lnTo>
                    <a:pt x="251460" y="990600"/>
                  </a:lnTo>
                  <a:lnTo>
                    <a:pt x="327660" y="899160"/>
                  </a:lnTo>
                  <a:lnTo>
                    <a:pt x="327660" y="899160"/>
                  </a:lnTo>
                  <a:lnTo>
                    <a:pt x="472440" y="822960"/>
                  </a:lnTo>
                  <a:lnTo>
                    <a:pt x="350520" y="762000"/>
                  </a:lnTo>
                  <a:lnTo>
                    <a:pt x="396240" y="708660"/>
                  </a:lnTo>
                  <a:lnTo>
                    <a:pt x="868680" y="678180"/>
                  </a:lnTo>
                  <a:lnTo>
                    <a:pt x="929640" y="617220"/>
                  </a:lnTo>
                  <a:lnTo>
                    <a:pt x="990600" y="563880"/>
                  </a:lnTo>
                  <a:lnTo>
                    <a:pt x="990600" y="441960"/>
                  </a:lnTo>
                  <a:lnTo>
                    <a:pt x="891540" y="426720"/>
                  </a:lnTo>
                  <a:lnTo>
                    <a:pt x="701040" y="411480"/>
                  </a:lnTo>
                  <a:lnTo>
                    <a:pt x="594360" y="373380"/>
                  </a:lnTo>
                  <a:lnTo>
                    <a:pt x="571500" y="312420"/>
                  </a:lnTo>
                  <a:lnTo>
                    <a:pt x="617220" y="266700"/>
                  </a:lnTo>
                  <a:lnTo>
                    <a:pt x="99060" y="243840"/>
                  </a:lnTo>
                  <a:lnTo>
                    <a:pt x="0" y="220980"/>
                  </a:lnTo>
                  <a:lnTo>
                    <a:pt x="7620" y="144780"/>
                  </a:lnTo>
                  <a:lnTo>
                    <a:pt x="175260" y="106680"/>
                  </a:lnTo>
                  <a:lnTo>
                    <a:pt x="815340" y="68580"/>
                  </a:lnTo>
                  <a:lnTo>
                    <a:pt x="754380" y="38100"/>
                  </a:lnTo>
                  <a:lnTo>
                    <a:pt x="182880" y="0"/>
                  </a:lnTo>
                </a:path>
              </a:pathLst>
            </a:custGeom>
            <a:noFill/>
            <a:ln w="9525">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35" name="Freeform: Shape 34">
              <a:extLst>
                <a:ext uri="{FF2B5EF4-FFF2-40B4-BE49-F238E27FC236}">
                  <a16:creationId xmlns:a16="http://schemas.microsoft.com/office/drawing/2014/main" id="{92CD7223-6A5D-BE9B-E1C0-DDBEE3CF9384}"/>
                </a:ext>
              </a:extLst>
            </p:cNvPr>
            <p:cNvSpPr/>
            <p:nvPr/>
          </p:nvSpPr>
          <p:spPr>
            <a:xfrm>
              <a:off x="3873478" y="2838836"/>
              <a:ext cx="320903" cy="2295529"/>
            </a:xfrm>
            <a:custGeom>
              <a:avLst/>
              <a:gdLst>
                <a:gd name="connsiteX0" fmla="*/ 73152 w 530352"/>
                <a:gd name="connsiteY0" fmla="*/ 3706368 h 3706368"/>
                <a:gd name="connsiteX1" fmla="*/ 91440 w 530352"/>
                <a:gd name="connsiteY1" fmla="*/ 3596640 h 3706368"/>
                <a:gd name="connsiteX2" fmla="*/ 97536 w 530352"/>
                <a:gd name="connsiteY2" fmla="*/ 3486912 h 3706368"/>
                <a:gd name="connsiteX3" fmla="*/ 109728 w 530352"/>
                <a:gd name="connsiteY3" fmla="*/ 3425952 h 3706368"/>
                <a:gd name="connsiteX4" fmla="*/ 158496 w 530352"/>
                <a:gd name="connsiteY4" fmla="*/ 3389376 h 3706368"/>
                <a:gd name="connsiteX5" fmla="*/ 97536 w 530352"/>
                <a:gd name="connsiteY5" fmla="*/ 3322320 h 3706368"/>
                <a:gd name="connsiteX6" fmla="*/ 134112 w 530352"/>
                <a:gd name="connsiteY6" fmla="*/ 3285744 h 3706368"/>
                <a:gd name="connsiteX7" fmla="*/ 201168 w 530352"/>
                <a:gd name="connsiteY7" fmla="*/ 3243072 h 3706368"/>
                <a:gd name="connsiteX8" fmla="*/ 347472 w 530352"/>
                <a:gd name="connsiteY8" fmla="*/ 3182112 h 3706368"/>
                <a:gd name="connsiteX9" fmla="*/ 274320 w 530352"/>
                <a:gd name="connsiteY9" fmla="*/ 3121152 h 3706368"/>
                <a:gd name="connsiteX10" fmla="*/ 310896 w 530352"/>
                <a:gd name="connsiteY10" fmla="*/ 3041904 h 3706368"/>
                <a:gd name="connsiteX11" fmla="*/ 182880 w 530352"/>
                <a:gd name="connsiteY11" fmla="*/ 2944368 h 3706368"/>
                <a:gd name="connsiteX12" fmla="*/ 97536 w 530352"/>
                <a:gd name="connsiteY12" fmla="*/ 2816352 h 3706368"/>
                <a:gd name="connsiteX13" fmla="*/ 128016 w 530352"/>
                <a:gd name="connsiteY13" fmla="*/ 2731008 h 3706368"/>
                <a:gd name="connsiteX14" fmla="*/ 152400 w 530352"/>
                <a:gd name="connsiteY14" fmla="*/ 2663952 h 3706368"/>
                <a:gd name="connsiteX15" fmla="*/ 390144 w 530352"/>
                <a:gd name="connsiteY15" fmla="*/ 2590800 h 3706368"/>
                <a:gd name="connsiteX16" fmla="*/ 280416 w 530352"/>
                <a:gd name="connsiteY16" fmla="*/ 2511552 h 3706368"/>
                <a:gd name="connsiteX17" fmla="*/ 286512 w 530352"/>
                <a:gd name="connsiteY17" fmla="*/ 2432304 h 3706368"/>
                <a:gd name="connsiteX18" fmla="*/ 292608 w 530352"/>
                <a:gd name="connsiteY18" fmla="*/ 2383536 h 3706368"/>
                <a:gd name="connsiteX19" fmla="*/ 207264 w 530352"/>
                <a:gd name="connsiteY19" fmla="*/ 2316480 h 3706368"/>
                <a:gd name="connsiteX20" fmla="*/ 97536 w 530352"/>
                <a:gd name="connsiteY20" fmla="*/ 2243328 h 3706368"/>
                <a:gd name="connsiteX21" fmla="*/ 109728 w 530352"/>
                <a:gd name="connsiteY21" fmla="*/ 2170176 h 3706368"/>
                <a:gd name="connsiteX22" fmla="*/ 134112 w 530352"/>
                <a:gd name="connsiteY22" fmla="*/ 2097024 h 3706368"/>
                <a:gd name="connsiteX23" fmla="*/ 134112 w 530352"/>
                <a:gd name="connsiteY23" fmla="*/ 2097024 h 3706368"/>
                <a:gd name="connsiteX24" fmla="*/ 310896 w 530352"/>
                <a:gd name="connsiteY24" fmla="*/ 2011680 h 3706368"/>
                <a:gd name="connsiteX25" fmla="*/ 249936 w 530352"/>
                <a:gd name="connsiteY25" fmla="*/ 1938528 h 3706368"/>
                <a:gd name="connsiteX26" fmla="*/ 164592 w 530352"/>
                <a:gd name="connsiteY26" fmla="*/ 1859280 h 3706368"/>
                <a:gd name="connsiteX27" fmla="*/ 164592 w 530352"/>
                <a:gd name="connsiteY27" fmla="*/ 1749552 h 3706368"/>
                <a:gd name="connsiteX28" fmla="*/ 243840 w 530352"/>
                <a:gd name="connsiteY28" fmla="*/ 1664208 h 3706368"/>
                <a:gd name="connsiteX29" fmla="*/ 298704 w 530352"/>
                <a:gd name="connsiteY29" fmla="*/ 1615440 h 3706368"/>
                <a:gd name="connsiteX30" fmla="*/ 207264 w 530352"/>
                <a:gd name="connsiteY30" fmla="*/ 1511808 h 3706368"/>
                <a:gd name="connsiteX31" fmla="*/ 262128 w 530352"/>
                <a:gd name="connsiteY31" fmla="*/ 1432560 h 3706368"/>
                <a:gd name="connsiteX32" fmla="*/ 213360 w 530352"/>
                <a:gd name="connsiteY32" fmla="*/ 1365504 h 3706368"/>
                <a:gd name="connsiteX33" fmla="*/ 402336 w 530352"/>
                <a:gd name="connsiteY33" fmla="*/ 1328928 h 3706368"/>
                <a:gd name="connsiteX34" fmla="*/ 530352 w 530352"/>
                <a:gd name="connsiteY34" fmla="*/ 1316736 h 3706368"/>
                <a:gd name="connsiteX35" fmla="*/ 499872 w 530352"/>
                <a:gd name="connsiteY35" fmla="*/ 1249680 h 3706368"/>
                <a:gd name="connsiteX36" fmla="*/ 518160 w 530352"/>
                <a:gd name="connsiteY36" fmla="*/ 1188720 h 3706368"/>
                <a:gd name="connsiteX37" fmla="*/ 384048 w 530352"/>
                <a:gd name="connsiteY37" fmla="*/ 1152144 h 3706368"/>
                <a:gd name="connsiteX38" fmla="*/ 243840 w 530352"/>
                <a:gd name="connsiteY38" fmla="*/ 1085088 h 3706368"/>
                <a:gd name="connsiteX39" fmla="*/ 243840 w 530352"/>
                <a:gd name="connsiteY39" fmla="*/ 1030224 h 3706368"/>
                <a:gd name="connsiteX40" fmla="*/ 274320 w 530352"/>
                <a:gd name="connsiteY40" fmla="*/ 987552 h 3706368"/>
                <a:gd name="connsiteX41" fmla="*/ 341376 w 530352"/>
                <a:gd name="connsiteY41" fmla="*/ 944880 h 3706368"/>
                <a:gd name="connsiteX42" fmla="*/ 347472 w 530352"/>
                <a:gd name="connsiteY42" fmla="*/ 902208 h 3706368"/>
                <a:gd name="connsiteX43" fmla="*/ 457200 w 530352"/>
                <a:gd name="connsiteY43" fmla="*/ 847344 h 3706368"/>
                <a:gd name="connsiteX44" fmla="*/ 377952 w 530352"/>
                <a:gd name="connsiteY44" fmla="*/ 816864 h 3706368"/>
                <a:gd name="connsiteX45" fmla="*/ 408432 w 530352"/>
                <a:gd name="connsiteY45" fmla="*/ 755904 h 3706368"/>
                <a:gd name="connsiteX46" fmla="*/ 408432 w 530352"/>
                <a:gd name="connsiteY46" fmla="*/ 682752 h 3706368"/>
                <a:gd name="connsiteX47" fmla="*/ 121920 w 530352"/>
                <a:gd name="connsiteY47" fmla="*/ 633984 h 3706368"/>
                <a:gd name="connsiteX48" fmla="*/ 97536 w 530352"/>
                <a:gd name="connsiteY48" fmla="*/ 609600 h 3706368"/>
                <a:gd name="connsiteX49" fmla="*/ 152400 w 530352"/>
                <a:gd name="connsiteY49" fmla="*/ 530352 h 3706368"/>
                <a:gd name="connsiteX50" fmla="*/ 164592 w 530352"/>
                <a:gd name="connsiteY50" fmla="*/ 481584 h 3706368"/>
                <a:gd name="connsiteX51" fmla="*/ 97536 w 530352"/>
                <a:gd name="connsiteY51" fmla="*/ 438912 h 3706368"/>
                <a:gd name="connsiteX52" fmla="*/ 54864 w 530352"/>
                <a:gd name="connsiteY52" fmla="*/ 359664 h 3706368"/>
                <a:gd name="connsiteX53" fmla="*/ 0 w 530352"/>
                <a:gd name="connsiteY53" fmla="*/ 262128 h 3706368"/>
                <a:gd name="connsiteX54" fmla="*/ 274320 w 530352"/>
                <a:gd name="connsiteY54" fmla="*/ 207264 h 3706368"/>
                <a:gd name="connsiteX55" fmla="*/ 426720 w 530352"/>
                <a:gd name="connsiteY55" fmla="*/ 195072 h 3706368"/>
                <a:gd name="connsiteX56" fmla="*/ 445008 w 530352"/>
                <a:gd name="connsiteY56" fmla="*/ 109728 h 3706368"/>
                <a:gd name="connsiteX57" fmla="*/ 73152 w 530352"/>
                <a:gd name="connsiteY57" fmla="*/ 48768 h 3706368"/>
                <a:gd name="connsiteX58" fmla="*/ 115824 w 530352"/>
                <a:gd name="connsiteY58" fmla="*/ 0 h 3706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0352" h="3706368">
                  <a:moveTo>
                    <a:pt x="73152" y="3706368"/>
                  </a:moveTo>
                  <a:lnTo>
                    <a:pt x="91440" y="3596640"/>
                  </a:lnTo>
                  <a:lnTo>
                    <a:pt x="97536" y="3486912"/>
                  </a:lnTo>
                  <a:lnTo>
                    <a:pt x="109728" y="3425952"/>
                  </a:lnTo>
                  <a:lnTo>
                    <a:pt x="158496" y="3389376"/>
                  </a:lnTo>
                  <a:lnTo>
                    <a:pt x="97536" y="3322320"/>
                  </a:lnTo>
                  <a:lnTo>
                    <a:pt x="134112" y="3285744"/>
                  </a:lnTo>
                  <a:lnTo>
                    <a:pt x="201168" y="3243072"/>
                  </a:lnTo>
                  <a:lnTo>
                    <a:pt x="347472" y="3182112"/>
                  </a:lnTo>
                  <a:lnTo>
                    <a:pt x="274320" y="3121152"/>
                  </a:lnTo>
                  <a:lnTo>
                    <a:pt x="310896" y="3041904"/>
                  </a:lnTo>
                  <a:lnTo>
                    <a:pt x="182880" y="2944368"/>
                  </a:lnTo>
                  <a:lnTo>
                    <a:pt x="97536" y="2816352"/>
                  </a:lnTo>
                  <a:lnTo>
                    <a:pt x="128016" y="2731008"/>
                  </a:lnTo>
                  <a:lnTo>
                    <a:pt x="152400" y="2663952"/>
                  </a:lnTo>
                  <a:lnTo>
                    <a:pt x="390144" y="2590800"/>
                  </a:lnTo>
                  <a:lnTo>
                    <a:pt x="280416" y="2511552"/>
                  </a:lnTo>
                  <a:lnTo>
                    <a:pt x="286512" y="2432304"/>
                  </a:lnTo>
                  <a:lnTo>
                    <a:pt x="292608" y="2383536"/>
                  </a:lnTo>
                  <a:lnTo>
                    <a:pt x="207264" y="2316480"/>
                  </a:lnTo>
                  <a:lnTo>
                    <a:pt x="97536" y="2243328"/>
                  </a:lnTo>
                  <a:lnTo>
                    <a:pt x="109728" y="2170176"/>
                  </a:lnTo>
                  <a:lnTo>
                    <a:pt x="134112" y="2097024"/>
                  </a:lnTo>
                  <a:lnTo>
                    <a:pt x="134112" y="2097024"/>
                  </a:lnTo>
                  <a:lnTo>
                    <a:pt x="310896" y="2011680"/>
                  </a:lnTo>
                  <a:lnTo>
                    <a:pt x="249936" y="1938528"/>
                  </a:lnTo>
                  <a:lnTo>
                    <a:pt x="164592" y="1859280"/>
                  </a:lnTo>
                  <a:lnTo>
                    <a:pt x="164592" y="1749552"/>
                  </a:lnTo>
                  <a:lnTo>
                    <a:pt x="243840" y="1664208"/>
                  </a:lnTo>
                  <a:lnTo>
                    <a:pt x="298704" y="1615440"/>
                  </a:lnTo>
                  <a:lnTo>
                    <a:pt x="207264" y="1511808"/>
                  </a:lnTo>
                  <a:lnTo>
                    <a:pt x="262128" y="1432560"/>
                  </a:lnTo>
                  <a:lnTo>
                    <a:pt x="213360" y="1365504"/>
                  </a:lnTo>
                  <a:lnTo>
                    <a:pt x="402336" y="1328928"/>
                  </a:lnTo>
                  <a:lnTo>
                    <a:pt x="530352" y="1316736"/>
                  </a:lnTo>
                  <a:lnTo>
                    <a:pt x="499872" y="1249680"/>
                  </a:lnTo>
                  <a:lnTo>
                    <a:pt x="518160" y="1188720"/>
                  </a:lnTo>
                  <a:lnTo>
                    <a:pt x="384048" y="1152144"/>
                  </a:lnTo>
                  <a:lnTo>
                    <a:pt x="243840" y="1085088"/>
                  </a:lnTo>
                  <a:lnTo>
                    <a:pt x="243840" y="1030224"/>
                  </a:lnTo>
                  <a:lnTo>
                    <a:pt x="274320" y="987552"/>
                  </a:lnTo>
                  <a:lnTo>
                    <a:pt x="341376" y="944880"/>
                  </a:lnTo>
                  <a:lnTo>
                    <a:pt x="347472" y="902208"/>
                  </a:lnTo>
                  <a:lnTo>
                    <a:pt x="457200" y="847344"/>
                  </a:lnTo>
                  <a:lnTo>
                    <a:pt x="377952" y="816864"/>
                  </a:lnTo>
                  <a:lnTo>
                    <a:pt x="408432" y="755904"/>
                  </a:lnTo>
                  <a:lnTo>
                    <a:pt x="408432" y="682752"/>
                  </a:lnTo>
                  <a:lnTo>
                    <a:pt x="121920" y="633984"/>
                  </a:lnTo>
                  <a:lnTo>
                    <a:pt x="97536" y="609600"/>
                  </a:lnTo>
                  <a:lnTo>
                    <a:pt x="152400" y="530352"/>
                  </a:lnTo>
                  <a:lnTo>
                    <a:pt x="164592" y="481584"/>
                  </a:lnTo>
                  <a:lnTo>
                    <a:pt x="97536" y="438912"/>
                  </a:lnTo>
                  <a:lnTo>
                    <a:pt x="54864" y="359664"/>
                  </a:lnTo>
                  <a:lnTo>
                    <a:pt x="0" y="262128"/>
                  </a:lnTo>
                  <a:lnTo>
                    <a:pt x="274320" y="207264"/>
                  </a:lnTo>
                  <a:lnTo>
                    <a:pt x="426720" y="195072"/>
                  </a:lnTo>
                  <a:lnTo>
                    <a:pt x="445008" y="109728"/>
                  </a:lnTo>
                  <a:lnTo>
                    <a:pt x="73152" y="48768"/>
                  </a:lnTo>
                  <a:lnTo>
                    <a:pt x="115824" y="0"/>
                  </a:ln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36" name="Freeform: Shape 35">
              <a:extLst>
                <a:ext uri="{FF2B5EF4-FFF2-40B4-BE49-F238E27FC236}">
                  <a16:creationId xmlns:a16="http://schemas.microsoft.com/office/drawing/2014/main" id="{BE1369A6-3A53-249D-E394-F23382A115F2}"/>
                </a:ext>
              </a:extLst>
            </p:cNvPr>
            <p:cNvSpPr/>
            <p:nvPr/>
          </p:nvSpPr>
          <p:spPr>
            <a:xfrm>
              <a:off x="1711503" y="2878480"/>
              <a:ext cx="202870" cy="2255885"/>
            </a:xfrm>
            <a:custGeom>
              <a:avLst/>
              <a:gdLst>
                <a:gd name="connsiteX0" fmla="*/ 45720 w 205740"/>
                <a:gd name="connsiteY0" fmla="*/ 3642360 h 3642360"/>
                <a:gd name="connsiteX1" fmla="*/ 152400 w 205740"/>
                <a:gd name="connsiteY1" fmla="*/ 3535680 h 3642360"/>
                <a:gd name="connsiteX2" fmla="*/ 205740 w 205740"/>
                <a:gd name="connsiteY2" fmla="*/ 3482340 h 3642360"/>
                <a:gd name="connsiteX3" fmla="*/ 144780 w 205740"/>
                <a:gd name="connsiteY3" fmla="*/ 3451860 h 3642360"/>
                <a:gd name="connsiteX4" fmla="*/ 91440 w 205740"/>
                <a:gd name="connsiteY4" fmla="*/ 3436620 h 3642360"/>
                <a:gd name="connsiteX5" fmla="*/ 182880 w 205740"/>
                <a:gd name="connsiteY5" fmla="*/ 3398520 h 3642360"/>
                <a:gd name="connsiteX6" fmla="*/ 205740 w 205740"/>
                <a:gd name="connsiteY6" fmla="*/ 3368040 h 3642360"/>
                <a:gd name="connsiteX7" fmla="*/ 53340 w 205740"/>
                <a:gd name="connsiteY7" fmla="*/ 3322320 h 3642360"/>
                <a:gd name="connsiteX8" fmla="*/ 53340 w 205740"/>
                <a:gd name="connsiteY8" fmla="*/ 3246120 h 3642360"/>
                <a:gd name="connsiteX9" fmla="*/ 53340 w 205740"/>
                <a:gd name="connsiteY9" fmla="*/ 3177540 h 3642360"/>
                <a:gd name="connsiteX10" fmla="*/ 38100 w 205740"/>
                <a:gd name="connsiteY10" fmla="*/ 3116580 h 3642360"/>
                <a:gd name="connsiteX11" fmla="*/ 0 w 205740"/>
                <a:gd name="connsiteY11" fmla="*/ 2971800 h 3642360"/>
                <a:gd name="connsiteX12" fmla="*/ 7620 w 205740"/>
                <a:gd name="connsiteY12" fmla="*/ 2887980 h 3642360"/>
                <a:gd name="connsiteX13" fmla="*/ 91440 w 205740"/>
                <a:gd name="connsiteY13" fmla="*/ 2834640 h 3642360"/>
                <a:gd name="connsiteX14" fmla="*/ 91440 w 205740"/>
                <a:gd name="connsiteY14" fmla="*/ 2834640 h 3642360"/>
                <a:gd name="connsiteX15" fmla="*/ 45720 w 205740"/>
                <a:gd name="connsiteY15" fmla="*/ 2689860 h 3642360"/>
                <a:gd name="connsiteX16" fmla="*/ 99060 w 205740"/>
                <a:gd name="connsiteY16" fmla="*/ 2636520 h 3642360"/>
                <a:gd name="connsiteX17" fmla="*/ 22860 w 205740"/>
                <a:gd name="connsiteY17" fmla="*/ 2545080 h 3642360"/>
                <a:gd name="connsiteX18" fmla="*/ 45720 w 205740"/>
                <a:gd name="connsiteY18" fmla="*/ 2484120 h 3642360"/>
                <a:gd name="connsiteX19" fmla="*/ 15240 w 205740"/>
                <a:gd name="connsiteY19" fmla="*/ 2377440 h 3642360"/>
                <a:gd name="connsiteX20" fmla="*/ 45720 w 205740"/>
                <a:gd name="connsiteY20" fmla="*/ 2316480 h 3642360"/>
                <a:gd name="connsiteX21" fmla="*/ 53340 w 205740"/>
                <a:gd name="connsiteY21" fmla="*/ 2293620 h 3642360"/>
                <a:gd name="connsiteX22" fmla="*/ 53340 w 205740"/>
                <a:gd name="connsiteY22" fmla="*/ 2255520 h 3642360"/>
                <a:gd name="connsiteX23" fmla="*/ 121920 w 205740"/>
                <a:gd name="connsiteY23" fmla="*/ 2171700 h 3642360"/>
                <a:gd name="connsiteX24" fmla="*/ 121920 w 205740"/>
                <a:gd name="connsiteY24" fmla="*/ 2171700 h 3642360"/>
                <a:gd name="connsiteX25" fmla="*/ 129540 w 205740"/>
                <a:gd name="connsiteY25" fmla="*/ 2072640 h 3642360"/>
                <a:gd name="connsiteX26" fmla="*/ 99060 w 205740"/>
                <a:gd name="connsiteY26" fmla="*/ 1958340 h 3642360"/>
                <a:gd name="connsiteX27" fmla="*/ 114300 w 205740"/>
                <a:gd name="connsiteY27" fmla="*/ 1851660 h 3642360"/>
                <a:gd name="connsiteX28" fmla="*/ 60960 w 205740"/>
                <a:gd name="connsiteY28" fmla="*/ 1737360 h 3642360"/>
                <a:gd name="connsiteX29" fmla="*/ 60960 w 205740"/>
                <a:gd name="connsiteY29" fmla="*/ 1630680 h 3642360"/>
                <a:gd name="connsiteX30" fmla="*/ 22860 w 205740"/>
                <a:gd name="connsiteY30" fmla="*/ 1516380 h 3642360"/>
                <a:gd name="connsiteX31" fmla="*/ 53340 w 205740"/>
                <a:gd name="connsiteY31" fmla="*/ 1424940 h 3642360"/>
                <a:gd name="connsiteX32" fmla="*/ 53340 w 205740"/>
                <a:gd name="connsiteY32" fmla="*/ 1341120 h 3642360"/>
                <a:gd name="connsiteX33" fmla="*/ 83820 w 205740"/>
                <a:gd name="connsiteY33" fmla="*/ 1318260 h 3642360"/>
                <a:gd name="connsiteX34" fmla="*/ 38100 w 205740"/>
                <a:gd name="connsiteY34" fmla="*/ 1242060 h 3642360"/>
                <a:gd name="connsiteX35" fmla="*/ 15240 w 205740"/>
                <a:gd name="connsiteY35" fmla="*/ 1112520 h 3642360"/>
                <a:gd name="connsiteX36" fmla="*/ 45720 w 205740"/>
                <a:gd name="connsiteY36" fmla="*/ 1021080 h 3642360"/>
                <a:gd name="connsiteX37" fmla="*/ 76200 w 205740"/>
                <a:gd name="connsiteY37" fmla="*/ 982980 h 3642360"/>
                <a:gd name="connsiteX38" fmla="*/ 60960 w 205740"/>
                <a:gd name="connsiteY38" fmla="*/ 906780 h 3642360"/>
                <a:gd name="connsiteX39" fmla="*/ 45720 w 205740"/>
                <a:gd name="connsiteY39" fmla="*/ 868680 h 3642360"/>
                <a:gd name="connsiteX40" fmla="*/ 22860 w 205740"/>
                <a:gd name="connsiteY40" fmla="*/ 640080 h 3642360"/>
                <a:gd name="connsiteX41" fmla="*/ 76200 w 205740"/>
                <a:gd name="connsiteY41" fmla="*/ 571500 h 3642360"/>
                <a:gd name="connsiteX42" fmla="*/ 30480 w 205740"/>
                <a:gd name="connsiteY42" fmla="*/ 388620 h 3642360"/>
                <a:gd name="connsiteX43" fmla="*/ 60960 w 205740"/>
                <a:gd name="connsiteY43" fmla="*/ 251460 h 3642360"/>
                <a:gd name="connsiteX44" fmla="*/ 114300 w 205740"/>
                <a:gd name="connsiteY44" fmla="*/ 205740 h 3642360"/>
                <a:gd name="connsiteX45" fmla="*/ 30480 w 205740"/>
                <a:gd name="connsiteY45" fmla="*/ 160020 h 3642360"/>
                <a:gd name="connsiteX46" fmla="*/ 30480 w 205740"/>
                <a:gd name="connsiteY46" fmla="*/ 83820 h 3642360"/>
                <a:gd name="connsiteX47" fmla="*/ 30480 w 205740"/>
                <a:gd name="connsiteY47" fmla="*/ 83820 h 3642360"/>
                <a:gd name="connsiteX48" fmla="*/ 144780 w 205740"/>
                <a:gd name="connsiteY48" fmla="*/ 0 h 3642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05740" h="3642360">
                  <a:moveTo>
                    <a:pt x="45720" y="3642360"/>
                  </a:moveTo>
                  <a:lnTo>
                    <a:pt x="152400" y="3535680"/>
                  </a:lnTo>
                  <a:lnTo>
                    <a:pt x="205740" y="3482340"/>
                  </a:lnTo>
                  <a:lnTo>
                    <a:pt x="144780" y="3451860"/>
                  </a:lnTo>
                  <a:lnTo>
                    <a:pt x="91440" y="3436620"/>
                  </a:lnTo>
                  <a:lnTo>
                    <a:pt x="182880" y="3398520"/>
                  </a:lnTo>
                  <a:lnTo>
                    <a:pt x="205740" y="3368040"/>
                  </a:lnTo>
                  <a:lnTo>
                    <a:pt x="53340" y="3322320"/>
                  </a:lnTo>
                  <a:lnTo>
                    <a:pt x="53340" y="3246120"/>
                  </a:lnTo>
                  <a:lnTo>
                    <a:pt x="53340" y="3177540"/>
                  </a:lnTo>
                  <a:lnTo>
                    <a:pt x="38100" y="3116580"/>
                  </a:lnTo>
                  <a:lnTo>
                    <a:pt x="0" y="2971800"/>
                  </a:lnTo>
                  <a:lnTo>
                    <a:pt x="7620" y="2887980"/>
                  </a:lnTo>
                  <a:lnTo>
                    <a:pt x="91440" y="2834640"/>
                  </a:lnTo>
                  <a:lnTo>
                    <a:pt x="91440" y="2834640"/>
                  </a:lnTo>
                  <a:lnTo>
                    <a:pt x="45720" y="2689860"/>
                  </a:lnTo>
                  <a:lnTo>
                    <a:pt x="99060" y="2636520"/>
                  </a:lnTo>
                  <a:lnTo>
                    <a:pt x="22860" y="2545080"/>
                  </a:lnTo>
                  <a:lnTo>
                    <a:pt x="45720" y="2484120"/>
                  </a:lnTo>
                  <a:lnTo>
                    <a:pt x="15240" y="2377440"/>
                  </a:lnTo>
                  <a:lnTo>
                    <a:pt x="45720" y="2316480"/>
                  </a:lnTo>
                  <a:lnTo>
                    <a:pt x="53340" y="2293620"/>
                  </a:lnTo>
                  <a:lnTo>
                    <a:pt x="53340" y="2255520"/>
                  </a:lnTo>
                  <a:lnTo>
                    <a:pt x="121920" y="2171700"/>
                  </a:lnTo>
                  <a:lnTo>
                    <a:pt x="121920" y="2171700"/>
                  </a:lnTo>
                  <a:lnTo>
                    <a:pt x="129540" y="2072640"/>
                  </a:lnTo>
                  <a:lnTo>
                    <a:pt x="99060" y="1958340"/>
                  </a:lnTo>
                  <a:lnTo>
                    <a:pt x="114300" y="1851660"/>
                  </a:lnTo>
                  <a:lnTo>
                    <a:pt x="60960" y="1737360"/>
                  </a:lnTo>
                  <a:lnTo>
                    <a:pt x="60960" y="1630680"/>
                  </a:lnTo>
                  <a:lnTo>
                    <a:pt x="22860" y="1516380"/>
                  </a:lnTo>
                  <a:lnTo>
                    <a:pt x="53340" y="1424940"/>
                  </a:lnTo>
                  <a:lnTo>
                    <a:pt x="53340" y="1341120"/>
                  </a:lnTo>
                  <a:lnTo>
                    <a:pt x="83820" y="1318260"/>
                  </a:lnTo>
                  <a:lnTo>
                    <a:pt x="38100" y="1242060"/>
                  </a:lnTo>
                  <a:lnTo>
                    <a:pt x="15240" y="1112520"/>
                  </a:lnTo>
                  <a:lnTo>
                    <a:pt x="45720" y="1021080"/>
                  </a:lnTo>
                  <a:lnTo>
                    <a:pt x="76200" y="982980"/>
                  </a:lnTo>
                  <a:lnTo>
                    <a:pt x="60960" y="906780"/>
                  </a:lnTo>
                  <a:lnTo>
                    <a:pt x="45720" y="868680"/>
                  </a:lnTo>
                  <a:lnTo>
                    <a:pt x="22860" y="640080"/>
                  </a:lnTo>
                  <a:lnTo>
                    <a:pt x="76200" y="571500"/>
                  </a:lnTo>
                  <a:lnTo>
                    <a:pt x="30480" y="388620"/>
                  </a:lnTo>
                  <a:lnTo>
                    <a:pt x="60960" y="251460"/>
                  </a:lnTo>
                  <a:lnTo>
                    <a:pt x="114300" y="205740"/>
                  </a:lnTo>
                  <a:lnTo>
                    <a:pt x="30480" y="160020"/>
                  </a:lnTo>
                  <a:lnTo>
                    <a:pt x="30480" y="83820"/>
                  </a:lnTo>
                  <a:lnTo>
                    <a:pt x="30480" y="83820"/>
                  </a:lnTo>
                  <a:lnTo>
                    <a:pt x="144780" y="0"/>
                  </a:lnTo>
                </a:path>
              </a:pathLst>
            </a:custGeom>
            <a:ln w="12700">
              <a:solidFill>
                <a:schemeClr val="tx2"/>
              </a:solidFill>
            </a:ln>
          </p:spPr>
          <p:style>
            <a:lnRef idx="1">
              <a:schemeClr val="accent6"/>
            </a:lnRef>
            <a:fillRef idx="0">
              <a:schemeClr val="accent6"/>
            </a:fillRef>
            <a:effectRef idx="0">
              <a:schemeClr val="accent6"/>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7D0023"/>
                </a:solidFill>
                <a:effectLst/>
                <a:uLnTx/>
                <a:uFillTx/>
                <a:latin typeface="Equinor"/>
                <a:ea typeface="+mn-ea"/>
                <a:cs typeface="+mn-cs"/>
              </a:endParaRPr>
            </a:p>
          </p:txBody>
        </p:sp>
        <p:sp>
          <p:nvSpPr>
            <p:cNvPr id="37" name="TextBox 36">
              <a:extLst>
                <a:ext uri="{FF2B5EF4-FFF2-40B4-BE49-F238E27FC236}">
                  <a16:creationId xmlns:a16="http://schemas.microsoft.com/office/drawing/2014/main" id="{8FF63EDE-2F91-191A-6E07-65593F90DBA0}"/>
                </a:ext>
              </a:extLst>
            </p:cNvPr>
            <p:cNvSpPr txBox="1"/>
            <p:nvPr/>
          </p:nvSpPr>
          <p:spPr>
            <a:xfrm>
              <a:off x="1487562" y="2388140"/>
              <a:ext cx="907024" cy="299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333333"/>
                  </a:solidFill>
                  <a:effectLst/>
                  <a:uLnTx/>
                  <a:uFillTx/>
                  <a:latin typeface="Equinor"/>
                  <a:ea typeface="+mn-ea"/>
                  <a:cs typeface="+mn-cs"/>
                </a:rPr>
                <a:t>C1 out</a:t>
              </a:r>
            </a:p>
          </p:txBody>
        </p:sp>
        <p:sp>
          <p:nvSpPr>
            <p:cNvPr id="38" name="Freeform: Shape 37">
              <a:extLst>
                <a:ext uri="{FF2B5EF4-FFF2-40B4-BE49-F238E27FC236}">
                  <a16:creationId xmlns:a16="http://schemas.microsoft.com/office/drawing/2014/main" id="{EBB50006-EF4F-552E-5EA8-DE829C8CDEEC}"/>
                </a:ext>
              </a:extLst>
            </p:cNvPr>
            <p:cNvSpPr/>
            <p:nvPr/>
          </p:nvSpPr>
          <p:spPr>
            <a:xfrm>
              <a:off x="2983705" y="2839006"/>
              <a:ext cx="599392" cy="2312514"/>
            </a:xfrm>
            <a:custGeom>
              <a:avLst/>
              <a:gdLst>
                <a:gd name="connsiteX0" fmla="*/ 213360 w 990600"/>
                <a:gd name="connsiteY0" fmla="*/ 3733800 h 3733800"/>
                <a:gd name="connsiteX1" fmla="*/ 373380 w 990600"/>
                <a:gd name="connsiteY1" fmla="*/ 3627120 h 3733800"/>
                <a:gd name="connsiteX2" fmla="*/ 228600 w 990600"/>
                <a:gd name="connsiteY2" fmla="*/ 3566160 h 3733800"/>
                <a:gd name="connsiteX3" fmla="*/ 312420 w 990600"/>
                <a:gd name="connsiteY3" fmla="*/ 3505200 h 3733800"/>
                <a:gd name="connsiteX4" fmla="*/ 259080 w 990600"/>
                <a:gd name="connsiteY4" fmla="*/ 3444240 h 3733800"/>
                <a:gd name="connsiteX5" fmla="*/ 327660 w 990600"/>
                <a:gd name="connsiteY5" fmla="*/ 3406140 h 3733800"/>
                <a:gd name="connsiteX6" fmla="*/ 220980 w 990600"/>
                <a:gd name="connsiteY6" fmla="*/ 3360420 h 3733800"/>
                <a:gd name="connsiteX7" fmla="*/ 472440 w 990600"/>
                <a:gd name="connsiteY7" fmla="*/ 3322320 h 3733800"/>
                <a:gd name="connsiteX8" fmla="*/ 60960 w 990600"/>
                <a:gd name="connsiteY8" fmla="*/ 3215640 h 3733800"/>
                <a:gd name="connsiteX9" fmla="*/ 129540 w 990600"/>
                <a:gd name="connsiteY9" fmla="*/ 3147060 h 3733800"/>
                <a:gd name="connsiteX10" fmla="*/ 137160 w 990600"/>
                <a:gd name="connsiteY10" fmla="*/ 3108960 h 3733800"/>
                <a:gd name="connsiteX11" fmla="*/ 114300 w 990600"/>
                <a:gd name="connsiteY11" fmla="*/ 3063240 h 3733800"/>
                <a:gd name="connsiteX12" fmla="*/ 114300 w 990600"/>
                <a:gd name="connsiteY12" fmla="*/ 3063240 h 3733800"/>
                <a:gd name="connsiteX13" fmla="*/ 365760 w 990600"/>
                <a:gd name="connsiteY13" fmla="*/ 2933700 h 3733800"/>
                <a:gd name="connsiteX14" fmla="*/ 259080 w 990600"/>
                <a:gd name="connsiteY14" fmla="*/ 2857500 h 3733800"/>
                <a:gd name="connsiteX15" fmla="*/ 297180 w 990600"/>
                <a:gd name="connsiteY15" fmla="*/ 2796540 h 3733800"/>
                <a:gd name="connsiteX16" fmla="*/ 312420 w 990600"/>
                <a:gd name="connsiteY16" fmla="*/ 2720340 h 3733800"/>
                <a:gd name="connsiteX17" fmla="*/ 556260 w 990600"/>
                <a:gd name="connsiteY17" fmla="*/ 2667000 h 3733800"/>
                <a:gd name="connsiteX18" fmla="*/ 175260 w 990600"/>
                <a:gd name="connsiteY18" fmla="*/ 2651760 h 3733800"/>
                <a:gd name="connsiteX19" fmla="*/ 114300 w 990600"/>
                <a:gd name="connsiteY19" fmla="*/ 2598420 h 3733800"/>
                <a:gd name="connsiteX20" fmla="*/ 190500 w 990600"/>
                <a:gd name="connsiteY20" fmla="*/ 2560320 h 3733800"/>
                <a:gd name="connsiteX21" fmla="*/ 152400 w 990600"/>
                <a:gd name="connsiteY21" fmla="*/ 2484120 h 3733800"/>
                <a:gd name="connsiteX22" fmla="*/ 152400 w 990600"/>
                <a:gd name="connsiteY22" fmla="*/ 2377440 h 3733800"/>
                <a:gd name="connsiteX23" fmla="*/ 243840 w 990600"/>
                <a:gd name="connsiteY23" fmla="*/ 2308860 h 3733800"/>
                <a:gd name="connsiteX24" fmla="*/ 274320 w 990600"/>
                <a:gd name="connsiteY24" fmla="*/ 2278380 h 3733800"/>
                <a:gd name="connsiteX25" fmla="*/ 243840 w 990600"/>
                <a:gd name="connsiteY25" fmla="*/ 2209800 h 3733800"/>
                <a:gd name="connsiteX26" fmla="*/ 381000 w 990600"/>
                <a:gd name="connsiteY26" fmla="*/ 2171700 h 3733800"/>
                <a:gd name="connsiteX27" fmla="*/ 304800 w 990600"/>
                <a:gd name="connsiteY27" fmla="*/ 2125980 h 3733800"/>
                <a:gd name="connsiteX28" fmla="*/ 381000 w 990600"/>
                <a:gd name="connsiteY28" fmla="*/ 2057400 h 3733800"/>
                <a:gd name="connsiteX29" fmla="*/ 175260 w 990600"/>
                <a:gd name="connsiteY29" fmla="*/ 2026920 h 3733800"/>
                <a:gd name="connsiteX30" fmla="*/ 198120 w 990600"/>
                <a:gd name="connsiteY30" fmla="*/ 1973580 h 3733800"/>
                <a:gd name="connsiteX31" fmla="*/ 251460 w 990600"/>
                <a:gd name="connsiteY31" fmla="*/ 1943100 h 3733800"/>
                <a:gd name="connsiteX32" fmla="*/ 419100 w 990600"/>
                <a:gd name="connsiteY32" fmla="*/ 1882140 h 3733800"/>
                <a:gd name="connsiteX33" fmla="*/ 335280 w 990600"/>
                <a:gd name="connsiteY33" fmla="*/ 1821180 h 3733800"/>
                <a:gd name="connsiteX34" fmla="*/ 259080 w 990600"/>
                <a:gd name="connsiteY34" fmla="*/ 1752600 h 3733800"/>
                <a:gd name="connsiteX35" fmla="*/ 175260 w 990600"/>
                <a:gd name="connsiteY35" fmla="*/ 1714500 h 3733800"/>
                <a:gd name="connsiteX36" fmla="*/ 137160 w 990600"/>
                <a:gd name="connsiteY36" fmla="*/ 1600200 h 3733800"/>
                <a:gd name="connsiteX37" fmla="*/ 213360 w 990600"/>
                <a:gd name="connsiteY37" fmla="*/ 1562100 h 3733800"/>
                <a:gd name="connsiteX38" fmla="*/ 274320 w 990600"/>
                <a:gd name="connsiteY38" fmla="*/ 1539240 h 3733800"/>
                <a:gd name="connsiteX39" fmla="*/ 228600 w 990600"/>
                <a:gd name="connsiteY39" fmla="*/ 1447800 h 3733800"/>
                <a:gd name="connsiteX40" fmla="*/ 129540 w 990600"/>
                <a:gd name="connsiteY40" fmla="*/ 1394460 h 3733800"/>
                <a:gd name="connsiteX41" fmla="*/ 53340 w 990600"/>
                <a:gd name="connsiteY41" fmla="*/ 1318260 h 3733800"/>
                <a:gd name="connsiteX42" fmla="*/ 91440 w 990600"/>
                <a:gd name="connsiteY42" fmla="*/ 1257300 h 3733800"/>
                <a:gd name="connsiteX43" fmla="*/ 76200 w 990600"/>
                <a:gd name="connsiteY43" fmla="*/ 1188720 h 3733800"/>
                <a:gd name="connsiteX44" fmla="*/ 121920 w 990600"/>
                <a:gd name="connsiteY44" fmla="*/ 1165860 h 3733800"/>
                <a:gd name="connsiteX45" fmla="*/ 251460 w 990600"/>
                <a:gd name="connsiteY45" fmla="*/ 1143000 h 3733800"/>
                <a:gd name="connsiteX46" fmla="*/ 236220 w 990600"/>
                <a:gd name="connsiteY46" fmla="*/ 1082040 h 3733800"/>
                <a:gd name="connsiteX47" fmla="*/ 114300 w 990600"/>
                <a:gd name="connsiteY47" fmla="*/ 1043940 h 3733800"/>
                <a:gd name="connsiteX48" fmla="*/ 251460 w 990600"/>
                <a:gd name="connsiteY48" fmla="*/ 990600 h 3733800"/>
                <a:gd name="connsiteX49" fmla="*/ 327660 w 990600"/>
                <a:gd name="connsiteY49" fmla="*/ 899160 h 3733800"/>
                <a:gd name="connsiteX50" fmla="*/ 327660 w 990600"/>
                <a:gd name="connsiteY50" fmla="*/ 899160 h 3733800"/>
                <a:gd name="connsiteX51" fmla="*/ 472440 w 990600"/>
                <a:gd name="connsiteY51" fmla="*/ 822960 h 3733800"/>
                <a:gd name="connsiteX52" fmla="*/ 350520 w 990600"/>
                <a:gd name="connsiteY52" fmla="*/ 762000 h 3733800"/>
                <a:gd name="connsiteX53" fmla="*/ 396240 w 990600"/>
                <a:gd name="connsiteY53" fmla="*/ 708660 h 3733800"/>
                <a:gd name="connsiteX54" fmla="*/ 868680 w 990600"/>
                <a:gd name="connsiteY54" fmla="*/ 678180 h 3733800"/>
                <a:gd name="connsiteX55" fmla="*/ 929640 w 990600"/>
                <a:gd name="connsiteY55" fmla="*/ 617220 h 3733800"/>
                <a:gd name="connsiteX56" fmla="*/ 990600 w 990600"/>
                <a:gd name="connsiteY56" fmla="*/ 563880 h 3733800"/>
                <a:gd name="connsiteX57" fmla="*/ 990600 w 990600"/>
                <a:gd name="connsiteY57" fmla="*/ 441960 h 3733800"/>
                <a:gd name="connsiteX58" fmla="*/ 891540 w 990600"/>
                <a:gd name="connsiteY58" fmla="*/ 426720 h 3733800"/>
                <a:gd name="connsiteX59" fmla="*/ 701040 w 990600"/>
                <a:gd name="connsiteY59" fmla="*/ 411480 h 3733800"/>
                <a:gd name="connsiteX60" fmla="*/ 594360 w 990600"/>
                <a:gd name="connsiteY60" fmla="*/ 373380 h 3733800"/>
                <a:gd name="connsiteX61" fmla="*/ 571500 w 990600"/>
                <a:gd name="connsiteY61" fmla="*/ 312420 h 3733800"/>
                <a:gd name="connsiteX62" fmla="*/ 617220 w 990600"/>
                <a:gd name="connsiteY62" fmla="*/ 266700 h 3733800"/>
                <a:gd name="connsiteX63" fmla="*/ 99060 w 990600"/>
                <a:gd name="connsiteY63" fmla="*/ 243840 h 3733800"/>
                <a:gd name="connsiteX64" fmla="*/ 0 w 990600"/>
                <a:gd name="connsiteY64" fmla="*/ 220980 h 3733800"/>
                <a:gd name="connsiteX65" fmla="*/ 7620 w 990600"/>
                <a:gd name="connsiteY65" fmla="*/ 144780 h 3733800"/>
                <a:gd name="connsiteX66" fmla="*/ 175260 w 990600"/>
                <a:gd name="connsiteY66" fmla="*/ 106680 h 3733800"/>
                <a:gd name="connsiteX67" fmla="*/ 815340 w 990600"/>
                <a:gd name="connsiteY67" fmla="*/ 68580 h 3733800"/>
                <a:gd name="connsiteX68" fmla="*/ 754380 w 990600"/>
                <a:gd name="connsiteY68" fmla="*/ 38100 h 3733800"/>
                <a:gd name="connsiteX69" fmla="*/ 182880 w 990600"/>
                <a:gd name="connsiteY69" fmla="*/ 0 h 373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990600" h="3733800">
                  <a:moveTo>
                    <a:pt x="213360" y="3733800"/>
                  </a:moveTo>
                  <a:lnTo>
                    <a:pt x="373380" y="3627120"/>
                  </a:lnTo>
                  <a:lnTo>
                    <a:pt x="228600" y="3566160"/>
                  </a:lnTo>
                  <a:lnTo>
                    <a:pt x="312420" y="3505200"/>
                  </a:lnTo>
                  <a:lnTo>
                    <a:pt x="259080" y="3444240"/>
                  </a:lnTo>
                  <a:lnTo>
                    <a:pt x="327660" y="3406140"/>
                  </a:lnTo>
                  <a:lnTo>
                    <a:pt x="220980" y="3360420"/>
                  </a:lnTo>
                  <a:lnTo>
                    <a:pt x="472440" y="3322320"/>
                  </a:lnTo>
                  <a:lnTo>
                    <a:pt x="60960" y="3215640"/>
                  </a:lnTo>
                  <a:lnTo>
                    <a:pt x="129540" y="3147060"/>
                  </a:lnTo>
                  <a:lnTo>
                    <a:pt x="137160" y="3108960"/>
                  </a:lnTo>
                  <a:lnTo>
                    <a:pt x="114300" y="3063240"/>
                  </a:lnTo>
                  <a:lnTo>
                    <a:pt x="114300" y="3063240"/>
                  </a:lnTo>
                  <a:lnTo>
                    <a:pt x="365760" y="2933700"/>
                  </a:lnTo>
                  <a:lnTo>
                    <a:pt x="259080" y="2857500"/>
                  </a:lnTo>
                  <a:lnTo>
                    <a:pt x="297180" y="2796540"/>
                  </a:lnTo>
                  <a:lnTo>
                    <a:pt x="312420" y="2720340"/>
                  </a:lnTo>
                  <a:lnTo>
                    <a:pt x="556260" y="2667000"/>
                  </a:lnTo>
                  <a:lnTo>
                    <a:pt x="175260" y="2651760"/>
                  </a:lnTo>
                  <a:lnTo>
                    <a:pt x="114300" y="2598420"/>
                  </a:lnTo>
                  <a:lnTo>
                    <a:pt x="190500" y="2560320"/>
                  </a:lnTo>
                  <a:lnTo>
                    <a:pt x="152400" y="2484120"/>
                  </a:lnTo>
                  <a:lnTo>
                    <a:pt x="152400" y="2377440"/>
                  </a:lnTo>
                  <a:lnTo>
                    <a:pt x="243840" y="2308860"/>
                  </a:lnTo>
                  <a:lnTo>
                    <a:pt x="274320" y="2278380"/>
                  </a:lnTo>
                  <a:lnTo>
                    <a:pt x="243840" y="2209800"/>
                  </a:lnTo>
                  <a:lnTo>
                    <a:pt x="381000" y="2171700"/>
                  </a:lnTo>
                  <a:lnTo>
                    <a:pt x="304800" y="2125980"/>
                  </a:lnTo>
                  <a:lnTo>
                    <a:pt x="381000" y="2057400"/>
                  </a:lnTo>
                  <a:lnTo>
                    <a:pt x="175260" y="2026920"/>
                  </a:lnTo>
                  <a:lnTo>
                    <a:pt x="198120" y="1973580"/>
                  </a:lnTo>
                  <a:lnTo>
                    <a:pt x="251460" y="1943100"/>
                  </a:lnTo>
                  <a:lnTo>
                    <a:pt x="419100" y="1882140"/>
                  </a:lnTo>
                  <a:lnTo>
                    <a:pt x="335280" y="1821180"/>
                  </a:lnTo>
                  <a:lnTo>
                    <a:pt x="259080" y="1752600"/>
                  </a:lnTo>
                  <a:lnTo>
                    <a:pt x="175260" y="1714500"/>
                  </a:lnTo>
                  <a:lnTo>
                    <a:pt x="137160" y="1600200"/>
                  </a:lnTo>
                  <a:lnTo>
                    <a:pt x="213360" y="1562100"/>
                  </a:lnTo>
                  <a:lnTo>
                    <a:pt x="274320" y="1539240"/>
                  </a:lnTo>
                  <a:lnTo>
                    <a:pt x="228600" y="1447800"/>
                  </a:lnTo>
                  <a:lnTo>
                    <a:pt x="129540" y="1394460"/>
                  </a:lnTo>
                  <a:lnTo>
                    <a:pt x="53340" y="1318260"/>
                  </a:lnTo>
                  <a:lnTo>
                    <a:pt x="91440" y="1257300"/>
                  </a:lnTo>
                  <a:lnTo>
                    <a:pt x="76200" y="1188720"/>
                  </a:lnTo>
                  <a:lnTo>
                    <a:pt x="121920" y="1165860"/>
                  </a:lnTo>
                  <a:lnTo>
                    <a:pt x="251460" y="1143000"/>
                  </a:lnTo>
                  <a:lnTo>
                    <a:pt x="236220" y="1082040"/>
                  </a:lnTo>
                  <a:lnTo>
                    <a:pt x="114300" y="1043940"/>
                  </a:lnTo>
                  <a:lnTo>
                    <a:pt x="251460" y="990600"/>
                  </a:lnTo>
                  <a:lnTo>
                    <a:pt x="327660" y="899160"/>
                  </a:lnTo>
                  <a:lnTo>
                    <a:pt x="327660" y="899160"/>
                  </a:lnTo>
                  <a:lnTo>
                    <a:pt x="472440" y="822960"/>
                  </a:lnTo>
                  <a:lnTo>
                    <a:pt x="350520" y="762000"/>
                  </a:lnTo>
                  <a:lnTo>
                    <a:pt x="396240" y="708660"/>
                  </a:lnTo>
                  <a:lnTo>
                    <a:pt x="868680" y="678180"/>
                  </a:lnTo>
                  <a:lnTo>
                    <a:pt x="929640" y="617220"/>
                  </a:lnTo>
                  <a:lnTo>
                    <a:pt x="990600" y="563880"/>
                  </a:lnTo>
                  <a:lnTo>
                    <a:pt x="990600" y="441960"/>
                  </a:lnTo>
                  <a:lnTo>
                    <a:pt x="891540" y="426720"/>
                  </a:lnTo>
                  <a:lnTo>
                    <a:pt x="701040" y="411480"/>
                  </a:lnTo>
                  <a:lnTo>
                    <a:pt x="594360" y="373380"/>
                  </a:lnTo>
                  <a:lnTo>
                    <a:pt x="571500" y="312420"/>
                  </a:lnTo>
                  <a:lnTo>
                    <a:pt x="617220" y="266700"/>
                  </a:lnTo>
                  <a:lnTo>
                    <a:pt x="99060" y="243840"/>
                  </a:lnTo>
                  <a:lnTo>
                    <a:pt x="0" y="220980"/>
                  </a:lnTo>
                  <a:lnTo>
                    <a:pt x="7620" y="144780"/>
                  </a:lnTo>
                  <a:lnTo>
                    <a:pt x="175260" y="106680"/>
                  </a:lnTo>
                  <a:lnTo>
                    <a:pt x="815340" y="68580"/>
                  </a:lnTo>
                  <a:lnTo>
                    <a:pt x="754380" y="38100"/>
                  </a:lnTo>
                  <a:lnTo>
                    <a:pt x="182880" y="0"/>
                  </a:lnTo>
                </a:path>
              </a:pathLst>
            </a:custGeom>
            <a:noFill/>
            <a:ln w="95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sp>
          <p:nvSpPr>
            <p:cNvPr id="39" name="TextBox 38">
              <a:extLst>
                <a:ext uri="{FF2B5EF4-FFF2-40B4-BE49-F238E27FC236}">
                  <a16:creationId xmlns:a16="http://schemas.microsoft.com/office/drawing/2014/main" id="{A328A545-6BF7-6A07-C1D3-6AA38C9F8257}"/>
                </a:ext>
              </a:extLst>
            </p:cNvPr>
            <p:cNvSpPr txBox="1"/>
            <p:nvPr/>
          </p:nvSpPr>
          <p:spPr>
            <a:xfrm>
              <a:off x="3527838" y="2205286"/>
              <a:ext cx="979353" cy="46020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333333"/>
                  </a:solidFill>
                  <a:effectLst/>
                  <a:uLnTx/>
                  <a:uFillTx/>
                  <a:latin typeface="Equinor"/>
                  <a:ea typeface="+mn-ea"/>
                  <a:cs typeface="+mn-cs"/>
                </a:rPr>
                <a:t>Mud Flow In</a:t>
              </a:r>
            </a:p>
          </p:txBody>
        </p:sp>
        <p:sp>
          <p:nvSpPr>
            <p:cNvPr id="40" name="TextBox 39">
              <a:extLst>
                <a:ext uri="{FF2B5EF4-FFF2-40B4-BE49-F238E27FC236}">
                  <a16:creationId xmlns:a16="http://schemas.microsoft.com/office/drawing/2014/main" id="{0CCB644C-C350-1498-CCFD-8D114A339527}"/>
                </a:ext>
              </a:extLst>
            </p:cNvPr>
            <p:cNvSpPr txBox="1"/>
            <p:nvPr/>
          </p:nvSpPr>
          <p:spPr>
            <a:xfrm>
              <a:off x="7991786" y="2388140"/>
              <a:ext cx="678135" cy="299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333333"/>
                  </a:solidFill>
                  <a:effectLst/>
                  <a:uLnTx/>
                  <a:uFillTx/>
                  <a:latin typeface="Equinor"/>
                  <a:ea typeface="+mn-ea"/>
                  <a:cs typeface="+mn-cs"/>
                </a:rPr>
                <a:t>PR</a:t>
              </a:r>
            </a:p>
          </p:txBody>
        </p:sp>
        <p:sp>
          <p:nvSpPr>
            <p:cNvPr id="41" name="TextBox 40">
              <a:extLst>
                <a:ext uri="{FF2B5EF4-FFF2-40B4-BE49-F238E27FC236}">
                  <a16:creationId xmlns:a16="http://schemas.microsoft.com/office/drawing/2014/main" id="{397D1058-EC77-BAE0-B102-1EDA2A68F67D}"/>
                </a:ext>
              </a:extLst>
            </p:cNvPr>
            <p:cNvSpPr txBox="1"/>
            <p:nvPr/>
          </p:nvSpPr>
          <p:spPr>
            <a:xfrm>
              <a:off x="8544729" y="2388140"/>
              <a:ext cx="678135" cy="299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dirty="0">
                  <a:ln>
                    <a:noFill/>
                  </a:ln>
                  <a:solidFill>
                    <a:srgbClr val="333333"/>
                  </a:solidFill>
                  <a:effectLst/>
                  <a:uLnTx/>
                  <a:uFillTx/>
                  <a:latin typeface="Equinor"/>
                  <a:ea typeface="+mn-ea"/>
                  <a:cs typeface="+mn-cs"/>
                </a:rPr>
                <a:t>YM</a:t>
              </a:r>
            </a:p>
          </p:txBody>
        </p:sp>
        <p:sp>
          <p:nvSpPr>
            <p:cNvPr id="42" name="Freeform: Shape 41">
              <a:extLst>
                <a:ext uri="{FF2B5EF4-FFF2-40B4-BE49-F238E27FC236}">
                  <a16:creationId xmlns:a16="http://schemas.microsoft.com/office/drawing/2014/main" id="{E6C4D6CE-1BF6-87C2-9A1F-87BA78AE8832}"/>
                </a:ext>
              </a:extLst>
            </p:cNvPr>
            <p:cNvSpPr/>
            <p:nvPr/>
          </p:nvSpPr>
          <p:spPr>
            <a:xfrm>
              <a:off x="6731114" y="2786087"/>
              <a:ext cx="270457" cy="2275267"/>
            </a:xfrm>
            <a:custGeom>
              <a:avLst/>
              <a:gdLst>
                <a:gd name="connsiteX0" fmla="*/ 0 w 270457"/>
                <a:gd name="connsiteY0" fmla="*/ 0 h 2275267"/>
                <a:gd name="connsiteX1" fmla="*/ 137375 w 270457"/>
                <a:gd name="connsiteY1" fmla="*/ 163132 h 2275267"/>
                <a:gd name="connsiteX2" fmla="*/ 145961 w 270457"/>
                <a:gd name="connsiteY2" fmla="*/ 476518 h 2275267"/>
                <a:gd name="connsiteX3" fmla="*/ 188890 w 270457"/>
                <a:gd name="connsiteY3" fmla="*/ 721216 h 2275267"/>
                <a:gd name="connsiteX4" fmla="*/ 188890 w 270457"/>
                <a:gd name="connsiteY4" fmla="*/ 1124754 h 2275267"/>
                <a:gd name="connsiteX5" fmla="*/ 103031 w 270457"/>
                <a:gd name="connsiteY5" fmla="*/ 1429554 h 2275267"/>
                <a:gd name="connsiteX6" fmla="*/ 111617 w 270457"/>
                <a:gd name="connsiteY6" fmla="*/ 1772991 h 2275267"/>
                <a:gd name="connsiteX7" fmla="*/ 176012 w 270457"/>
                <a:gd name="connsiteY7" fmla="*/ 2021983 h 2275267"/>
                <a:gd name="connsiteX8" fmla="*/ 270457 w 270457"/>
                <a:gd name="connsiteY8" fmla="*/ 2275267 h 227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0457" h="2275267">
                  <a:moveTo>
                    <a:pt x="0" y="0"/>
                  </a:moveTo>
                  <a:lnTo>
                    <a:pt x="137375" y="163132"/>
                  </a:lnTo>
                  <a:lnTo>
                    <a:pt x="145961" y="476518"/>
                  </a:lnTo>
                  <a:lnTo>
                    <a:pt x="188890" y="721216"/>
                  </a:lnTo>
                  <a:lnTo>
                    <a:pt x="188890" y="1124754"/>
                  </a:lnTo>
                  <a:lnTo>
                    <a:pt x="103031" y="1429554"/>
                  </a:lnTo>
                  <a:lnTo>
                    <a:pt x="111617" y="1772991"/>
                  </a:lnTo>
                  <a:lnTo>
                    <a:pt x="176012" y="2021983"/>
                  </a:lnTo>
                  <a:lnTo>
                    <a:pt x="270457" y="2275267"/>
                  </a:lnTo>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00" b="0" i="0" u="none" strike="noStrike" kern="1200" cap="none" spc="0" normalizeH="0" baseline="0" dirty="0">
                <a:ln>
                  <a:noFill/>
                </a:ln>
                <a:solidFill>
                  <a:srgbClr val="FFFFFF"/>
                </a:solidFill>
                <a:effectLst/>
                <a:uLnTx/>
                <a:uFillTx/>
                <a:latin typeface="Equinor"/>
                <a:ea typeface="+mn-ea"/>
                <a:cs typeface="+mn-cs"/>
              </a:endParaRPr>
            </a:p>
          </p:txBody>
        </p:sp>
        <p:sp>
          <p:nvSpPr>
            <p:cNvPr id="43" name="Freeform: Shape 42">
              <a:extLst>
                <a:ext uri="{FF2B5EF4-FFF2-40B4-BE49-F238E27FC236}">
                  <a16:creationId xmlns:a16="http://schemas.microsoft.com/office/drawing/2014/main" id="{705B607D-A9E7-715C-C992-8988AC01F1C1}"/>
                </a:ext>
              </a:extLst>
            </p:cNvPr>
            <p:cNvSpPr/>
            <p:nvPr/>
          </p:nvSpPr>
          <p:spPr>
            <a:xfrm>
              <a:off x="7426573" y="2803258"/>
              <a:ext cx="390660" cy="2219460"/>
            </a:xfrm>
            <a:custGeom>
              <a:avLst/>
              <a:gdLst>
                <a:gd name="connsiteX0" fmla="*/ 0 w 390660"/>
                <a:gd name="connsiteY0" fmla="*/ 0 h 2219460"/>
                <a:gd name="connsiteX1" fmla="*/ 47223 w 390660"/>
                <a:gd name="connsiteY1" fmla="*/ 347730 h 2219460"/>
                <a:gd name="connsiteX2" fmla="*/ 47223 w 390660"/>
                <a:gd name="connsiteY2" fmla="*/ 858592 h 2219460"/>
                <a:gd name="connsiteX3" fmla="*/ 107324 w 390660"/>
                <a:gd name="connsiteY3" fmla="*/ 1287888 h 2219460"/>
                <a:gd name="connsiteX4" fmla="*/ 248992 w 390660"/>
                <a:gd name="connsiteY4" fmla="*/ 1627031 h 2219460"/>
                <a:gd name="connsiteX5" fmla="*/ 334851 w 390660"/>
                <a:gd name="connsiteY5" fmla="*/ 1901781 h 2219460"/>
                <a:gd name="connsiteX6" fmla="*/ 390660 w 390660"/>
                <a:gd name="connsiteY6" fmla="*/ 2219460 h 2219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660" h="2219460">
                  <a:moveTo>
                    <a:pt x="0" y="0"/>
                  </a:moveTo>
                  <a:lnTo>
                    <a:pt x="47223" y="347730"/>
                  </a:lnTo>
                  <a:lnTo>
                    <a:pt x="47223" y="858592"/>
                  </a:lnTo>
                  <a:lnTo>
                    <a:pt x="107324" y="1287888"/>
                  </a:lnTo>
                  <a:lnTo>
                    <a:pt x="248992" y="1627031"/>
                  </a:lnTo>
                  <a:lnTo>
                    <a:pt x="334851" y="1901781"/>
                  </a:lnTo>
                  <a:lnTo>
                    <a:pt x="390660" y="2219460"/>
                  </a:lnTo>
                </a:path>
              </a:pathLst>
            </a:cu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00" b="0" i="0" u="none" strike="noStrike" kern="1200" cap="none" spc="0" normalizeH="0" baseline="0" dirty="0">
                <a:ln>
                  <a:noFill/>
                </a:ln>
                <a:solidFill>
                  <a:srgbClr val="FFFFFF"/>
                </a:solidFill>
                <a:effectLst/>
                <a:uLnTx/>
                <a:uFillTx/>
                <a:latin typeface="Equinor"/>
                <a:ea typeface="+mn-ea"/>
                <a:cs typeface="+mn-cs"/>
              </a:endParaRPr>
            </a:p>
          </p:txBody>
        </p:sp>
        <p:sp>
          <p:nvSpPr>
            <p:cNvPr id="44" name="Freeform: Shape 43">
              <a:extLst>
                <a:ext uri="{FF2B5EF4-FFF2-40B4-BE49-F238E27FC236}">
                  <a16:creationId xmlns:a16="http://schemas.microsoft.com/office/drawing/2014/main" id="{71B974A4-C734-B11F-387C-511983A98F4F}"/>
                </a:ext>
              </a:extLst>
            </p:cNvPr>
            <p:cNvSpPr/>
            <p:nvPr/>
          </p:nvSpPr>
          <p:spPr>
            <a:xfrm flipH="1" flipV="1">
              <a:off x="8130359" y="2822452"/>
              <a:ext cx="202870" cy="2255885"/>
            </a:xfrm>
            <a:custGeom>
              <a:avLst/>
              <a:gdLst>
                <a:gd name="connsiteX0" fmla="*/ 45720 w 205740"/>
                <a:gd name="connsiteY0" fmla="*/ 3642360 h 3642360"/>
                <a:gd name="connsiteX1" fmla="*/ 152400 w 205740"/>
                <a:gd name="connsiteY1" fmla="*/ 3535680 h 3642360"/>
                <a:gd name="connsiteX2" fmla="*/ 205740 w 205740"/>
                <a:gd name="connsiteY2" fmla="*/ 3482340 h 3642360"/>
                <a:gd name="connsiteX3" fmla="*/ 144780 w 205740"/>
                <a:gd name="connsiteY3" fmla="*/ 3451860 h 3642360"/>
                <a:gd name="connsiteX4" fmla="*/ 91440 w 205740"/>
                <a:gd name="connsiteY4" fmla="*/ 3436620 h 3642360"/>
                <a:gd name="connsiteX5" fmla="*/ 182880 w 205740"/>
                <a:gd name="connsiteY5" fmla="*/ 3398520 h 3642360"/>
                <a:gd name="connsiteX6" fmla="*/ 205740 w 205740"/>
                <a:gd name="connsiteY6" fmla="*/ 3368040 h 3642360"/>
                <a:gd name="connsiteX7" fmla="*/ 53340 w 205740"/>
                <a:gd name="connsiteY7" fmla="*/ 3322320 h 3642360"/>
                <a:gd name="connsiteX8" fmla="*/ 53340 w 205740"/>
                <a:gd name="connsiteY8" fmla="*/ 3246120 h 3642360"/>
                <a:gd name="connsiteX9" fmla="*/ 53340 w 205740"/>
                <a:gd name="connsiteY9" fmla="*/ 3177540 h 3642360"/>
                <a:gd name="connsiteX10" fmla="*/ 38100 w 205740"/>
                <a:gd name="connsiteY10" fmla="*/ 3116580 h 3642360"/>
                <a:gd name="connsiteX11" fmla="*/ 0 w 205740"/>
                <a:gd name="connsiteY11" fmla="*/ 2971800 h 3642360"/>
                <a:gd name="connsiteX12" fmla="*/ 7620 w 205740"/>
                <a:gd name="connsiteY12" fmla="*/ 2887980 h 3642360"/>
                <a:gd name="connsiteX13" fmla="*/ 91440 w 205740"/>
                <a:gd name="connsiteY13" fmla="*/ 2834640 h 3642360"/>
                <a:gd name="connsiteX14" fmla="*/ 91440 w 205740"/>
                <a:gd name="connsiteY14" fmla="*/ 2834640 h 3642360"/>
                <a:gd name="connsiteX15" fmla="*/ 45720 w 205740"/>
                <a:gd name="connsiteY15" fmla="*/ 2689860 h 3642360"/>
                <a:gd name="connsiteX16" fmla="*/ 99060 w 205740"/>
                <a:gd name="connsiteY16" fmla="*/ 2636520 h 3642360"/>
                <a:gd name="connsiteX17" fmla="*/ 22860 w 205740"/>
                <a:gd name="connsiteY17" fmla="*/ 2545080 h 3642360"/>
                <a:gd name="connsiteX18" fmla="*/ 45720 w 205740"/>
                <a:gd name="connsiteY18" fmla="*/ 2484120 h 3642360"/>
                <a:gd name="connsiteX19" fmla="*/ 15240 w 205740"/>
                <a:gd name="connsiteY19" fmla="*/ 2377440 h 3642360"/>
                <a:gd name="connsiteX20" fmla="*/ 45720 w 205740"/>
                <a:gd name="connsiteY20" fmla="*/ 2316480 h 3642360"/>
                <a:gd name="connsiteX21" fmla="*/ 53340 w 205740"/>
                <a:gd name="connsiteY21" fmla="*/ 2293620 h 3642360"/>
                <a:gd name="connsiteX22" fmla="*/ 53340 w 205740"/>
                <a:gd name="connsiteY22" fmla="*/ 2255520 h 3642360"/>
                <a:gd name="connsiteX23" fmla="*/ 121920 w 205740"/>
                <a:gd name="connsiteY23" fmla="*/ 2171700 h 3642360"/>
                <a:gd name="connsiteX24" fmla="*/ 121920 w 205740"/>
                <a:gd name="connsiteY24" fmla="*/ 2171700 h 3642360"/>
                <a:gd name="connsiteX25" fmla="*/ 129540 w 205740"/>
                <a:gd name="connsiteY25" fmla="*/ 2072640 h 3642360"/>
                <a:gd name="connsiteX26" fmla="*/ 99060 w 205740"/>
                <a:gd name="connsiteY26" fmla="*/ 1958340 h 3642360"/>
                <a:gd name="connsiteX27" fmla="*/ 114300 w 205740"/>
                <a:gd name="connsiteY27" fmla="*/ 1851660 h 3642360"/>
                <a:gd name="connsiteX28" fmla="*/ 60960 w 205740"/>
                <a:gd name="connsiteY28" fmla="*/ 1737360 h 3642360"/>
                <a:gd name="connsiteX29" fmla="*/ 60960 w 205740"/>
                <a:gd name="connsiteY29" fmla="*/ 1630680 h 3642360"/>
                <a:gd name="connsiteX30" fmla="*/ 22860 w 205740"/>
                <a:gd name="connsiteY30" fmla="*/ 1516380 h 3642360"/>
                <a:gd name="connsiteX31" fmla="*/ 53340 w 205740"/>
                <a:gd name="connsiteY31" fmla="*/ 1424940 h 3642360"/>
                <a:gd name="connsiteX32" fmla="*/ 53340 w 205740"/>
                <a:gd name="connsiteY32" fmla="*/ 1341120 h 3642360"/>
                <a:gd name="connsiteX33" fmla="*/ 83820 w 205740"/>
                <a:gd name="connsiteY33" fmla="*/ 1318260 h 3642360"/>
                <a:gd name="connsiteX34" fmla="*/ 38100 w 205740"/>
                <a:gd name="connsiteY34" fmla="*/ 1242060 h 3642360"/>
                <a:gd name="connsiteX35" fmla="*/ 15240 w 205740"/>
                <a:gd name="connsiteY35" fmla="*/ 1112520 h 3642360"/>
                <a:gd name="connsiteX36" fmla="*/ 45720 w 205740"/>
                <a:gd name="connsiteY36" fmla="*/ 1021080 h 3642360"/>
                <a:gd name="connsiteX37" fmla="*/ 76200 w 205740"/>
                <a:gd name="connsiteY37" fmla="*/ 982980 h 3642360"/>
                <a:gd name="connsiteX38" fmla="*/ 60960 w 205740"/>
                <a:gd name="connsiteY38" fmla="*/ 906780 h 3642360"/>
                <a:gd name="connsiteX39" fmla="*/ 45720 w 205740"/>
                <a:gd name="connsiteY39" fmla="*/ 868680 h 3642360"/>
                <a:gd name="connsiteX40" fmla="*/ 22860 w 205740"/>
                <a:gd name="connsiteY40" fmla="*/ 640080 h 3642360"/>
                <a:gd name="connsiteX41" fmla="*/ 76200 w 205740"/>
                <a:gd name="connsiteY41" fmla="*/ 571500 h 3642360"/>
                <a:gd name="connsiteX42" fmla="*/ 30480 w 205740"/>
                <a:gd name="connsiteY42" fmla="*/ 388620 h 3642360"/>
                <a:gd name="connsiteX43" fmla="*/ 60960 w 205740"/>
                <a:gd name="connsiteY43" fmla="*/ 251460 h 3642360"/>
                <a:gd name="connsiteX44" fmla="*/ 114300 w 205740"/>
                <a:gd name="connsiteY44" fmla="*/ 205740 h 3642360"/>
                <a:gd name="connsiteX45" fmla="*/ 30480 w 205740"/>
                <a:gd name="connsiteY45" fmla="*/ 160020 h 3642360"/>
                <a:gd name="connsiteX46" fmla="*/ 30480 w 205740"/>
                <a:gd name="connsiteY46" fmla="*/ 83820 h 3642360"/>
                <a:gd name="connsiteX47" fmla="*/ 30480 w 205740"/>
                <a:gd name="connsiteY47" fmla="*/ 83820 h 3642360"/>
                <a:gd name="connsiteX48" fmla="*/ 144780 w 205740"/>
                <a:gd name="connsiteY48" fmla="*/ 0 h 3642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05740" h="3642360">
                  <a:moveTo>
                    <a:pt x="45720" y="3642360"/>
                  </a:moveTo>
                  <a:lnTo>
                    <a:pt x="152400" y="3535680"/>
                  </a:lnTo>
                  <a:lnTo>
                    <a:pt x="205740" y="3482340"/>
                  </a:lnTo>
                  <a:lnTo>
                    <a:pt x="144780" y="3451860"/>
                  </a:lnTo>
                  <a:lnTo>
                    <a:pt x="91440" y="3436620"/>
                  </a:lnTo>
                  <a:lnTo>
                    <a:pt x="182880" y="3398520"/>
                  </a:lnTo>
                  <a:lnTo>
                    <a:pt x="205740" y="3368040"/>
                  </a:lnTo>
                  <a:lnTo>
                    <a:pt x="53340" y="3322320"/>
                  </a:lnTo>
                  <a:lnTo>
                    <a:pt x="53340" y="3246120"/>
                  </a:lnTo>
                  <a:lnTo>
                    <a:pt x="53340" y="3177540"/>
                  </a:lnTo>
                  <a:lnTo>
                    <a:pt x="38100" y="3116580"/>
                  </a:lnTo>
                  <a:lnTo>
                    <a:pt x="0" y="2971800"/>
                  </a:lnTo>
                  <a:lnTo>
                    <a:pt x="7620" y="2887980"/>
                  </a:lnTo>
                  <a:lnTo>
                    <a:pt x="91440" y="2834640"/>
                  </a:lnTo>
                  <a:lnTo>
                    <a:pt x="91440" y="2834640"/>
                  </a:lnTo>
                  <a:lnTo>
                    <a:pt x="45720" y="2689860"/>
                  </a:lnTo>
                  <a:lnTo>
                    <a:pt x="99060" y="2636520"/>
                  </a:lnTo>
                  <a:lnTo>
                    <a:pt x="22860" y="2545080"/>
                  </a:lnTo>
                  <a:lnTo>
                    <a:pt x="45720" y="2484120"/>
                  </a:lnTo>
                  <a:lnTo>
                    <a:pt x="15240" y="2377440"/>
                  </a:lnTo>
                  <a:lnTo>
                    <a:pt x="45720" y="2316480"/>
                  </a:lnTo>
                  <a:lnTo>
                    <a:pt x="53340" y="2293620"/>
                  </a:lnTo>
                  <a:lnTo>
                    <a:pt x="53340" y="2255520"/>
                  </a:lnTo>
                  <a:lnTo>
                    <a:pt x="121920" y="2171700"/>
                  </a:lnTo>
                  <a:lnTo>
                    <a:pt x="121920" y="2171700"/>
                  </a:lnTo>
                  <a:lnTo>
                    <a:pt x="129540" y="2072640"/>
                  </a:lnTo>
                  <a:lnTo>
                    <a:pt x="99060" y="1958340"/>
                  </a:lnTo>
                  <a:lnTo>
                    <a:pt x="114300" y="1851660"/>
                  </a:lnTo>
                  <a:lnTo>
                    <a:pt x="60960" y="1737360"/>
                  </a:lnTo>
                  <a:lnTo>
                    <a:pt x="60960" y="1630680"/>
                  </a:lnTo>
                  <a:lnTo>
                    <a:pt x="22860" y="1516380"/>
                  </a:lnTo>
                  <a:lnTo>
                    <a:pt x="53340" y="1424940"/>
                  </a:lnTo>
                  <a:lnTo>
                    <a:pt x="53340" y="1341120"/>
                  </a:lnTo>
                  <a:lnTo>
                    <a:pt x="83820" y="1318260"/>
                  </a:lnTo>
                  <a:lnTo>
                    <a:pt x="38100" y="1242060"/>
                  </a:lnTo>
                  <a:lnTo>
                    <a:pt x="15240" y="1112520"/>
                  </a:lnTo>
                  <a:lnTo>
                    <a:pt x="45720" y="1021080"/>
                  </a:lnTo>
                  <a:lnTo>
                    <a:pt x="76200" y="982980"/>
                  </a:lnTo>
                  <a:lnTo>
                    <a:pt x="60960" y="906780"/>
                  </a:lnTo>
                  <a:lnTo>
                    <a:pt x="45720" y="868680"/>
                  </a:lnTo>
                  <a:lnTo>
                    <a:pt x="22860" y="640080"/>
                  </a:lnTo>
                  <a:lnTo>
                    <a:pt x="76200" y="571500"/>
                  </a:lnTo>
                  <a:lnTo>
                    <a:pt x="30480" y="388620"/>
                  </a:lnTo>
                  <a:lnTo>
                    <a:pt x="60960" y="251460"/>
                  </a:lnTo>
                  <a:lnTo>
                    <a:pt x="114300" y="205740"/>
                  </a:lnTo>
                  <a:lnTo>
                    <a:pt x="30480" y="160020"/>
                  </a:lnTo>
                  <a:lnTo>
                    <a:pt x="30480" y="83820"/>
                  </a:lnTo>
                  <a:lnTo>
                    <a:pt x="30480" y="83820"/>
                  </a:lnTo>
                  <a:lnTo>
                    <a:pt x="144780" y="0"/>
                  </a:lnTo>
                </a:path>
              </a:pathLst>
            </a:custGeom>
            <a:ln w="12700"/>
          </p:spPr>
          <p:style>
            <a:lnRef idx="1">
              <a:schemeClr val="accent2"/>
            </a:lnRef>
            <a:fillRef idx="0">
              <a:schemeClr val="accent2"/>
            </a:fillRef>
            <a:effectRef idx="0">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333333"/>
                </a:solidFill>
                <a:effectLst/>
                <a:uLnTx/>
                <a:uFillTx/>
                <a:latin typeface="Equinor"/>
                <a:ea typeface="+mn-ea"/>
                <a:cs typeface="+mn-cs"/>
              </a:endParaRPr>
            </a:p>
          </p:txBody>
        </p:sp>
        <p:sp>
          <p:nvSpPr>
            <p:cNvPr id="45" name="Freeform: Shape 44">
              <a:extLst>
                <a:ext uri="{FF2B5EF4-FFF2-40B4-BE49-F238E27FC236}">
                  <a16:creationId xmlns:a16="http://schemas.microsoft.com/office/drawing/2014/main" id="{07CE7EA1-4EDD-62AA-D112-02A1E271F668}"/>
                </a:ext>
              </a:extLst>
            </p:cNvPr>
            <p:cNvSpPr/>
            <p:nvPr/>
          </p:nvSpPr>
          <p:spPr>
            <a:xfrm flipH="1" flipV="1">
              <a:off x="8628705" y="2803258"/>
              <a:ext cx="306149" cy="2287976"/>
            </a:xfrm>
            <a:custGeom>
              <a:avLst/>
              <a:gdLst>
                <a:gd name="connsiteX0" fmla="*/ 310896 w 505968"/>
                <a:gd name="connsiteY0" fmla="*/ 3694176 h 3694176"/>
                <a:gd name="connsiteX1" fmla="*/ 365760 w 505968"/>
                <a:gd name="connsiteY1" fmla="*/ 3633216 h 3694176"/>
                <a:gd name="connsiteX2" fmla="*/ 280416 w 505968"/>
                <a:gd name="connsiteY2" fmla="*/ 3608832 h 3694176"/>
                <a:gd name="connsiteX3" fmla="*/ 225552 w 505968"/>
                <a:gd name="connsiteY3" fmla="*/ 3572256 h 3694176"/>
                <a:gd name="connsiteX4" fmla="*/ 0 w 505968"/>
                <a:gd name="connsiteY4" fmla="*/ 3499104 h 3694176"/>
                <a:gd name="connsiteX5" fmla="*/ 48768 w 505968"/>
                <a:gd name="connsiteY5" fmla="*/ 3468624 h 3694176"/>
                <a:gd name="connsiteX6" fmla="*/ 36576 w 505968"/>
                <a:gd name="connsiteY6" fmla="*/ 3432048 h 3694176"/>
                <a:gd name="connsiteX7" fmla="*/ 213360 w 505968"/>
                <a:gd name="connsiteY7" fmla="*/ 3401568 h 3694176"/>
                <a:gd name="connsiteX8" fmla="*/ 323088 w 505968"/>
                <a:gd name="connsiteY8" fmla="*/ 3395472 h 3694176"/>
                <a:gd name="connsiteX9" fmla="*/ 335280 w 505968"/>
                <a:gd name="connsiteY9" fmla="*/ 3316224 h 3694176"/>
                <a:gd name="connsiteX10" fmla="*/ 249936 w 505968"/>
                <a:gd name="connsiteY10" fmla="*/ 3273552 h 3694176"/>
                <a:gd name="connsiteX11" fmla="*/ 316992 w 505968"/>
                <a:gd name="connsiteY11" fmla="*/ 3230880 h 3694176"/>
                <a:gd name="connsiteX12" fmla="*/ 329184 w 505968"/>
                <a:gd name="connsiteY12" fmla="*/ 3176016 h 3694176"/>
                <a:gd name="connsiteX13" fmla="*/ 316992 w 505968"/>
                <a:gd name="connsiteY13" fmla="*/ 3127248 h 3694176"/>
                <a:gd name="connsiteX14" fmla="*/ 341376 w 505968"/>
                <a:gd name="connsiteY14" fmla="*/ 3029712 h 3694176"/>
                <a:gd name="connsiteX15" fmla="*/ 298704 w 505968"/>
                <a:gd name="connsiteY15" fmla="*/ 2962656 h 3694176"/>
                <a:gd name="connsiteX16" fmla="*/ 225552 w 505968"/>
                <a:gd name="connsiteY16" fmla="*/ 2871216 h 3694176"/>
                <a:gd name="connsiteX17" fmla="*/ 304800 w 505968"/>
                <a:gd name="connsiteY17" fmla="*/ 2822448 h 3694176"/>
                <a:gd name="connsiteX18" fmla="*/ 231648 w 505968"/>
                <a:gd name="connsiteY18" fmla="*/ 2779776 h 3694176"/>
                <a:gd name="connsiteX19" fmla="*/ 353568 w 505968"/>
                <a:gd name="connsiteY19" fmla="*/ 2737104 h 3694176"/>
                <a:gd name="connsiteX20" fmla="*/ 231648 w 505968"/>
                <a:gd name="connsiteY20" fmla="*/ 2670048 h 3694176"/>
                <a:gd name="connsiteX21" fmla="*/ 298704 w 505968"/>
                <a:gd name="connsiteY21" fmla="*/ 2609088 h 3694176"/>
                <a:gd name="connsiteX22" fmla="*/ 347472 w 505968"/>
                <a:gd name="connsiteY22" fmla="*/ 2542032 h 3694176"/>
                <a:gd name="connsiteX23" fmla="*/ 292608 w 505968"/>
                <a:gd name="connsiteY23" fmla="*/ 2487168 h 3694176"/>
                <a:gd name="connsiteX24" fmla="*/ 268224 w 505968"/>
                <a:gd name="connsiteY24" fmla="*/ 2395728 h 3694176"/>
                <a:gd name="connsiteX25" fmla="*/ 274320 w 505968"/>
                <a:gd name="connsiteY25" fmla="*/ 2310384 h 3694176"/>
                <a:gd name="connsiteX26" fmla="*/ 323088 w 505968"/>
                <a:gd name="connsiteY26" fmla="*/ 2255520 h 3694176"/>
                <a:gd name="connsiteX27" fmla="*/ 341376 w 505968"/>
                <a:gd name="connsiteY27" fmla="*/ 2212848 h 3694176"/>
                <a:gd name="connsiteX28" fmla="*/ 243840 w 505968"/>
                <a:gd name="connsiteY28" fmla="*/ 2145792 h 3694176"/>
                <a:gd name="connsiteX29" fmla="*/ 128016 w 505968"/>
                <a:gd name="connsiteY29" fmla="*/ 2090928 h 3694176"/>
                <a:gd name="connsiteX30" fmla="*/ 195072 w 505968"/>
                <a:gd name="connsiteY30" fmla="*/ 2054352 h 3694176"/>
                <a:gd name="connsiteX31" fmla="*/ 292608 w 505968"/>
                <a:gd name="connsiteY31" fmla="*/ 2036064 h 3694176"/>
                <a:gd name="connsiteX32" fmla="*/ 243840 w 505968"/>
                <a:gd name="connsiteY32" fmla="*/ 1987296 h 3694176"/>
                <a:gd name="connsiteX33" fmla="*/ 262128 w 505968"/>
                <a:gd name="connsiteY33" fmla="*/ 1938528 h 3694176"/>
                <a:gd name="connsiteX34" fmla="*/ 402336 w 505968"/>
                <a:gd name="connsiteY34" fmla="*/ 1901952 h 3694176"/>
                <a:gd name="connsiteX35" fmla="*/ 329184 w 505968"/>
                <a:gd name="connsiteY35" fmla="*/ 1847088 h 3694176"/>
                <a:gd name="connsiteX36" fmla="*/ 359664 w 505968"/>
                <a:gd name="connsiteY36" fmla="*/ 1810512 h 3694176"/>
                <a:gd name="connsiteX37" fmla="*/ 176784 w 505968"/>
                <a:gd name="connsiteY37" fmla="*/ 1792224 h 3694176"/>
                <a:gd name="connsiteX38" fmla="*/ 347472 w 505968"/>
                <a:gd name="connsiteY38" fmla="*/ 1706880 h 3694176"/>
                <a:gd name="connsiteX39" fmla="*/ 304800 w 505968"/>
                <a:gd name="connsiteY39" fmla="*/ 1664208 h 3694176"/>
                <a:gd name="connsiteX40" fmla="*/ 249936 w 505968"/>
                <a:gd name="connsiteY40" fmla="*/ 1603248 h 3694176"/>
                <a:gd name="connsiteX41" fmla="*/ 274320 w 505968"/>
                <a:gd name="connsiteY41" fmla="*/ 1566672 h 3694176"/>
                <a:gd name="connsiteX42" fmla="*/ 341376 w 505968"/>
                <a:gd name="connsiteY42" fmla="*/ 1530096 h 3694176"/>
                <a:gd name="connsiteX43" fmla="*/ 347472 w 505968"/>
                <a:gd name="connsiteY43" fmla="*/ 1426464 h 3694176"/>
                <a:gd name="connsiteX44" fmla="*/ 79248 w 505968"/>
                <a:gd name="connsiteY44" fmla="*/ 1408176 h 3694176"/>
                <a:gd name="connsiteX45" fmla="*/ 0 w 505968"/>
                <a:gd name="connsiteY45" fmla="*/ 1359408 h 3694176"/>
                <a:gd name="connsiteX46" fmla="*/ 225552 w 505968"/>
                <a:gd name="connsiteY46" fmla="*/ 1328928 h 3694176"/>
                <a:gd name="connsiteX47" fmla="*/ 237744 w 505968"/>
                <a:gd name="connsiteY47" fmla="*/ 1261872 h 3694176"/>
                <a:gd name="connsiteX48" fmla="*/ 237744 w 505968"/>
                <a:gd name="connsiteY48" fmla="*/ 1207008 h 3694176"/>
                <a:gd name="connsiteX49" fmla="*/ 268224 w 505968"/>
                <a:gd name="connsiteY49" fmla="*/ 1188720 h 3694176"/>
                <a:gd name="connsiteX50" fmla="*/ 268224 w 505968"/>
                <a:gd name="connsiteY50" fmla="*/ 1121664 h 3694176"/>
                <a:gd name="connsiteX51" fmla="*/ 109728 w 505968"/>
                <a:gd name="connsiteY51" fmla="*/ 1066800 h 3694176"/>
                <a:gd name="connsiteX52" fmla="*/ 207264 w 505968"/>
                <a:gd name="connsiteY52" fmla="*/ 1018032 h 3694176"/>
                <a:gd name="connsiteX53" fmla="*/ 316992 w 505968"/>
                <a:gd name="connsiteY53" fmla="*/ 969264 h 3694176"/>
                <a:gd name="connsiteX54" fmla="*/ 225552 w 505968"/>
                <a:gd name="connsiteY54" fmla="*/ 871728 h 3694176"/>
                <a:gd name="connsiteX55" fmla="*/ 298704 w 505968"/>
                <a:gd name="connsiteY55" fmla="*/ 804672 h 3694176"/>
                <a:gd name="connsiteX56" fmla="*/ 274320 w 505968"/>
                <a:gd name="connsiteY56" fmla="*/ 731520 h 3694176"/>
                <a:gd name="connsiteX57" fmla="*/ 396240 w 505968"/>
                <a:gd name="connsiteY57" fmla="*/ 719328 h 3694176"/>
                <a:gd name="connsiteX58" fmla="*/ 432816 w 505968"/>
                <a:gd name="connsiteY58" fmla="*/ 676656 h 3694176"/>
                <a:gd name="connsiteX59" fmla="*/ 335280 w 505968"/>
                <a:gd name="connsiteY59" fmla="*/ 627888 h 3694176"/>
                <a:gd name="connsiteX60" fmla="*/ 335280 w 505968"/>
                <a:gd name="connsiteY60" fmla="*/ 573024 h 3694176"/>
                <a:gd name="connsiteX61" fmla="*/ 390144 w 505968"/>
                <a:gd name="connsiteY61" fmla="*/ 548640 h 3694176"/>
                <a:gd name="connsiteX62" fmla="*/ 402336 w 505968"/>
                <a:gd name="connsiteY62" fmla="*/ 524256 h 3694176"/>
                <a:gd name="connsiteX63" fmla="*/ 316992 w 505968"/>
                <a:gd name="connsiteY63" fmla="*/ 469392 h 3694176"/>
                <a:gd name="connsiteX64" fmla="*/ 365760 w 505968"/>
                <a:gd name="connsiteY64" fmla="*/ 365760 h 3694176"/>
                <a:gd name="connsiteX65" fmla="*/ 505968 w 505968"/>
                <a:gd name="connsiteY65" fmla="*/ 323088 h 3694176"/>
                <a:gd name="connsiteX66" fmla="*/ 384048 w 505968"/>
                <a:gd name="connsiteY66" fmla="*/ 323088 h 3694176"/>
                <a:gd name="connsiteX67" fmla="*/ 280416 w 505968"/>
                <a:gd name="connsiteY67" fmla="*/ 249936 h 3694176"/>
                <a:gd name="connsiteX68" fmla="*/ 201168 w 505968"/>
                <a:gd name="connsiteY68" fmla="*/ 243840 h 3694176"/>
                <a:gd name="connsiteX69" fmla="*/ 207264 w 505968"/>
                <a:gd name="connsiteY69" fmla="*/ 176784 h 3694176"/>
                <a:gd name="connsiteX70" fmla="*/ 176784 w 505968"/>
                <a:gd name="connsiteY70" fmla="*/ 85344 h 3694176"/>
                <a:gd name="connsiteX71" fmla="*/ 176784 w 505968"/>
                <a:gd name="connsiteY71" fmla="*/ 54864 h 3694176"/>
                <a:gd name="connsiteX72" fmla="*/ 280416 w 505968"/>
                <a:gd name="connsiteY72" fmla="*/ 0 h 3694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05968" h="3694176">
                  <a:moveTo>
                    <a:pt x="310896" y="3694176"/>
                  </a:moveTo>
                  <a:lnTo>
                    <a:pt x="365760" y="3633216"/>
                  </a:lnTo>
                  <a:lnTo>
                    <a:pt x="280416" y="3608832"/>
                  </a:lnTo>
                  <a:lnTo>
                    <a:pt x="225552" y="3572256"/>
                  </a:lnTo>
                  <a:lnTo>
                    <a:pt x="0" y="3499104"/>
                  </a:lnTo>
                  <a:lnTo>
                    <a:pt x="48768" y="3468624"/>
                  </a:lnTo>
                  <a:lnTo>
                    <a:pt x="36576" y="3432048"/>
                  </a:lnTo>
                  <a:lnTo>
                    <a:pt x="213360" y="3401568"/>
                  </a:lnTo>
                  <a:lnTo>
                    <a:pt x="323088" y="3395472"/>
                  </a:lnTo>
                  <a:lnTo>
                    <a:pt x="335280" y="3316224"/>
                  </a:lnTo>
                  <a:lnTo>
                    <a:pt x="249936" y="3273552"/>
                  </a:lnTo>
                  <a:lnTo>
                    <a:pt x="316992" y="3230880"/>
                  </a:lnTo>
                  <a:lnTo>
                    <a:pt x="329184" y="3176016"/>
                  </a:lnTo>
                  <a:lnTo>
                    <a:pt x="316992" y="3127248"/>
                  </a:lnTo>
                  <a:lnTo>
                    <a:pt x="341376" y="3029712"/>
                  </a:lnTo>
                  <a:lnTo>
                    <a:pt x="298704" y="2962656"/>
                  </a:lnTo>
                  <a:lnTo>
                    <a:pt x="225552" y="2871216"/>
                  </a:lnTo>
                  <a:lnTo>
                    <a:pt x="304800" y="2822448"/>
                  </a:lnTo>
                  <a:lnTo>
                    <a:pt x="231648" y="2779776"/>
                  </a:lnTo>
                  <a:lnTo>
                    <a:pt x="353568" y="2737104"/>
                  </a:lnTo>
                  <a:lnTo>
                    <a:pt x="231648" y="2670048"/>
                  </a:lnTo>
                  <a:lnTo>
                    <a:pt x="298704" y="2609088"/>
                  </a:lnTo>
                  <a:lnTo>
                    <a:pt x="347472" y="2542032"/>
                  </a:lnTo>
                  <a:lnTo>
                    <a:pt x="292608" y="2487168"/>
                  </a:lnTo>
                  <a:lnTo>
                    <a:pt x="268224" y="2395728"/>
                  </a:lnTo>
                  <a:lnTo>
                    <a:pt x="274320" y="2310384"/>
                  </a:lnTo>
                  <a:lnTo>
                    <a:pt x="323088" y="2255520"/>
                  </a:lnTo>
                  <a:lnTo>
                    <a:pt x="341376" y="2212848"/>
                  </a:lnTo>
                  <a:lnTo>
                    <a:pt x="243840" y="2145792"/>
                  </a:lnTo>
                  <a:lnTo>
                    <a:pt x="128016" y="2090928"/>
                  </a:lnTo>
                  <a:lnTo>
                    <a:pt x="195072" y="2054352"/>
                  </a:lnTo>
                  <a:lnTo>
                    <a:pt x="292608" y="2036064"/>
                  </a:lnTo>
                  <a:lnTo>
                    <a:pt x="243840" y="1987296"/>
                  </a:lnTo>
                  <a:lnTo>
                    <a:pt x="262128" y="1938528"/>
                  </a:lnTo>
                  <a:lnTo>
                    <a:pt x="402336" y="1901952"/>
                  </a:lnTo>
                  <a:lnTo>
                    <a:pt x="329184" y="1847088"/>
                  </a:lnTo>
                  <a:lnTo>
                    <a:pt x="359664" y="1810512"/>
                  </a:lnTo>
                  <a:lnTo>
                    <a:pt x="176784" y="1792224"/>
                  </a:lnTo>
                  <a:lnTo>
                    <a:pt x="347472" y="1706880"/>
                  </a:lnTo>
                  <a:lnTo>
                    <a:pt x="304800" y="1664208"/>
                  </a:lnTo>
                  <a:lnTo>
                    <a:pt x="249936" y="1603248"/>
                  </a:lnTo>
                  <a:lnTo>
                    <a:pt x="274320" y="1566672"/>
                  </a:lnTo>
                  <a:lnTo>
                    <a:pt x="341376" y="1530096"/>
                  </a:lnTo>
                  <a:lnTo>
                    <a:pt x="347472" y="1426464"/>
                  </a:lnTo>
                  <a:lnTo>
                    <a:pt x="79248" y="1408176"/>
                  </a:lnTo>
                  <a:lnTo>
                    <a:pt x="0" y="1359408"/>
                  </a:lnTo>
                  <a:lnTo>
                    <a:pt x="225552" y="1328928"/>
                  </a:lnTo>
                  <a:lnTo>
                    <a:pt x="237744" y="1261872"/>
                  </a:lnTo>
                  <a:lnTo>
                    <a:pt x="237744" y="1207008"/>
                  </a:lnTo>
                  <a:lnTo>
                    <a:pt x="268224" y="1188720"/>
                  </a:lnTo>
                  <a:lnTo>
                    <a:pt x="268224" y="1121664"/>
                  </a:lnTo>
                  <a:lnTo>
                    <a:pt x="109728" y="1066800"/>
                  </a:lnTo>
                  <a:lnTo>
                    <a:pt x="207264" y="1018032"/>
                  </a:lnTo>
                  <a:lnTo>
                    <a:pt x="316992" y="969264"/>
                  </a:lnTo>
                  <a:lnTo>
                    <a:pt x="225552" y="871728"/>
                  </a:lnTo>
                  <a:lnTo>
                    <a:pt x="298704" y="804672"/>
                  </a:lnTo>
                  <a:lnTo>
                    <a:pt x="274320" y="731520"/>
                  </a:lnTo>
                  <a:lnTo>
                    <a:pt x="396240" y="719328"/>
                  </a:lnTo>
                  <a:lnTo>
                    <a:pt x="432816" y="676656"/>
                  </a:lnTo>
                  <a:lnTo>
                    <a:pt x="335280" y="627888"/>
                  </a:lnTo>
                  <a:lnTo>
                    <a:pt x="335280" y="573024"/>
                  </a:lnTo>
                  <a:lnTo>
                    <a:pt x="390144" y="548640"/>
                  </a:lnTo>
                  <a:lnTo>
                    <a:pt x="402336" y="524256"/>
                  </a:lnTo>
                  <a:lnTo>
                    <a:pt x="316992" y="469392"/>
                  </a:lnTo>
                  <a:lnTo>
                    <a:pt x="365760" y="365760"/>
                  </a:lnTo>
                  <a:lnTo>
                    <a:pt x="505968" y="323088"/>
                  </a:lnTo>
                  <a:lnTo>
                    <a:pt x="384048" y="323088"/>
                  </a:lnTo>
                  <a:lnTo>
                    <a:pt x="280416" y="249936"/>
                  </a:lnTo>
                  <a:lnTo>
                    <a:pt x="201168" y="243840"/>
                  </a:lnTo>
                  <a:lnTo>
                    <a:pt x="207264" y="176784"/>
                  </a:lnTo>
                  <a:lnTo>
                    <a:pt x="176784" y="85344"/>
                  </a:lnTo>
                  <a:lnTo>
                    <a:pt x="176784" y="54864"/>
                  </a:lnTo>
                  <a:lnTo>
                    <a:pt x="280416" y="0"/>
                  </a:lnTo>
                </a:path>
              </a:pathLst>
            </a:custGeom>
            <a:noFill/>
            <a:ln w="9525">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 b="0" i="0" u="none" strike="noStrike" kern="1200" cap="none" spc="0" normalizeH="0" baseline="0" dirty="0">
                <a:ln>
                  <a:noFill/>
                </a:ln>
                <a:solidFill>
                  <a:srgbClr val="FFFFFF"/>
                </a:solidFill>
                <a:effectLst/>
                <a:uLnTx/>
                <a:uFillTx/>
                <a:latin typeface="Equinor"/>
                <a:ea typeface="+mn-ea"/>
                <a:cs typeface="+mn-cs"/>
              </a:endParaRPr>
            </a:p>
          </p:txBody>
        </p:sp>
        <p:grpSp>
          <p:nvGrpSpPr>
            <p:cNvPr id="46" name="Group 45">
              <a:extLst>
                <a:ext uri="{FF2B5EF4-FFF2-40B4-BE49-F238E27FC236}">
                  <a16:creationId xmlns:a16="http://schemas.microsoft.com/office/drawing/2014/main" id="{75D931E1-45A2-4326-820A-644EFD5BE14D}"/>
                </a:ext>
              </a:extLst>
            </p:cNvPr>
            <p:cNvGrpSpPr/>
            <p:nvPr/>
          </p:nvGrpSpPr>
          <p:grpSpPr>
            <a:xfrm>
              <a:off x="-782888" y="1636620"/>
              <a:ext cx="10350053" cy="437117"/>
              <a:chOff x="1585081" y="1757253"/>
              <a:chExt cx="10350053" cy="437117"/>
            </a:xfrm>
          </p:grpSpPr>
          <p:sp>
            <p:nvSpPr>
              <p:cNvPr id="52" name="TextBox 51">
                <a:extLst>
                  <a:ext uri="{FF2B5EF4-FFF2-40B4-BE49-F238E27FC236}">
                    <a16:creationId xmlns:a16="http://schemas.microsoft.com/office/drawing/2014/main" id="{0B3A555C-4B0E-C69B-1293-2F6548C37027}"/>
                  </a:ext>
                </a:extLst>
              </p:cNvPr>
              <p:cNvSpPr txBox="1"/>
              <p:nvPr/>
            </p:nvSpPr>
            <p:spPr>
              <a:xfrm>
                <a:off x="1585081" y="1814699"/>
                <a:ext cx="1781386" cy="37967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50" b="0" i="0" u="none" strike="noStrike" kern="1200" cap="none" spc="0" normalizeH="0" baseline="0" dirty="0">
                    <a:ln>
                      <a:noFill/>
                    </a:ln>
                    <a:solidFill>
                      <a:srgbClr val="333333"/>
                    </a:solidFill>
                    <a:effectLst/>
                    <a:uLnTx/>
                    <a:uFillTx/>
                    <a:latin typeface="Equinor"/>
                    <a:ea typeface="+mn-ea"/>
                    <a:cs typeface="+mn-cs"/>
                  </a:rPr>
                  <a:t>Standard Curves</a:t>
                </a:r>
              </a:p>
            </p:txBody>
          </p:sp>
          <p:sp>
            <p:nvSpPr>
              <p:cNvPr id="53" name="TextBox 52">
                <a:extLst>
                  <a:ext uri="{FF2B5EF4-FFF2-40B4-BE49-F238E27FC236}">
                    <a16:creationId xmlns:a16="http://schemas.microsoft.com/office/drawing/2014/main" id="{DD00202E-466D-B77E-0790-51263313E3E9}"/>
                  </a:ext>
                </a:extLst>
              </p:cNvPr>
              <p:cNvSpPr txBox="1"/>
              <p:nvPr/>
            </p:nvSpPr>
            <p:spPr>
              <a:xfrm>
                <a:off x="3885035" y="1814698"/>
                <a:ext cx="2381298" cy="3681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dirty="0">
                    <a:ln>
                      <a:noFill/>
                    </a:ln>
                    <a:solidFill>
                      <a:srgbClr val="333333"/>
                    </a:solidFill>
                    <a:effectLst/>
                    <a:uLnTx/>
                    <a:uFillTx/>
                    <a:latin typeface="Equinor"/>
                    <a:ea typeface="+mn-ea"/>
                    <a:cs typeface="+mn-cs"/>
                  </a:rPr>
                  <a:t>Mud Gas Curves</a:t>
                </a:r>
              </a:p>
            </p:txBody>
          </p:sp>
          <p:sp>
            <p:nvSpPr>
              <p:cNvPr id="54" name="TextBox 53">
                <a:extLst>
                  <a:ext uri="{FF2B5EF4-FFF2-40B4-BE49-F238E27FC236}">
                    <a16:creationId xmlns:a16="http://schemas.microsoft.com/office/drawing/2014/main" id="{EF1A9EB3-60C1-AA9A-4F2D-F49B0FB14335}"/>
                  </a:ext>
                </a:extLst>
              </p:cNvPr>
              <p:cNvSpPr txBox="1"/>
              <p:nvPr/>
            </p:nvSpPr>
            <p:spPr>
              <a:xfrm>
                <a:off x="6806932" y="1814698"/>
                <a:ext cx="1522519" cy="3681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dirty="0">
                    <a:ln>
                      <a:noFill/>
                    </a:ln>
                    <a:solidFill>
                      <a:srgbClr val="333333"/>
                    </a:solidFill>
                    <a:effectLst/>
                    <a:uLnTx/>
                    <a:uFillTx/>
                    <a:latin typeface="Equinor"/>
                    <a:ea typeface="+mn-ea"/>
                    <a:cs typeface="+mn-cs"/>
                  </a:rPr>
                  <a:t>Drilling Curves</a:t>
                </a:r>
              </a:p>
            </p:txBody>
          </p:sp>
          <p:sp>
            <p:nvSpPr>
              <p:cNvPr id="55" name="TextBox 54">
                <a:extLst>
                  <a:ext uri="{FF2B5EF4-FFF2-40B4-BE49-F238E27FC236}">
                    <a16:creationId xmlns:a16="http://schemas.microsoft.com/office/drawing/2014/main" id="{4D263099-FCD3-1EA6-5EB9-1DC69B31528E}"/>
                  </a:ext>
                </a:extLst>
              </p:cNvPr>
              <p:cNvSpPr txBox="1"/>
              <p:nvPr/>
            </p:nvSpPr>
            <p:spPr>
              <a:xfrm>
                <a:off x="8769137" y="1814698"/>
                <a:ext cx="1266051" cy="37967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50" b="0" i="0" u="none" strike="noStrike" kern="1200" cap="none" spc="0" normalizeH="0" baseline="0" dirty="0">
                    <a:ln>
                      <a:noFill/>
                    </a:ln>
                    <a:solidFill>
                      <a:srgbClr val="333333"/>
                    </a:solidFill>
                    <a:effectLst/>
                    <a:uLnTx/>
                    <a:uFillTx/>
                    <a:latin typeface="Equinor"/>
                    <a:ea typeface="+mn-ea"/>
                    <a:cs typeface="+mn-cs"/>
                  </a:rPr>
                  <a:t>Positioning</a:t>
                </a:r>
              </a:p>
            </p:txBody>
          </p:sp>
          <p:sp>
            <p:nvSpPr>
              <p:cNvPr id="56" name="TextBox 55">
                <a:extLst>
                  <a:ext uri="{FF2B5EF4-FFF2-40B4-BE49-F238E27FC236}">
                    <a16:creationId xmlns:a16="http://schemas.microsoft.com/office/drawing/2014/main" id="{B4C48D78-5568-91D3-3000-AFF6F7AF475A}"/>
                  </a:ext>
                </a:extLst>
              </p:cNvPr>
              <p:cNvSpPr txBox="1"/>
              <p:nvPr/>
            </p:nvSpPr>
            <p:spPr>
              <a:xfrm>
                <a:off x="10270138" y="1805741"/>
                <a:ext cx="1664996" cy="37967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50" b="0" i="0" u="none" strike="noStrike" kern="1200" cap="none" spc="0" normalizeH="0" baseline="0" dirty="0" err="1">
                    <a:ln>
                      <a:noFill/>
                    </a:ln>
                    <a:solidFill>
                      <a:srgbClr val="333333"/>
                    </a:solidFill>
                    <a:effectLst/>
                    <a:uLnTx/>
                    <a:uFillTx/>
                    <a:latin typeface="Equinor"/>
                    <a:ea typeface="+mn-ea"/>
                    <a:cs typeface="+mn-cs"/>
                  </a:rPr>
                  <a:t>Geomech</a:t>
                </a:r>
                <a:r>
                  <a:rPr kumimoji="0" lang="en-GB" sz="1050" b="0" i="0" u="none" strike="noStrike" kern="1200" cap="none" spc="0" normalizeH="0" baseline="0" dirty="0">
                    <a:ln>
                      <a:noFill/>
                    </a:ln>
                    <a:solidFill>
                      <a:srgbClr val="333333"/>
                    </a:solidFill>
                    <a:effectLst/>
                    <a:uLnTx/>
                    <a:uFillTx/>
                    <a:latin typeface="Equinor"/>
                    <a:ea typeface="+mn-ea"/>
                    <a:cs typeface="+mn-cs"/>
                  </a:rPr>
                  <a:t>.</a:t>
                </a:r>
              </a:p>
            </p:txBody>
          </p:sp>
          <p:sp>
            <p:nvSpPr>
              <p:cNvPr id="57" name="TextBox 56">
                <a:extLst>
                  <a:ext uri="{FF2B5EF4-FFF2-40B4-BE49-F238E27FC236}">
                    <a16:creationId xmlns:a16="http://schemas.microsoft.com/office/drawing/2014/main" id="{D132C16B-A629-D26D-D488-3B497E07763F}"/>
                  </a:ext>
                </a:extLst>
              </p:cNvPr>
              <p:cNvSpPr txBox="1"/>
              <p:nvPr/>
            </p:nvSpPr>
            <p:spPr>
              <a:xfrm>
                <a:off x="2903936" y="1757253"/>
                <a:ext cx="276222" cy="4141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dirty="0">
                  <a:ln>
                    <a:noFill/>
                  </a:ln>
                  <a:solidFill>
                    <a:srgbClr val="FF1243"/>
                  </a:solidFill>
                  <a:effectLst/>
                  <a:uLnTx/>
                  <a:uFillTx/>
                  <a:latin typeface="Equinor"/>
                  <a:ea typeface="+mn-ea"/>
                  <a:cs typeface="+mn-cs"/>
                </a:endParaRPr>
              </a:p>
            </p:txBody>
          </p:sp>
          <p:sp>
            <p:nvSpPr>
              <p:cNvPr id="58" name="TextBox 57">
                <a:extLst>
                  <a:ext uri="{FF2B5EF4-FFF2-40B4-BE49-F238E27FC236}">
                    <a16:creationId xmlns:a16="http://schemas.microsoft.com/office/drawing/2014/main" id="{13D2BEA3-B02A-8C88-24C0-A7F5C3CECC54}"/>
                  </a:ext>
                </a:extLst>
              </p:cNvPr>
              <p:cNvSpPr txBox="1"/>
              <p:nvPr/>
            </p:nvSpPr>
            <p:spPr>
              <a:xfrm>
                <a:off x="6496669" y="1757253"/>
                <a:ext cx="276222" cy="4141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dirty="0">
                  <a:ln>
                    <a:noFill/>
                  </a:ln>
                  <a:solidFill>
                    <a:srgbClr val="FF1243"/>
                  </a:solidFill>
                  <a:effectLst/>
                  <a:uLnTx/>
                  <a:uFillTx/>
                  <a:latin typeface="Equinor"/>
                  <a:ea typeface="+mn-ea"/>
                  <a:cs typeface="+mn-cs"/>
                </a:endParaRPr>
              </a:p>
            </p:txBody>
          </p:sp>
          <p:sp>
            <p:nvSpPr>
              <p:cNvPr id="59" name="TextBox 58">
                <a:extLst>
                  <a:ext uri="{FF2B5EF4-FFF2-40B4-BE49-F238E27FC236}">
                    <a16:creationId xmlns:a16="http://schemas.microsoft.com/office/drawing/2014/main" id="{F0EE07AC-909D-9F54-23FB-DE079E424D2D}"/>
                  </a:ext>
                </a:extLst>
              </p:cNvPr>
              <p:cNvSpPr txBox="1"/>
              <p:nvPr/>
            </p:nvSpPr>
            <p:spPr>
              <a:xfrm>
                <a:off x="8234112" y="1757253"/>
                <a:ext cx="276222" cy="4141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dirty="0">
                  <a:ln>
                    <a:noFill/>
                  </a:ln>
                  <a:solidFill>
                    <a:srgbClr val="FF1243"/>
                  </a:solidFill>
                  <a:effectLst/>
                  <a:uLnTx/>
                  <a:uFillTx/>
                  <a:latin typeface="Equinor"/>
                  <a:ea typeface="+mn-ea"/>
                  <a:cs typeface="+mn-cs"/>
                </a:endParaRPr>
              </a:p>
            </p:txBody>
          </p:sp>
        </p:grpSp>
        <p:sp>
          <p:nvSpPr>
            <p:cNvPr id="47" name="TextBox 46">
              <a:extLst>
                <a:ext uri="{FF2B5EF4-FFF2-40B4-BE49-F238E27FC236}">
                  <a16:creationId xmlns:a16="http://schemas.microsoft.com/office/drawing/2014/main" id="{210F040E-ABEA-1F2E-19F5-DA0EC8FE0912}"/>
                </a:ext>
              </a:extLst>
            </p:cNvPr>
            <p:cNvSpPr txBox="1"/>
            <p:nvPr/>
          </p:nvSpPr>
          <p:spPr>
            <a:xfrm>
              <a:off x="7084079" y="5114462"/>
              <a:ext cx="1297209" cy="32214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dirty="0">
                  <a:ln>
                    <a:noFill/>
                  </a:ln>
                  <a:solidFill>
                    <a:srgbClr val="FF1243"/>
                  </a:solidFill>
                  <a:effectLst/>
                  <a:uLnTx/>
                  <a:uFillTx/>
                  <a:latin typeface="Equinor"/>
                  <a:ea typeface="+mn-ea"/>
                  <a:cs typeface="+mn-cs"/>
                </a:rPr>
                <a:t>Asset requests</a:t>
              </a:r>
            </a:p>
          </p:txBody>
        </p:sp>
        <p:cxnSp>
          <p:nvCxnSpPr>
            <p:cNvPr id="48" name="Straight Connector 47">
              <a:extLst>
                <a:ext uri="{FF2B5EF4-FFF2-40B4-BE49-F238E27FC236}">
                  <a16:creationId xmlns:a16="http://schemas.microsoft.com/office/drawing/2014/main" id="{FEA4E31A-5448-45D1-7976-8BC7F0DE2CC7}"/>
                </a:ext>
              </a:extLst>
            </p:cNvPr>
            <p:cNvCxnSpPr>
              <a:cxnSpLocks/>
            </p:cNvCxnSpPr>
            <p:nvPr/>
          </p:nvCxnSpPr>
          <p:spPr>
            <a:xfrm flipH="1">
              <a:off x="6603046" y="5312840"/>
              <a:ext cx="514568"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D9CB709-4BAA-2354-025B-076083E83E1D}"/>
                </a:ext>
              </a:extLst>
            </p:cNvPr>
            <p:cNvCxnSpPr/>
            <p:nvPr/>
          </p:nvCxnSpPr>
          <p:spPr>
            <a:xfrm flipH="1">
              <a:off x="8626514" y="5312022"/>
              <a:ext cx="514568"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7B77D03-BF09-213F-03E5-DFED06ACA1AB}"/>
                </a:ext>
              </a:extLst>
            </p:cNvPr>
            <p:cNvCxnSpPr/>
            <p:nvPr/>
          </p:nvCxnSpPr>
          <p:spPr>
            <a:xfrm>
              <a:off x="6593744" y="5278815"/>
              <a:ext cx="0" cy="7699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FCEE680-E4A8-1B4E-DC6F-3C1A19E7E4D0}"/>
                </a:ext>
              </a:extLst>
            </p:cNvPr>
            <p:cNvCxnSpPr/>
            <p:nvPr/>
          </p:nvCxnSpPr>
          <p:spPr>
            <a:xfrm>
              <a:off x="9148691" y="5269862"/>
              <a:ext cx="0" cy="7699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61" name="Graphic 60" descr="Document">
            <a:extLst>
              <a:ext uri="{FF2B5EF4-FFF2-40B4-BE49-F238E27FC236}">
                <a16:creationId xmlns:a16="http://schemas.microsoft.com/office/drawing/2014/main" id="{758BA8B9-52DB-4826-BD0B-59BFF368FDF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674270" y="5441413"/>
            <a:ext cx="523209" cy="523209"/>
          </a:xfrm>
          <a:prstGeom prst="rect">
            <a:avLst/>
          </a:prstGeom>
        </p:spPr>
      </p:pic>
      <p:sp>
        <p:nvSpPr>
          <p:cNvPr id="62" name="TextBox 61">
            <a:extLst>
              <a:ext uri="{FF2B5EF4-FFF2-40B4-BE49-F238E27FC236}">
                <a16:creationId xmlns:a16="http://schemas.microsoft.com/office/drawing/2014/main" id="{2D0290AE-2A95-D458-3B24-B548E912B61E}"/>
              </a:ext>
            </a:extLst>
          </p:cNvPr>
          <p:cNvSpPr txBox="1"/>
          <p:nvPr/>
        </p:nvSpPr>
        <p:spPr>
          <a:xfrm>
            <a:off x="4151087" y="5442858"/>
            <a:ext cx="1654628" cy="584775"/>
          </a:xfrm>
          <a:prstGeom prst="rect">
            <a:avLst/>
          </a:prstGeom>
          <a:noFill/>
        </p:spPr>
        <p:txBody>
          <a:bodyPr wrap="square" rtlCol="0">
            <a:spAutoFit/>
          </a:bodyPr>
          <a:lstStyle/>
          <a:p>
            <a:r>
              <a:rPr lang="en-GB" sz="3200" dirty="0"/>
              <a:t>.txt</a:t>
            </a:r>
          </a:p>
        </p:txBody>
      </p:sp>
      <p:pic>
        <p:nvPicPr>
          <p:cNvPr id="63" name="Graphic 62" descr="Document">
            <a:extLst>
              <a:ext uri="{FF2B5EF4-FFF2-40B4-BE49-F238E27FC236}">
                <a16:creationId xmlns:a16="http://schemas.microsoft.com/office/drawing/2014/main" id="{C2E71371-26F5-9834-47A1-6BD05784F79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929756" y="5463185"/>
            <a:ext cx="523209" cy="523209"/>
          </a:xfrm>
          <a:prstGeom prst="rect">
            <a:avLst/>
          </a:prstGeom>
        </p:spPr>
      </p:pic>
      <p:sp>
        <p:nvSpPr>
          <p:cNvPr id="64" name="TextBox 63">
            <a:extLst>
              <a:ext uri="{FF2B5EF4-FFF2-40B4-BE49-F238E27FC236}">
                <a16:creationId xmlns:a16="http://schemas.microsoft.com/office/drawing/2014/main" id="{E903B3BC-2A4B-E31F-BF69-4875DB2B460B}"/>
              </a:ext>
            </a:extLst>
          </p:cNvPr>
          <p:cNvSpPr txBox="1"/>
          <p:nvPr/>
        </p:nvSpPr>
        <p:spPr>
          <a:xfrm>
            <a:off x="5406573" y="5464630"/>
            <a:ext cx="1654628" cy="584775"/>
          </a:xfrm>
          <a:prstGeom prst="rect">
            <a:avLst/>
          </a:prstGeom>
          <a:noFill/>
        </p:spPr>
        <p:txBody>
          <a:bodyPr wrap="square" rtlCol="0">
            <a:spAutoFit/>
          </a:bodyPr>
          <a:lstStyle/>
          <a:p>
            <a:r>
              <a:rPr lang="en-GB" sz="3200" dirty="0"/>
              <a:t>.ascii</a:t>
            </a:r>
          </a:p>
        </p:txBody>
      </p:sp>
      <p:pic>
        <p:nvPicPr>
          <p:cNvPr id="65" name="Graphic 64" descr="Document">
            <a:extLst>
              <a:ext uri="{FF2B5EF4-FFF2-40B4-BE49-F238E27FC236}">
                <a16:creationId xmlns:a16="http://schemas.microsoft.com/office/drawing/2014/main" id="{B81F2EFA-4A80-CC50-0959-BEA84A7E17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482784" y="5492213"/>
            <a:ext cx="523209" cy="523209"/>
          </a:xfrm>
          <a:prstGeom prst="rect">
            <a:avLst/>
          </a:prstGeom>
        </p:spPr>
      </p:pic>
      <p:sp>
        <p:nvSpPr>
          <p:cNvPr id="66" name="TextBox 65">
            <a:extLst>
              <a:ext uri="{FF2B5EF4-FFF2-40B4-BE49-F238E27FC236}">
                <a16:creationId xmlns:a16="http://schemas.microsoft.com/office/drawing/2014/main" id="{C9342FB2-F9F8-3E90-88B4-214C044D6551}"/>
              </a:ext>
            </a:extLst>
          </p:cNvPr>
          <p:cNvSpPr txBox="1"/>
          <p:nvPr/>
        </p:nvSpPr>
        <p:spPr>
          <a:xfrm>
            <a:off x="6959601" y="5493658"/>
            <a:ext cx="1654628" cy="584775"/>
          </a:xfrm>
          <a:prstGeom prst="rect">
            <a:avLst/>
          </a:prstGeom>
          <a:noFill/>
        </p:spPr>
        <p:txBody>
          <a:bodyPr wrap="square" rtlCol="0">
            <a:spAutoFit/>
          </a:bodyPr>
          <a:lstStyle/>
          <a:p>
            <a:r>
              <a:rPr lang="en-GB" sz="3200" dirty="0"/>
              <a:t>.las</a:t>
            </a:r>
          </a:p>
        </p:txBody>
      </p:sp>
      <p:pic>
        <p:nvPicPr>
          <p:cNvPr id="67" name="Graphic 66" descr="Document">
            <a:extLst>
              <a:ext uri="{FF2B5EF4-FFF2-40B4-BE49-F238E27FC236}">
                <a16:creationId xmlns:a16="http://schemas.microsoft.com/office/drawing/2014/main" id="{352E2C94-D3D2-E073-B083-732EAE87710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16499" y="5492213"/>
            <a:ext cx="523209" cy="523209"/>
          </a:xfrm>
          <a:prstGeom prst="rect">
            <a:avLst/>
          </a:prstGeom>
        </p:spPr>
      </p:pic>
      <p:sp>
        <p:nvSpPr>
          <p:cNvPr id="68" name="TextBox 67">
            <a:extLst>
              <a:ext uri="{FF2B5EF4-FFF2-40B4-BE49-F238E27FC236}">
                <a16:creationId xmlns:a16="http://schemas.microsoft.com/office/drawing/2014/main" id="{47E9F20A-2C86-829C-2C48-E07D0B7FB9D1}"/>
              </a:ext>
            </a:extLst>
          </p:cNvPr>
          <p:cNvSpPr txBox="1"/>
          <p:nvPr/>
        </p:nvSpPr>
        <p:spPr>
          <a:xfrm>
            <a:off x="8193316" y="5493658"/>
            <a:ext cx="1654628" cy="584775"/>
          </a:xfrm>
          <a:prstGeom prst="rect">
            <a:avLst/>
          </a:prstGeom>
          <a:noFill/>
        </p:spPr>
        <p:txBody>
          <a:bodyPr wrap="square" rtlCol="0">
            <a:spAutoFit/>
          </a:bodyPr>
          <a:lstStyle/>
          <a:p>
            <a:r>
              <a:rPr lang="en-GB" sz="3200" dirty="0"/>
              <a:t>.</a:t>
            </a:r>
            <a:r>
              <a:rPr lang="en-GB" sz="3200" dirty="0" err="1"/>
              <a:t>dlis</a:t>
            </a:r>
            <a:endParaRPr lang="en-GB" sz="3200" dirty="0"/>
          </a:p>
        </p:txBody>
      </p:sp>
      <p:pic>
        <p:nvPicPr>
          <p:cNvPr id="69" name="Graphic 68" descr="Document">
            <a:extLst>
              <a:ext uri="{FF2B5EF4-FFF2-40B4-BE49-F238E27FC236}">
                <a16:creationId xmlns:a16="http://schemas.microsoft.com/office/drawing/2014/main" id="{700D6E95-9D0A-FEE8-D049-E95DD42577D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008270" y="5477699"/>
            <a:ext cx="523209" cy="523209"/>
          </a:xfrm>
          <a:prstGeom prst="rect">
            <a:avLst/>
          </a:prstGeom>
        </p:spPr>
      </p:pic>
      <p:sp>
        <p:nvSpPr>
          <p:cNvPr id="70" name="TextBox 69">
            <a:extLst>
              <a:ext uri="{FF2B5EF4-FFF2-40B4-BE49-F238E27FC236}">
                <a16:creationId xmlns:a16="http://schemas.microsoft.com/office/drawing/2014/main" id="{F4795235-A551-A42F-EA59-F8F5FA925628}"/>
              </a:ext>
            </a:extLst>
          </p:cNvPr>
          <p:cNvSpPr txBox="1"/>
          <p:nvPr/>
        </p:nvSpPr>
        <p:spPr>
          <a:xfrm>
            <a:off x="9485087" y="5479144"/>
            <a:ext cx="1654628" cy="584775"/>
          </a:xfrm>
          <a:prstGeom prst="rect">
            <a:avLst/>
          </a:prstGeom>
          <a:noFill/>
        </p:spPr>
        <p:txBody>
          <a:bodyPr wrap="square" rtlCol="0">
            <a:spAutoFit/>
          </a:bodyPr>
          <a:lstStyle/>
          <a:p>
            <a:r>
              <a:rPr lang="en-GB" sz="3200" dirty="0"/>
              <a:t>.</a:t>
            </a:r>
            <a:r>
              <a:rPr lang="en-GB" sz="3200" dirty="0" err="1"/>
              <a:t>lis</a:t>
            </a:r>
            <a:endParaRPr lang="en-GB" sz="3200" dirty="0"/>
          </a:p>
        </p:txBody>
      </p:sp>
      <p:pic>
        <p:nvPicPr>
          <p:cNvPr id="71" name="Picture 2" descr="The Open Group OSDU™ Forum">
            <a:extLst>
              <a:ext uri="{FF2B5EF4-FFF2-40B4-BE49-F238E27FC236}">
                <a16:creationId xmlns:a16="http://schemas.microsoft.com/office/drawing/2014/main" id="{54DE5A5A-D763-3797-5955-9A261D21072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4427" y="5451620"/>
            <a:ext cx="1539404" cy="59283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Filter icon - Free download on Iconfinder">
            <a:extLst>
              <a:ext uri="{FF2B5EF4-FFF2-40B4-BE49-F238E27FC236}">
                <a16:creationId xmlns:a16="http://schemas.microsoft.com/office/drawing/2014/main" id="{6B195C68-5A3C-1C6D-1FFC-3BD90BF4D42E}"/>
              </a:ext>
            </a:extLst>
          </p:cNvPr>
          <p:cNvPicPr>
            <a:picLocks noChangeAspect="1" noChangeArrowheads="1"/>
          </p:cNvPicPr>
          <p:nvPr/>
        </p:nvPicPr>
        <p:blipFill>
          <a:blip r:embed="rId6">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0800000">
            <a:off x="5791200" y="4836886"/>
            <a:ext cx="812800" cy="576943"/>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a:extLst>
              <a:ext uri="{FF2B5EF4-FFF2-40B4-BE49-F238E27FC236}">
                <a16:creationId xmlns:a16="http://schemas.microsoft.com/office/drawing/2014/main" id="{0242B668-E834-B7CD-DD2A-A34D311E28AC}"/>
              </a:ext>
            </a:extLst>
          </p:cNvPr>
          <p:cNvSpPr txBox="1"/>
          <p:nvPr/>
        </p:nvSpPr>
        <p:spPr>
          <a:xfrm>
            <a:off x="2525486" y="6197601"/>
            <a:ext cx="9666514" cy="307777"/>
          </a:xfrm>
          <a:prstGeom prst="rect">
            <a:avLst/>
          </a:prstGeom>
          <a:noFill/>
        </p:spPr>
        <p:txBody>
          <a:bodyPr wrap="square" rtlCol="0">
            <a:spAutoFit/>
          </a:bodyPr>
          <a:lstStyle/>
          <a:p>
            <a:r>
              <a:rPr lang="en-GB" sz="1400" dirty="0">
                <a:latin typeface="+mj-lt"/>
              </a:rPr>
              <a:t>RAW WELL LOG FILES INGESTED INTO OSDU, CRACKED UP AND COMPILED (SPLICED)</a:t>
            </a:r>
          </a:p>
        </p:txBody>
      </p:sp>
      <p:sp>
        <p:nvSpPr>
          <p:cNvPr id="3" name="TextBox 2">
            <a:extLst>
              <a:ext uri="{FF2B5EF4-FFF2-40B4-BE49-F238E27FC236}">
                <a16:creationId xmlns:a16="http://schemas.microsoft.com/office/drawing/2014/main" id="{28F3A0DD-E3D2-BFA4-94D7-EC2EC625E6D6}"/>
              </a:ext>
            </a:extLst>
          </p:cNvPr>
          <p:cNvSpPr txBox="1"/>
          <p:nvPr/>
        </p:nvSpPr>
        <p:spPr>
          <a:xfrm>
            <a:off x="3335628" y="418872"/>
            <a:ext cx="5917943" cy="523220"/>
          </a:xfrm>
          <a:prstGeom prst="rect">
            <a:avLst/>
          </a:prstGeom>
          <a:noFill/>
        </p:spPr>
        <p:txBody>
          <a:bodyPr wrap="square" rtlCol="0">
            <a:spAutoFit/>
          </a:bodyPr>
          <a:lstStyle/>
          <a:p>
            <a:pPr algn="ctr"/>
            <a:r>
              <a:rPr lang="en-GB" sz="1400" b="1" i="1" dirty="0">
                <a:latin typeface="+mj-lt"/>
              </a:rPr>
              <a:t>Goal: </a:t>
            </a:r>
            <a:r>
              <a:rPr lang="en-GB" sz="1400" dirty="0">
                <a:latin typeface="+mj-lt"/>
              </a:rPr>
              <a:t>Make Well Log data available - enriching data and automatically create well log composites </a:t>
            </a:r>
          </a:p>
        </p:txBody>
      </p:sp>
      <p:sp>
        <p:nvSpPr>
          <p:cNvPr id="4" name="TextBox 3">
            <a:extLst>
              <a:ext uri="{FF2B5EF4-FFF2-40B4-BE49-F238E27FC236}">
                <a16:creationId xmlns:a16="http://schemas.microsoft.com/office/drawing/2014/main" id="{7AF30D08-5149-4426-FE5F-F27EC2A8306B}"/>
              </a:ext>
            </a:extLst>
          </p:cNvPr>
          <p:cNvSpPr txBox="1"/>
          <p:nvPr/>
        </p:nvSpPr>
        <p:spPr>
          <a:xfrm>
            <a:off x="2749548" y="998855"/>
            <a:ext cx="7334610" cy="461665"/>
          </a:xfrm>
          <a:prstGeom prst="rect">
            <a:avLst/>
          </a:prstGeom>
          <a:noFill/>
        </p:spPr>
        <p:txBody>
          <a:bodyPr wrap="square" rtlCol="0">
            <a:spAutoFit/>
          </a:bodyPr>
          <a:lstStyle/>
          <a:p>
            <a:pPr algn="ctr"/>
            <a:r>
              <a:rPr lang="en-GB" sz="1200" i="1" dirty="0">
                <a:solidFill>
                  <a:srgbClr val="7D0023"/>
                </a:solidFill>
                <a:latin typeface="+mj-lt"/>
              </a:rPr>
              <a:t>As a user, I can now search, access and consume all Well Log Data within applications or for analytics, Automated Well Log Composites save 250+ years of </a:t>
            </a:r>
            <a:r>
              <a:rPr lang="en-GB" sz="1200" i="1" dirty="0" err="1">
                <a:solidFill>
                  <a:srgbClr val="7D0023"/>
                </a:solidFill>
                <a:latin typeface="+mj-lt"/>
              </a:rPr>
              <a:t>Petrophysicists</a:t>
            </a:r>
            <a:r>
              <a:rPr lang="en-GB" sz="1200" i="1" dirty="0">
                <a:solidFill>
                  <a:srgbClr val="7D0023"/>
                </a:solidFill>
                <a:latin typeface="+mj-lt"/>
              </a:rPr>
              <a:t> time </a:t>
            </a:r>
          </a:p>
        </p:txBody>
      </p:sp>
      <p:sp>
        <p:nvSpPr>
          <p:cNvPr id="2" name="Rectangle 1">
            <a:extLst>
              <a:ext uri="{FF2B5EF4-FFF2-40B4-BE49-F238E27FC236}">
                <a16:creationId xmlns:a16="http://schemas.microsoft.com/office/drawing/2014/main" id="{1B7A308A-476C-36A9-F9CE-DFD329BAFE5F}"/>
              </a:ext>
            </a:extLst>
          </p:cNvPr>
          <p:cNvSpPr/>
          <p:nvPr/>
        </p:nvSpPr>
        <p:spPr>
          <a:xfrm>
            <a:off x="10309609" y="100484"/>
            <a:ext cx="1366576" cy="552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6797007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8227871-20CF-4430-8225-A5E6305680AB}"/>
              </a:ext>
            </a:extLst>
          </p:cNvPr>
          <p:cNvSpPr/>
          <p:nvPr/>
        </p:nvSpPr>
        <p:spPr>
          <a:xfrm>
            <a:off x="0" y="4122056"/>
            <a:ext cx="12192000" cy="2735943"/>
          </a:xfrm>
          <a:prstGeom prst="rect">
            <a:avLst/>
          </a:prstGeom>
          <a:solidFill>
            <a:srgbClr val="FFF3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a:ln>
                <a:noFill/>
              </a:ln>
              <a:solidFill>
                <a:srgbClr val="FFFFFF"/>
              </a:solidFill>
              <a:effectLst/>
              <a:uLnTx/>
              <a:uFillTx/>
              <a:latin typeface="Equinor"/>
              <a:ea typeface="+mn-ea"/>
              <a:cs typeface="+mn-cs"/>
            </a:endParaRPr>
          </a:p>
        </p:txBody>
      </p:sp>
      <p:pic>
        <p:nvPicPr>
          <p:cNvPr id="8" name="Picture 7">
            <a:extLst>
              <a:ext uri="{FF2B5EF4-FFF2-40B4-BE49-F238E27FC236}">
                <a16:creationId xmlns:a16="http://schemas.microsoft.com/office/drawing/2014/main" id="{CBD886AE-7920-4108-B2E7-CA284A7661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4084" y="1748432"/>
            <a:ext cx="5779960" cy="3684724"/>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15" name="TextBox 14">
            <a:extLst>
              <a:ext uri="{FF2B5EF4-FFF2-40B4-BE49-F238E27FC236}">
                <a16:creationId xmlns:a16="http://schemas.microsoft.com/office/drawing/2014/main" id="{794000A8-64C4-4C44-98C6-52B53F084BDF}"/>
              </a:ext>
            </a:extLst>
          </p:cNvPr>
          <p:cNvSpPr txBox="1"/>
          <p:nvPr/>
        </p:nvSpPr>
        <p:spPr>
          <a:xfrm>
            <a:off x="10437254" y="1468473"/>
            <a:ext cx="7380613"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1200" b="0" i="0" u="none" strike="noStrike" kern="1200" cap="none" spc="0" normalizeH="0" baseline="0" noProof="0" dirty="0" err="1">
                <a:ln>
                  <a:noFill/>
                </a:ln>
                <a:solidFill>
                  <a:srgbClr val="333333"/>
                </a:solidFill>
                <a:effectLst/>
                <a:uLnTx/>
                <a:uFillTx/>
                <a:latin typeface="Equinor Medium"/>
                <a:ea typeface="+mn-ea"/>
                <a:cs typeface="+mn-cs"/>
              </a:rPr>
              <a:t>Reservoir</a:t>
            </a:r>
            <a:r>
              <a:rPr kumimoji="0" lang="nb-NO" sz="1200" b="0" i="0" u="none" strike="noStrike" kern="1200" cap="none" spc="0" normalizeH="0" baseline="0" noProof="0" dirty="0">
                <a:ln>
                  <a:noFill/>
                </a:ln>
                <a:solidFill>
                  <a:srgbClr val="333333"/>
                </a:solidFill>
                <a:effectLst/>
                <a:uLnTx/>
                <a:uFillTx/>
                <a:latin typeface="Equinor Medium"/>
                <a:ea typeface="+mn-ea"/>
                <a:cs typeface="+mn-cs"/>
              </a:rPr>
              <a:t> </a:t>
            </a:r>
            <a:r>
              <a:rPr kumimoji="0" lang="nb-NO" sz="1200" b="0" i="0" u="none" strike="noStrike" kern="1200" cap="none" spc="0" normalizeH="0" baseline="0" noProof="0" dirty="0" err="1">
                <a:ln>
                  <a:noFill/>
                </a:ln>
                <a:solidFill>
                  <a:srgbClr val="333333"/>
                </a:solidFill>
                <a:effectLst/>
                <a:uLnTx/>
                <a:uFillTx/>
                <a:latin typeface="Equinor Medium"/>
                <a:ea typeface="+mn-ea"/>
                <a:cs typeface="+mn-cs"/>
              </a:rPr>
              <a:t>Experience</a:t>
            </a:r>
            <a:endParaRPr kumimoji="0" lang="en-GB" sz="1200" b="0" i="0" u="none" strike="noStrike" kern="1200" cap="none" spc="0" normalizeH="0" baseline="0" noProof="0" dirty="0">
              <a:ln>
                <a:noFill/>
              </a:ln>
              <a:solidFill>
                <a:srgbClr val="333333"/>
              </a:solidFill>
              <a:effectLst/>
              <a:uLnTx/>
              <a:uFillTx/>
              <a:latin typeface="Equinor Medium"/>
              <a:ea typeface="+mn-ea"/>
              <a:cs typeface="+mn-cs"/>
            </a:endParaRPr>
          </a:p>
        </p:txBody>
      </p:sp>
      <p:sp>
        <p:nvSpPr>
          <p:cNvPr id="16" name="TextBox 15">
            <a:extLst>
              <a:ext uri="{FF2B5EF4-FFF2-40B4-BE49-F238E27FC236}">
                <a16:creationId xmlns:a16="http://schemas.microsoft.com/office/drawing/2014/main" id="{E0DE0950-2C89-4FDE-ABA9-DE7FF4503879}"/>
              </a:ext>
            </a:extLst>
          </p:cNvPr>
          <p:cNvSpPr txBox="1"/>
          <p:nvPr/>
        </p:nvSpPr>
        <p:spPr>
          <a:xfrm>
            <a:off x="11374491" y="1340357"/>
            <a:ext cx="1828800"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1050" b="0" i="0" u="none" strike="noStrike" kern="1200" cap="none" spc="0" normalizeH="0" baseline="0" noProof="0" dirty="0" err="1">
                <a:ln>
                  <a:noFill/>
                </a:ln>
                <a:solidFill>
                  <a:srgbClr val="333333"/>
                </a:solidFill>
                <a:effectLst/>
                <a:uLnTx/>
                <a:uFillTx/>
                <a:latin typeface="Equinor Medium"/>
                <a:ea typeface="+mn-ea"/>
                <a:cs typeface="+mn-cs"/>
              </a:rPr>
              <a:t>platform</a:t>
            </a:r>
            <a:endParaRPr kumimoji="0" lang="en-GB" sz="1050" b="0" i="0" u="none" strike="noStrike" kern="1200" cap="none" spc="0" normalizeH="0" baseline="0" noProof="0" dirty="0">
              <a:ln>
                <a:noFill/>
              </a:ln>
              <a:solidFill>
                <a:srgbClr val="333333"/>
              </a:solidFill>
              <a:effectLst/>
              <a:uLnTx/>
              <a:uFillTx/>
              <a:latin typeface="Equinor Medium"/>
              <a:ea typeface="+mn-ea"/>
              <a:cs typeface="+mn-cs"/>
            </a:endParaRPr>
          </a:p>
        </p:txBody>
      </p:sp>
      <p:grpSp>
        <p:nvGrpSpPr>
          <p:cNvPr id="17" name="Group 16">
            <a:extLst>
              <a:ext uri="{FF2B5EF4-FFF2-40B4-BE49-F238E27FC236}">
                <a16:creationId xmlns:a16="http://schemas.microsoft.com/office/drawing/2014/main" id="{1A890541-4F67-4929-BDA2-17AC1C1A07A2}"/>
              </a:ext>
            </a:extLst>
          </p:cNvPr>
          <p:cNvGrpSpPr/>
          <p:nvPr/>
        </p:nvGrpSpPr>
        <p:grpSpPr>
          <a:xfrm>
            <a:off x="11214551" y="1231779"/>
            <a:ext cx="263275" cy="255378"/>
            <a:chOff x="5891371" y="2863401"/>
            <a:chExt cx="891302" cy="864568"/>
          </a:xfrm>
        </p:grpSpPr>
        <p:pic>
          <p:nvPicPr>
            <p:cNvPr id="18" name="Picture 17">
              <a:extLst>
                <a:ext uri="{FF2B5EF4-FFF2-40B4-BE49-F238E27FC236}">
                  <a16:creationId xmlns:a16="http://schemas.microsoft.com/office/drawing/2014/main" id="{F19B27DA-5E02-4141-8B10-83582BD6DCDB}"/>
                </a:ext>
              </a:extLst>
            </p:cNvPr>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5891371" y="2863401"/>
              <a:ext cx="879078" cy="864568"/>
            </a:xfrm>
            <a:prstGeom prst="rect">
              <a:avLst/>
            </a:prstGeom>
          </p:spPr>
        </p:pic>
        <p:sp>
          <p:nvSpPr>
            <p:cNvPr id="19" name="Oval 18">
              <a:extLst>
                <a:ext uri="{FF2B5EF4-FFF2-40B4-BE49-F238E27FC236}">
                  <a16:creationId xmlns:a16="http://schemas.microsoft.com/office/drawing/2014/main" id="{B09D1620-4276-43EF-803A-535A32F50FDB}"/>
                </a:ext>
              </a:extLst>
            </p:cNvPr>
            <p:cNvSpPr/>
            <p:nvPr/>
          </p:nvSpPr>
          <p:spPr>
            <a:xfrm>
              <a:off x="6073431" y="3214898"/>
              <a:ext cx="98896" cy="98896"/>
            </a:xfrm>
            <a:prstGeom prst="ellipse">
              <a:avLst/>
            </a:prstGeom>
            <a:solidFill>
              <a:srgbClr val="FFD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000" b="0" i="0" u="none" strike="noStrike" kern="1200" cap="none" spc="0" normalizeH="0" baseline="0">
                <a:ln>
                  <a:noFill/>
                </a:ln>
                <a:solidFill>
                  <a:srgbClr val="FFFFFF"/>
                </a:solidFill>
                <a:effectLst/>
                <a:uLnTx/>
                <a:uFillTx/>
                <a:latin typeface="Equinor"/>
                <a:ea typeface="+mn-ea"/>
                <a:cs typeface="+mn-cs"/>
              </a:endParaRPr>
            </a:p>
          </p:txBody>
        </p:sp>
        <p:sp>
          <p:nvSpPr>
            <p:cNvPr id="20" name="Oval 19">
              <a:extLst>
                <a:ext uri="{FF2B5EF4-FFF2-40B4-BE49-F238E27FC236}">
                  <a16:creationId xmlns:a16="http://schemas.microsoft.com/office/drawing/2014/main" id="{D4D8F361-F771-4482-A714-21DAE0DFC0C5}"/>
                </a:ext>
              </a:extLst>
            </p:cNvPr>
            <p:cNvSpPr/>
            <p:nvPr/>
          </p:nvSpPr>
          <p:spPr>
            <a:xfrm>
              <a:off x="6295672" y="3290632"/>
              <a:ext cx="98896" cy="98896"/>
            </a:xfrm>
            <a:prstGeom prst="ellipse">
              <a:avLst/>
            </a:prstGeom>
            <a:solidFill>
              <a:srgbClr val="FFD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000" b="0" i="0" u="none" strike="noStrike" kern="1200" cap="none" spc="0" normalizeH="0" baseline="0">
                <a:ln>
                  <a:noFill/>
                </a:ln>
                <a:solidFill>
                  <a:srgbClr val="FFFFFF"/>
                </a:solidFill>
                <a:effectLst/>
                <a:uLnTx/>
                <a:uFillTx/>
                <a:latin typeface="Equinor"/>
                <a:ea typeface="+mn-ea"/>
                <a:cs typeface="+mn-cs"/>
              </a:endParaRPr>
            </a:p>
          </p:txBody>
        </p:sp>
        <p:sp>
          <p:nvSpPr>
            <p:cNvPr id="21" name="Oval 20">
              <a:extLst>
                <a:ext uri="{FF2B5EF4-FFF2-40B4-BE49-F238E27FC236}">
                  <a16:creationId xmlns:a16="http://schemas.microsoft.com/office/drawing/2014/main" id="{4F4F5B1F-3C14-496D-93BA-8CB8A717744A}"/>
                </a:ext>
              </a:extLst>
            </p:cNvPr>
            <p:cNvSpPr/>
            <p:nvPr/>
          </p:nvSpPr>
          <p:spPr>
            <a:xfrm>
              <a:off x="6468718" y="3022716"/>
              <a:ext cx="98896" cy="98896"/>
            </a:xfrm>
            <a:prstGeom prst="ellipse">
              <a:avLst/>
            </a:prstGeom>
            <a:solidFill>
              <a:srgbClr val="FFD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000" b="0" i="0" u="none" strike="noStrike" kern="1200" cap="none" spc="0" normalizeH="0" baseline="0">
                <a:ln>
                  <a:noFill/>
                </a:ln>
                <a:solidFill>
                  <a:srgbClr val="FFFFFF"/>
                </a:solidFill>
                <a:effectLst/>
                <a:uLnTx/>
                <a:uFillTx/>
                <a:latin typeface="Equinor"/>
                <a:ea typeface="+mn-ea"/>
                <a:cs typeface="+mn-cs"/>
              </a:endParaRPr>
            </a:p>
          </p:txBody>
        </p:sp>
        <p:sp>
          <p:nvSpPr>
            <p:cNvPr id="22" name="Oval 21">
              <a:extLst>
                <a:ext uri="{FF2B5EF4-FFF2-40B4-BE49-F238E27FC236}">
                  <a16:creationId xmlns:a16="http://schemas.microsoft.com/office/drawing/2014/main" id="{CB5265DB-D3EB-4686-918C-8B91470BDD00}"/>
                </a:ext>
              </a:extLst>
            </p:cNvPr>
            <p:cNvSpPr/>
            <p:nvPr/>
          </p:nvSpPr>
          <p:spPr>
            <a:xfrm>
              <a:off x="6683777" y="3133430"/>
              <a:ext cx="98896" cy="98896"/>
            </a:xfrm>
            <a:prstGeom prst="ellipse">
              <a:avLst/>
            </a:prstGeom>
            <a:solidFill>
              <a:srgbClr val="FFD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000" b="0" i="0" u="none" strike="noStrike" kern="1200" cap="none" spc="0" normalizeH="0" baseline="0">
                <a:ln>
                  <a:noFill/>
                </a:ln>
                <a:solidFill>
                  <a:srgbClr val="FFFFFF"/>
                </a:solidFill>
                <a:effectLst/>
                <a:uLnTx/>
                <a:uFillTx/>
                <a:latin typeface="Equinor"/>
                <a:ea typeface="+mn-ea"/>
                <a:cs typeface="+mn-cs"/>
              </a:endParaRPr>
            </a:p>
          </p:txBody>
        </p:sp>
      </p:grpSp>
      <p:pic>
        <p:nvPicPr>
          <p:cNvPr id="27" name="Picture 26">
            <a:extLst>
              <a:ext uri="{FF2B5EF4-FFF2-40B4-BE49-F238E27FC236}">
                <a16:creationId xmlns:a16="http://schemas.microsoft.com/office/drawing/2014/main" id="{3AA294E5-ED56-4F39-92ED-0E5F951E45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1124" y="1747130"/>
            <a:ext cx="5779960" cy="3684725"/>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28" name="TextBox 27">
            <a:extLst>
              <a:ext uri="{FF2B5EF4-FFF2-40B4-BE49-F238E27FC236}">
                <a16:creationId xmlns:a16="http://schemas.microsoft.com/office/drawing/2014/main" id="{841EECD2-5D3E-46D4-A5FB-BACA84124944}"/>
              </a:ext>
            </a:extLst>
          </p:cNvPr>
          <p:cNvSpPr txBox="1"/>
          <p:nvPr/>
        </p:nvSpPr>
        <p:spPr>
          <a:xfrm>
            <a:off x="162486" y="1446923"/>
            <a:ext cx="373017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a:ln>
                  <a:noFill/>
                </a:ln>
                <a:solidFill>
                  <a:srgbClr val="333333"/>
                </a:solidFill>
                <a:effectLst/>
                <a:uLnTx/>
                <a:uFillTx/>
                <a:latin typeface="Equinor Medium"/>
                <a:ea typeface="+mn-ea"/>
                <a:cs typeface="+mn-cs"/>
              </a:rPr>
              <a:t>BRAVOS</a:t>
            </a:r>
          </a:p>
        </p:txBody>
      </p:sp>
      <p:pic>
        <p:nvPicPr>
          <p:cNvPr id="29" name="Picture 28">
            <a:extLst>
              <a:ext uri="{FF2B5EF4-FFF2-40B4-BE49-F238E27FC236}">
                <a16:creationId xmlns:a16="http://schemas.microsoft.com/office/drawing/2014/main" id="{81296E7C-D40E-4B3E-834E-633D67251D50}"/>
              </a:ext>
            </a:extLst>
          </p:cNvPr>
          <p:cNvPicPr>
            <a:picLocks noChangeAspect="1"/>
          </p:cNvPicPr>
          <p:nvPr/>
        </p:nvPicPr>
        <p:blipFill rotWithShape="1">
          <a:blip r:embed="rId6">
            <a:grayscl/>
            <a:extLst>
              <a:ext uri="{BEBA8EAE-BF5A-486C-A8C5-ECC9F3942E4B}">
                <a14:imgProps xmlns:a14="http://schemas.microsoft.com/office/drawing/2010/main">
                  <a14:imgLayer r:embed="rId7">
                    <a14:imgEffect>
                      <a14:backgroundRemoval t="10000" b="90000" l="19159" r="81499"/>
                    </a14:imgEffect>
                  </a14:imgLayer>
                </a14:imgProps>
              </a:ext>
              <a:ext uri="{28A0092B-C50C-407E-A947-70E740481C1C}">
                <a14:useLocalDpi xmlns:a14="http://schemas.microsoft.com/office/drawing/2010/main" val="0"/>
              </a:ext>
            </a:extLst>
          </a:blip>
          <a:srcRect l="11366" r="10709"/>
          <a:stretch/>
        </p:blipFill>
        <p:spPr>
          <a:xfrm>
            <a:off x="996627" y="1387757"/>
            <a:ext cx="289563" cy="363687"/>
          </a:xfrm>
          <a:prstGeom prst="rect">
            <a:avLst/>
          </a:prstGeom>
        </p:spPr>
      </p:pic>
      <p:sp>
        <p:nvSpPr>
          <p:cNvPr id="7" name="TextBox 6">
            <a:extLst>
              <a:ext uri="{FF2B5EF4-FFF2-40B4-BE49-F238E27FC236}">
                <a16:creationId xmlns:a16="http://schemas.microsoft.com/office/drawing/2014/main" id="{2305016E-BBC5-A060-CAA7-0C3455FBEDEF}"/>
              </a:ext>
            </a:extLst>
          </p:cNvPr>
          <p:cNvSpPr txBox="1"/>
          <p:nvPr/>
        </p:nvSpPr>
        <p:spPr>
          <a:xfrm>
            <a:off x="3335628" y="418872"/>
            <a:ext cx="5917943" cy="307777"/>
          </a:xfrm>
          <a:prstGeom prst="rect">
            <a:avLst/>
          </a:prstGeom>
          <a:noFill/>
        </p:spPr>
        <p:txBody>
          <a:bodyPr wrap="square" rtlCol="0">
            <a:spAutoFit/>
          </a:bodyPr>
          <a:lstStyle/>
          <a:p>
            <a:pPr algn="ctr"/>
            <a:r>
              <a:rPr lang="en-GB" sz="1400" b="1" i="1">
                <a:latin typeface="+mj-lt"/>
              </a:rPr>
              <a:t>Goal: </a:t>
            </a:r>
            <a:r>
              <a:rPr lang="en-GB" sz="1400">
                <a:latin typeface="+mj-lt"/>
              </a:rPr>
              <a:t>Utilise OSDU as a landing zone for internal apps</a:t>
            </a:r>
          </a:p>
        </p:txBody>
      </p:sp>
      <p:sp>
        <p:nvSpPr>
          <p:cNvPr id="9" name="TextBox 8">
            <a:extLst>
              <a:ext uri="{FF2B5EF4-FFF2-40B4-BE49-F238E27FC236}">
                <a16:creationId xmlns:a16="http://schemas.microsoft.com/office/drawing/2014/main" id="{706C310E-05CD-9F7B-9D78-3424C52E63C5}"/>
              </a:ext>
            </a:extLst>
          </p:cNvPr>
          <p:cNvSpPr txBox="1"/>
          <p:nvPr/>
        </p:nvSpPr>
        <p:spPr>
          <a:xfrm>
            <a:off x="3493130" y="998855"/>
            <a:ext cx="5590584" cy="461665"/>
          </a:xfrm>
          <a:prstGeom prst="rect">
            <a:avLst/>
          </a:prstGeom>
          <a:noFill/>
        </p:spPr>
        <p:txBody>
          <a:bodyPr wrap="square" rtlCol="0">
            <a:spAutoFit/>
          </a:bodyPr>
          <a:lstStyle/>
          <a:p>
            <a:pPr algn="ctr"/>
            <a:r>
              <a:rPr lang="en-GB" sz="1200" i="1">
                <a:solidFill>
                  <a:srgbClr val="7D0023"/>
                </a:solidFill>
                <a:latin typeface="+mj-lt"/>
              </a:rPr>
              <a:t>As a user, I am now able to pick and choose applications, both external and internal like an App Store on my iPhone, enabled by the seamless flow of data</a:t>
            </a:r>
          </a:p>
        </p:txBody>
      </p:sp>
      <p:grpSp>
        <p:nvGrpSpPr>
          <p:cNvPr id="10" name="Group 9">
            <a:extLst>
              <a:ext uri="{FF2B5EF4-FFF2-40B4-BE49-F238E27FC236}">
                <a16:creationId xmlns:a16="http://schemas.microsoft.com/office/drawing/2014/main" id="{C8220DA5-1121-DB16-3953-E0AC240D62D5}"/>
              </a:ext>
            </a:extLst>
          </p:cNvPr>
          <p:cNvGrpSpPr/>
          <p:nvPr/>
        </p:nvGrpSpPr>
        <p:grpSpPr>
          <a:xfrm>
            <a:off x="22441" y="-167425"/>
            <a:ext cx="577762" cy="830997"/>
            <a:chOff x="389564" y="374348"/>
            <a:chExt cx="577762" cy="830997"/>
          </a:xfrm>
        </p:grpSpPr>
        <p:sp>
          <p:nvSpPr>
            <p:cNvPr id="11" name="TextBox 10">
              <a:extLst>
                <a:ext uri="{FF2B5EF4-FFF2-40B4-BE49-F238E27FC236}">
                  <a16:creationId xmlns:a16="http://schemas.microsoft.com/office/drawing/2014/main" id="{4E4A8111-7D57-FE34-F837-A43CCF8AD8EA}"/>
                </a:ext>
              </a:extLst>
            </p:cNvPr>
            <p:cNvSpPr txBox="1"/>
            <p:nvPr/>
          </p:nvSpPr>
          <p:spPr>
            <a:xfrm>
              <a:off x="389564" y="374348"/>
              <a:ext cx="542136" cy="830997"/>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a:noFill/>
                  </a:ln>
                  <a:solidFill>
                    <a:schemeClr val="bg1">
                      <a:lumMod val="85000"/>
                    </a:schemeClr>
                  </a:solidFill>
                  <a:effectLst/>
                  <a:uLnTx/>
                  <a:uFillTx/>
                  <a:latin typeface="Equinor"/>
                  <a:ea typeface="League Spartan" charset="0"/>
                  <a:cs typeface="Poppins" pitchFamily="2" charset="77"/>
                </a:rPr>
                <a:t>5</a:t>
              </a:r>
            </a:p>
          </p:txBody>
        </p:sp>
        <p:sp>
          <p:nvSpPr>
            <p:cNvPr id="13" name="TextBox 12">
              <a:extLst>
                <a:ext uri="{FF2B5EF4-FFF2-40B4-BE49-F238E27FC236}">
                  <a16:creationId xmlns:a16="http://schemas.microsoft.com/office/drawing/2014/main" id="{44AC9265-F758-7BD1-E2D4-ACA2477E4818}"/>
                </a:ext>
              </a:extLst>
            </p:cNvPr>
            <p:cNvSpPr txBox="1"/>
            <p:nvPr/>
          </p:nvSpPr>
          <p:spPr>
            <a:xfrm>
              <a:off x="397938" y="606516"/>
              <a:ext cx="569388" cy="461665"/>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7D0023"/>
                  </a:solidFill>
                  <a:effectLst/>
                  <a:uLnTx/>
                  <a:uFillTx/>
                  <a:latin typeface="Equinor"/>
                  <a:ea typeface="League Spartan" charset="0"/>
                  <a:cs typeface="Poppins" pitchFamily="2" charset="77"/>
                </a:rPr>
                <a:t>05</a:t>
              </a:r>
            </a:p>
          </p:txBody>
        </p:sp>
      </p:grpSp>
      <p:sp>
        <p:nvSpPr>
          <p:cNvPr id="14" name="TextBox 13">
            <a:extLst>
              <a:ext uri="{FF2B5EF4-FFF2-40B4-BE49-F238E27FC236}">
                <a16:creationId xmlns:a16="http://schemas.microsoft.com/office/drawing/2014/main" id="{713B402B-AF5C-0008-A021-4F70574F1CFC}"/>
              </a:ext>
            </a:extLst>
          </p:cNvPr>
          <p:cNvSpPr txBox="1"/>
          <p:nvPr/>
        </p:nvSpPr>
        <p:spPr>
          <a:xfrm>
            <a:off x="460330" y="167739"/>
            <a:ext cx="3898900" cy="276999"/>
          </a:xfrm>
          <a:prstGeom prst="rect">
            <a:avLst/>
          </a:prstGeom>
          <a:noFill/>
        </p:spPr>
        <p:txBody>
          <a:bodyPr wrap="square" rtlCol="0">
            <a:spAutoFit/>
          </a:bodyPr>
          <a:lstStyle/>
          <a:p>
            <a:r>
              <a:rPr lang="en-GB" sz="1200">
                <a:latin typeface="+mj-lt"/>
              </a:rPr>
              <a:t>OSDU connection to internal apps</a:t>
            </a:r>
          </a:p>
        </p:txBody>
      </p:sp>
      <p:sp>
        <p:nvSpPr>
          <p:cNvPr id="23" name="Rectangle: Rounded Corners 22">
            <a:extLst>
              <a:ext uri="{FF2B5EF4-FFF2-40B4-BE49-F238E27FC236}">
                <a16:creationId xmlns:a16="http://schemas.microsoft.com/office/drawing/2014/main" id="{4CE8BE3C-69D4-68DB-9946-DDF7985E6540}"/>
              </a:ext>
            </a:extLst>
          </p:cNvPr>
          <p:cNvSpPr/>
          <p:nvPr/>
        </p:nvSpPr>
        <p:spPr>
          <a:xfrm>
            <a:off x="764490" y="5763986"/>
            <a:ext cx="742950" cy="74295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TextBox 23">
            <a:extLst>
              <a:ext uri="{FF2B5EF4-FFF2-40B4-BE49-F238E27FC236}">
                <a16:creationId xmlns:a16="http://schemas.microsoft.com/office/drawing/2014/main" id="{2C553263-B8E1-1AFA-BA5F-C18F0A0DD54A}"/>
              </a:ext>
            </a:extLst>
          </p:cNvPr>
          <p:cNvSpPr txBox="1"/>
          <p:nvPr/>
        </p:nvSpPr>
        <p:spPr>
          <a:xfrm>
            <a:off x="1533656" y="6098443"/>
            <a:ext cx="1099639" cy="369332"/>
          </a:xfrm>
          <a:prstGeom prst="rect">
            <a:avLst/>
          </a:prstGeom>
          <a:noFill/>
        </p:spPr>
        <p:txBody>
          <a:bodyPr wrap="square" rtlCol="0">
            <a:spAutoFit/>
          </a:bodyPr>
          <a:lstStyle/>
          <a:p>
            <a:r>
              <a:rPr lang="en-GB" sz="900">
                <a:solidFill>
                  <a:schemeClr val="tx2"/>
                </a:solidFill>
              </a:rPr>
              <a:t>Tool for efficient well planning </a:t>
            </a:r>
          </a:p>
        </p:txBody>
      </p:sp>
      <p:sp>
        <p:nvSpPr>
          <p:cNvPr id="25" name="TextBox 24">
            <a:extLst>
              <a:ext uri="{FF2B5EF4-FFF2-40B4-BE49-F238E27FC236}">
                <a16:creationId xmlns:a16="http://schemas.microsoft.com/office/drawing/2014/main" id="{D177A3BC-BC1D-A867-F25C-0CB10F7BCEC2}"/>
              </a:ext>
            </a:extLst>
          </p:cNvPr>
          <p:cNvSpPr txBox="1"/>
          <p:nvPr/>
        </p:nvSpPr>
        <p:spPr>
          <a:xfrm>
            <a:off x="1510280" y="5730906"/>
            <a:ext cx="2380652" cy="261610"/>
          </a:xfrm>
          <a:prstGeom prst="rect">
            <a:avLst/>
          </a:prstGeom>
          <a:noFill/>
        </p:spPr>
        <p:txBody>
          <a:bodyPr wrap="square" rtlCol="0">
            <a:spAutoFit/>
          </a:bodyPr>
          <a:lstStyle/>
          <a:p>
            <a:r>
              <a:rPr lang="en-GB" sz="1100">
                <a:latin typeface="+mj-lt"/>
              </a:rPr>
              <a:t>POZO</a:t>
            </a:r>
            <a:endParaRPr lang="en-GB" sz="1100">
              <a:solidFill>
                <a:schemeClr val="accent1"/>
              </a:solidFill>
              <a:latin typeface="+mj-lt"/>
            </a:endParaRPr>
          </a:p>
        </p:txBody>
      </p:sp>
      <p:pic>
        <p:nvPicPr>
          <p:cNvPr id="26" name="Picture 25">
            <a:extLst>
              <a:ext uri="{FF2B5EF4-FFF2-40B4-BE49-F238E27FC236}">
                <a16:creationId xmlns:a16="http://schemas.microsoft.com/office/drawing/2014/main" id="{7182CCB1-43FA-FD2D-A7C2-A4D7E19BBB0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3865" y="5773512"/>
            <a:ext cx="725479" cy="723899"/>
          </a:xfrm>
          <a:prstGeom prst="roundRect">
            <a:avLst/>
          </a:prstGeom>
        </p:spPr>
      </p:pic>
      <p:sp>
        <p:nvSpPr>
          <p:cNvPr id="30" name="TextBox 29">
            <a:extLst>
              <a:ext uri="{FF2B5EF4-FFF2-40B4-BE49-F238E27FC236}">
                <a16:creationId xmlns:a16="http://schemas.microsoft.com/office/drawing/2014/main" id="{72EA011D-008E-2227-D18A-BD23300C02A3}"/>
              </a:ext>
            </a:extLst>
          </p:cNvPr>
          <p:cNvSpPr txBox="1"/>
          <p:nvPr/>
        </p:nvSpPr>
        <p:spPr>
          <a:xfrm>
            <a:off x="3427716" y="6025624"/>
            <a:ext cx="923220" cy="507831"/>
          </a:xfrm>
          <a:prstGeom prst="rect">
            <a:avLst/>
          </a:prstGeom>
          <a:noFill/>
        </p:spPr>
        <p:txBody>
          <a:bodyPr wrap="square" rtlCol="0">
            <a:spAutoFit/>
          </a:bodyPr>
          <a:lstStyle/>
          <a:p>
            <a:r>
              <a:rPr lang="en-GB" sz="900">
                <a:solidFill>
                  <a:schemeClr val="tx2"/>
                </a:solidFill>
              </a:rPr>
              <a:t>Cloud-native Visualisation of Core data</a:t>
            </a:r>
          </a:p>
        </p:txBody>
      </p:sp>
      <p:sp>
        <p:nvSpPr>
          <p:cNvPr id="31" name="TextBox 30">
            <a:extLst>
              <a:ext uri="{FF2B5EF4-FFF2-40B4-BE49-F238E27FC236}">
                <a16:creationId xmlns:a16="http://schemas.microsoft.com/office/drawing/2014/main" id="{7DC6BC57-DBD8-498C-E85E-A3591FDAAF0E}"/>
              </a:ext>
            </a:extLst>
          </p:cNvPr>
          <p:cNvSpPr txBox="1"/>
          <p:nvPr/>
        </p:nvSpPr>
        <p:spPr>
          <a:xfrm>
            <a:off x="3394814" y="5753337"/>
            <a:ext cx="2380652" cy="261610"/>
          </a:xfrm>
          <a:prstGeom prst="rect">
            <a:avLst/>
          </a:prstGeom>
          <a:noFill/>
        </p:spPr>
        <p:txBody>
          <a:bodyPr wrap="square" rtlCol="0">
            <a:spAutoFit/>
          </a:bodyPr>
          <a:lstStyle/>
          <a:p>
            <a:r>
              <a:rPr lang="en-GB" sz="1100">
                <a:latin typeface="+mj-lt"/>
              </a:rPr>
              <a:t>Rock’n’Log</a:t>
            </a:r>
            <a:endParaRPr lang="en-GB" sz="1100">
              <a:solidFill>
                <a:schemeClr val="accent1"/>
              </a:solidFill>
              <a:latin typeface="+mj-lt"/>
            </a:endParaRPr>
          </a:p>
        </p:txBody>
      </p:sp>
      <p:pic>
        <p:nvPicPr>
          <p:cNvPr id="32" name="Picture 31">
            <a:extLst>
              <a:ext uri="{FF2B5EF4-FFF2-40B4-BE49-F238E27FC236}">
                <a16:creationId xmlns:a16="http://schemas.microsoft.com/office/drawing/2014/main" id="{A0F6A2BA-E6AB-3D03-5785-75C963A1AD1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627017" y="5751704"/>
            <a:ext cx="752892" cy="773268"/>
          </a:xfrm>
          <a:prstGeom prst="roundRect">
            <a:avLst/>
          </a:prstGeom>
        </p:spPr>
      </p:pic>
      <p:sp>
        <p:nvSpPr>
          <p:cNvPr id="33" name="TextBox 32">
            <a:extLst>
              <a:ext uri="{FF2B5EF4-FFF2-40B4-BE49-F238E27FC236}">
                <a16:creationId xmlns:a16="http://schemas.microsoft.com/office/drawing/2014/main" id="{61DA7BEE-91E9-62DB-1C04-8A0DD70393E4}"/>
              </a:ext>
            </a:extLst>
          </p:cNvPr>
          <p:cNvSpPr txBox="1"/>
          <p:nvPr/>
        </p:nvSpPr>
        <p:spPr>
          <a:xfrm>
            <a:off x="5304614" y="6167630"/>
            <a:ext cx="1223464" cy="369332"/>
          </a:xfrm>
          <a:prstGeom prst="rect">
            <a:avLst/>
          </a:prstGeom>
          <a:noFill/>
        </p:spPr>
        <p:txBody>
          <a:bodyPr wrap="square" rtlCol="0">
            <a:spAutoFit/>
          </a:bodyPr>
          <a:lstStyle/>
          <a:p>
            <a:r>
              <a:rPr lang="en-GB" sz="900">
                <a:solidFill>
                  <a:schemeClr val="tx2"/>
                </a:solidFill>
              </a:rPr>
              <a:t>Efficient data visualization</a:t>
            </a:r>
          </a:p>
        </p:txBody>
      </p:sp>
      <p:sp>
        <p:nvSpPr>
          <p:cNvPr id="34" name="TextBox 33">
            <a:extLst>
              <a:ext uri="{FF2B5EF4-FFF2-40B4-BE49-F238E27FC236}">
                <a16:creationId xmlns:a16="http://schemas.microsoft.com/office/drawing/2014/main" id="{6BA09251-E95F-7A7E-DD8A-BD86DB7C8DED}"/>
              </a:ext>
            </a:extLst>
          </p:cNvPr>
          <p:cNvSpPr txBox="1"/>
          <p:nvPr/>
        </p:nvSpPr>
        <p:spPr>
          <a:xfrm>
            <a:off x="5263235" y="5761993"/>
            <a:ext cx="2380652" cy="430887"/>
          </a:xfrm>
          <a:prstGeom prst="rect">
            <a:avLst/>
          </a:prstGeom>
          <a:noFill/>
        </p:spPr>
        <p:txBody>
          <a:bodyPr wrap="square" rtlCol="0">
            <a:spAutoFit/>
          </a:bodyPr>
          <a:lstStyle/>
          <a:p>
            <a:r>
              <a:rPr lang="en-GB" sz="1100">
                <a:solidFill>
                  <a:schemeClr val="accent1"/>
                </a:solidFill>
                <a:latin typeface="+mj-lt"/>
              </a:rPr>
              <a:t>Pre Salt </a:t>
            </a:r>
          </a:p>
          <a:p>
            <a:r>
              <a:rPr lang="en-GB" sz="1100">
                <a:solidFill>
                  <a:schemeClr val="accent1"/>
                </a:solidFill>
                <a:latin typeface="+mj-lt"/>
              </a:rPr>
              <a:t>Analytics</a:t>
            </a:r>
          </a:p>
        </p:txBody>
      </p:sp>
      <p:pic>
        <p:nvPicPr>
          <p:cNvPr id="35" name="Picture 34">
            <a:extLst>
              <a:ext uri="{FF2B5EF4-FFF2-40B4-BE49-F238E27FC236}">
                <a16:creationId xmlns:a16="http://schemas.microsoft.com/office/drawing/2014/main" id="{CEEDA368-F16A-7F27-A246-575769AF30B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530351" y="5766912"/>
            <a:ext cx="770049" cy="743257"/>
          </a:xfrm>
          <a:prstGeom prst="roundRect">
            <a:avLst/>
          </a:prstGeom>
          <a:ln>
            <a:solidFill>
              <a:schemeClr val="tx1"/>
            </a:solidFill>
          </a:ln>
          <a:effectLst>
            <a:outerShdw blurRad="63500" sx="102000" sy="102000" algn="ctr" rotWithShape="0">
              <a:prstClr val="black">
                <a:alpha val="40000"/>
              </a:prstClr>
            </a:outerShdw>
          </a:effectLst>
        </p:spPr>
      </p:pic>
      <p:grpSp>
        <p:nvGrpSpPr>
          <p:cNvPr id="36" name="Group 35">
            <a:extLst>
              <a:ext uri="{FF2B5EF4-FFF2-40B4-BE49-F238E27FC236}">
                <a16:creationId xmlns:a16="http://schemas.microsoft.com/office/drawing/2014/main" id="{426D7431-7BA7-F15B-C12C-11440A49B127}"/>
              </a:ext>
            </a:extLst>
          </p:cNvPr>
          <p:cNvGrpSpPr/>
          <p:nvPr/>
        </p:nvGrpSpPr>
        <p:grpSpPr>
          <a:xfrm>
            <a:off x="6282967" y="5810371"/>
            <a:ext cx="719838" cy="721613"/>
            <a:chOff x="4278209" y="2153641"/>
            <a:chExt cx="783439" cy="785373"/>
          </a:xfrm>
        </p:grpSpPr>
        <p:pic>
          <p:nvPicPr>
            <p:cNvPr id="37" name="Picture 36">
              <a:extLst>
                <a:ext uri="{FF2B5EF4-FFF2-40B4-BE49-F238E27FC236}">
                  <a16:creationId xmlns:a16="http://schemas.microsoft.com/office/drawing/2014/main" id="{43CB8705-8359-1594-2B05-84E40A7AB76D}"/>
                </a:ext>
              </a:extLst>
            </p:cNvPr>
            <p:cNvPicPr>
              <a:picLocks noChangeAspect="1"/>
            </p:cNvPicPr>
            <p:nvPr/>
          </p:nvPicPr>
          <p:blipFill rotWithShape="1">
            <a:blip r:embed="rId11">
              <a:extLst>
                <a:ext uri="{28A0092B-C50C-407E-A947-70E740481C1C}">
                  <a14:useLocalDpi xmlns:a14="http://schemas.microsoft.com/office/drawing/2010/main" val="0"/>
                </a:ext>
              </a:extLst>
            </a:blip>
            <a:srcRect/>
            <a:stretch/>
          </p:blipFill>
          <p:spPr>
            <a:xfrm>
              <a:off x="4278210" y="2155575"/>
              <a:ext cx="783438" cy="783438"/>
            </a:xfrm>
            <a:prstGeom prst="roundRect">
              <a:avLst/>
            </a:prstGeom>
            <a:ln w="12700">
              <a:solidFill>
                <a:schemeClr val="tx1"/>
              </a:solidFill>
            </a:ln>
          </p:spPr>
        </p:pic>
        <p:sp>
          <p:nvSpPr>
            <p:cNvPr id="38" name="Rounded Rectangle 55">
              <a:extLst>
                <a:ext uri="{FF2B5EF4-FFF2-40B4-BE49-F238E27FC236}">
                  <a16:creationId xmlns:a16="http://schemas.microsoft.com/office/drawing/2014/main" id="{15FBB9B4-AA39-42F3-DBFF-2661FAF36B75}"/>
                </a:ext>
              </a:extLst>
            </p:cNvPr>
            <p:cNvSpPr/>
            <p:nvPr/>
          </p:nvSpPr>
          <p:spPr>
            <a:xfrm>
              <a:off x="4278209" y="2153641"/>
              <a:ext cx="783439" cy="783439"/>
            </a:xfrm>
            <a:prstGeom prst="round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800"/>
            </a:p>
          </p:txBody>
        </p:sp>
      </p:grpSp>
      <p:sp>
        <p:nvSpPr>
          <p:cNvPr id="39" name="TextBox 38">
            <a:extLst>
              <a:ext uri="{FF2B5EF4-FFF2-40B4-BE49-F238E27FC236}">
                <a16:creationId xmlns:a16="http://schemas.microsoft.com/office/drawing/2014/main" id="{8E8C7FFB-65A0-C621-BFD4-2E7ABDAA08D3}"/>
              </a:ext>
            </a:extLst>
          </p:cNvPr>
          <p:cNvSpPr txBox="1"/>
          <p:nvPr/>
        </p:nvSpPr>
        <p:spPr>
          <a:xfrm>
            <a:off x="7026720" y="5802186"/>
            <a:ext cx="2380652" cy="261610"/>
          </a:xfrm>
          <a:prstGeom prst="rect">
            <a:avLst/>
          </a:prstGeom>
          <a:noFill/>
        </p:spPr>
        <p:txBody>
          <a:bodyPr wrap="square" rtlCol="0">
            <a:spAutoFit/>
          </a:bodyPr>
          <a:lstStyle/>
          <a:p>
            <a:r>
              <a:rPr lang="en-GB" sz="1100">
                <a:solidFill>
                  <a:schemeClr val="accent1"/>
                </a:solidFill>
                <a:latin typeface="+mj-lt"/>
              </a:rPr>
              <a:t>Cuillin </a:t>
            </a:r>
          </a:p>
        </p:txBody>
      </p:sp>
      <p:sp>
        <p:nvSpPr>
          <p:cNvPr id="40" name="TextBox 39">
            <a:extLst>
              <a:ext uri="{FF2B5EF4-FFF2-40B4-BE49-F238E27FC236}">
                <a16:creationId xmlns:a16="http://schemas.microsoft.com/office/drawing/2014/main" id="{4617640F-7299-9A17-71B6-3E4DE5F0CC27}"/>
              </a:ext>
            </a:extLst>
          </p:cNvPr>
          <p:cNvSpPr txBox="1"/>
          <p:nvPr/>
        </p:nvSpPr>
        <p:spPr>
          <a:xfrm>
            <a:off x="7000378" y="6193588"/>
            <a:ext cx="1028254" cy="369332"/>
          </a:xfrm>
          <a:prstGeom prst="rect">
            <a:avLst/>
          </a:prstGeom>
          <a:noFill/>
        </p:spPr>
        <p:txBody>
          <a:bodyPr wrap="square" rtlCol="0">
            <a:spAutoFit/>
          </a:bodyPr>
          <a:lstStyle/>
          <a:p>
            <a:r>
              <a:rPr lang="en-GB" sz="900">
                <a:solidFill>
                  <a:schemeClr val="tx2"/>
                </a:solidFill>
              </a:rPr>
              <a:t>Digitalisation of cuttings data</a:t>
            </a:r>
          </a:p>
        </p:txBody>
      </p:sp>
      <p:sp>
        <p:nvSpPr>
          <p:cNvPr id="41" name="Rectangle: Rounded Corners 40">
            <a:extLst>
              <a:ext uri="{FF2B5EF4-FFF2-40B4-BE49-F238E27FC236}">
                <a16:creationId xmlns:a16="http://schemas.microsoft.com/office/drawing/2014/main" id="{DBBFA3D2-4EA9-6255-8F16-CDA167B586A5}"/>
              </a:ext>
            </a:extLst>
          </p:cNvPr>
          <p:cNvSpPr/>
          <p:nvPr/>
        </p:nvSpPr>
        <p:spPr>
          <a:xfrm>
            <a:off x="7980170" y="5793607"/>
            <a:ext cx="742950" cy="74295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TextBox 41">
            <a:extLst>
              <a:ext uri="{FF2B5EF4-FFF2-40B4-BE49-F238E27FC236}">
                <a16:creationId xmlns:a16="http://schemas.microsoft.com/office/drawing/2014/main" id="{08471F51-EE4B-E810-5407-B8C74F20A947}"/>
              </a:ext>
            </a:extLst>
          </p:cNvPr>
          <p:cNvSpPr txBox="1"/>
          <p:nvPr/>
        </p:nvSpPr>
        <p:spPr>
          <a:xfrm>
            <a:off x="8766481" y="6099489"/>
            <a:ext cx="890089" cy="507831"/>
          </a:xfrm>
          <a:prstGeom prst="rect">
            <a:avLst/>
          </a:prstGeom>
          <a:noFill/>
        </p:spPr>
        <p:txBody>
          <a:bodyPr wrap="square" rtlCol="0">
            <a:spAutoFit/>
          </a:bodyPr>
          <a:lstStyle/>
          <a:p>
            <a:r>
              <a:rPr lang="en-GB" sz="900">
                <a:solidFill>
                  <a:schemeClr val="tx2"/>
                </a:solidFill>
              </a:rPr>
              <a:t>Deep learning for Seismic Interpretation</a:t>
            </a:r>
          </a:p>
        </p:txBody>
      </p:sp>
      <p:sp>
        <p:nvSpPr>
          <p:cNvPr id="43" name="TextBox 42">
            <a:extLst>
              <a:ext uri="{FF2B5EF4-FFF2-40B4-BE49-F238E27FC236}">
                <a16:creationId xmlns:a16="http://schemas.microsoft.com/office/drawing/2014/main" id="{17769344-B3C9-2FA6-54FA-3BC0CF0D3D5B}"/>
              </a:ext>
            </a:extLst>
          </p:cNvPr>
          <p:cNvSpPr txBox="1"/>
          <p:nvPr/>
        </p:nvSpPr>
        <p:spPr>
          <a:xfrm>
            <a:off x="8866930" y="5770052"/>
            <a:ext cx="2380652" cy="261610"/>
          </a:xfrm>
          <a:prstGeom prst="rect">
            <a:avLst/>
          </a:prstGeom>
          <a:noFill/>
        </p:spPr>
        <p:txBody>
          <a:bodyPr wrap="square" rtlCol="0">
            <a:spAutoFit/>
          </a:bodyPr>
          <a:lstStyle/>
          <a:p>
            <a:r>
              <a:rPr lang="en-GB" sz="1100">
                <a:latin typeface="+mj-lt"/>
              </a:rPr>
              <a:t>DELI</a:t>
            </a:r>
            <a:endParaRPr lang="en-GB" sz="1100">
              <a:solidFill>
                <a:schemeClr val="accent1"/>
              </a:solidFill>
              <a:latin typeface="+mj-lt"/>
            </a:endParaRPr>
          </a:p>
        </p:txBody>
      </p:sp>
      <p:pic>
        <p:nvPicPr>
          <p:cNvPr id="44" name="Picture 43">
            <a:extLst>
              <a:ext uri="{FF2B5EF4-FFF2-40B4-BE49-F238E27FC236}">
                <a16:creationId xmlns:a16="http://schemas.microsoft.com/office/drawing/2014/main" id="{74FA3F23-C800-576A-8D44-B95C64344F54}"/>
              </a:ext>
            </a:extLst>
          </p:cNvPr>
          <p:cNvPicPr>
            <a:picLocks noChangeAspect="1"/>
          </p:cNvPicPr>
          <p:nvPr/>
        </p:nvPicPr>
        <p:blipFill rotWithShape="1">
          <a:blip r:embed="rId12">
            <a:extLst>
              <a:ext uri="{BEBA8EAE-BF5A-486C-A8C5-ECC9F3942E4B}">
                <a14:imgProps xmlns:a14="http://schemas.microsoft.com/office/drawing/2010/main">
                  <a14:imgLayer r:embed="rId13">
                    <a14:imgEffect>
                      <a14:backgroundRemoval t="0" b="100000" l="0" r="100000">
                        <a14:foregroundMark x1="4039" y1="96059" x2="10739" y2="99901"/>
                      </a14:backgroundRemoval>
                    </a14:imgEffect>
                  </a14:imgLayer>
                </a14:imgProps>
              </a:ext>
              <a:ext uri="{28A0092B-C50C-407E-A947-70E740481C1C}">
                <a14:useLocalDpi xmlns:a14="http://schemas.microsoft.com/office/drawing/2010/main" val="0"/>
              </a:ext>
            </a:extLst>
          </a:blip>
          <a:srcRect/>
          <a:stretch/>
        </p:blipFill>
        <p:spPr>
          <a:xfrm>
            <a:off x="7983777" y="5793563"/>
            <a:ext cx="750773" cy="750773"/>
          </a:xfrm>
          <a:prstGeom prst="roundRect">
            <a:avLst/>
          </a:prstGeom>
          <a:ln w="12700">
            <a:solidFill>
              <a:schemeClr val="tx1"/>
            </a:solidFill>
          </a:ln>
          <a:effectLst/>
        </p:spPr>
      </p:pic>
      <p:sp>
        <p:nvSpPr>
          <p:cNvPr id="45" name="TextBox 44">
            <a:extLst>
              <a:ext uri="{FF2B5EF4-FFF2-40B4-BE49-F238E27FC236}">
                <a16:creationId xmlns:a16="http://schemas.microsoft.com/office/drawing/2014/main" id="{1F69026B-4889-1AD8-1EFE-111ECB1B71CD}"/>
              </a:ext>
            </a:extLst>
          </p:cNvPr>
          <p:cNvSpPr txBox="1"/>
          <p:nvPr/>
        </p:nvSpPr>
        <p:spPr>
          <a:xfrm>
            <a:off x="10561891" y="6161873"/>
            <a:ext cx="1114293" cy="507831"/>
          </a:xfrm>
          <a:prstGeom prst="rect">
            <a:avLst/>
          </a:prstGeom>
          <a:noFill/>
        </p:spPr>
        <p:txBody>
          <a:bodyPr wrap="square" rtlCol="0">
            <a:spAutoFit/>
          </a:bodyPr>
          <a:lstStyle/>
          <a:p>
            <a:r>
              <a:rPr lang="en-GB" sz="900">
                <a:solidFill>
                  <a:schemeClr val="tx2"/>
                </a:solidFill>
              </a:rPr>
              <a:t>Data visualization for res characterisation</a:t>
            </a:r>
          </a:p>
        </p:txBody>
      </p:sp>
      <p:sp>
        <p:nvSpPr>
          <p:cNvPr id="46" name="TextBox 45">
            <a:extLst>
              <a:ext uri="{FF2B5EF4-FFF2-40B4-BE49-F238E27FC236}">
                <a16:creationId xmlns:a16="http://schemas.microsoft.com/office/drawing/2014/main" id="{FF6E9040-1CE5-4590-43B4-86636E8FC3C6}"/>
              </a:ext>
            </a:extLst>
          </p:cNvPr>
          <p:cNvSpPr txBox="1"/>
          <p:nvPr/>
        </p:nvSpPr>
        <p:spPr>
          <a:xfrm>
            <a:off x="10567090" y="5861011"/>
            <a:ext cx="2380652" cy="261610"/>
          </a:xfrm>
          <a:prstGeom prst="rect">
            <a:avLst/>
          </a:prstGeom>
          <a:noFill/>
        </p:spPr>
        <p:txBody>
          <a:bodyPr wrap="square" rtlCol="0">
            <a:spAutoFit/>
          </a:bodyPr>
          <a:lstStyle/>
          <a:p>
            <a:r>
              <a:rPr lang="en-GB" sz="1100">
                <a:latin typeface="+mj-lt"/>
              </a:rPr>
              <a:t>DynaGeo</a:t>
            </a:r>
            <a:endParaRPr lang="en-GB" sz="1100">
              <a:solidFill>
                <a:schemeClr val="accent1"/>
              </a:solidFill>
              <a:latin typeface="+mj-lt"/>
            </a:endParaRPr>
          </a:p>
        </p:txBody>
      </p:sp>
      <p:pic>
        <p:nvPicPr>
          <p:cNvPr id="47" name="Picture 46">
            <a:extLst>
              <a:ext uri="{FF2B5EF4-FFF2-40B4-BE49-F238E27FC236}">
                <a16:creationId xmlns:a16="http://schemas.microsoft.com/office/drawing/2014/main" id="{DC0E8803-9737-9B0C-4128-8C289969DBC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800345" y="5842656"/>
            <a:ext cx="723302" cy="716280"/>
          </a:xfrm>
          <a:prstGeom prst="roundRect">
            <a:avLst/>
          </a:prstGeom>
          <a:ln>
            <a:solidFill>
              <a:schemeClr val="tx1"/>
            </a:solidFill>
          </a:ln>
        </p:spPr>
      </p:pic>
      <p:sp>
        <p:nvSpPr>
          <p:cNvPr id="2" name="Rectangle 1">
            <a:extLst>
              <a:ext uri="{FF2B5EF4-FFF2-40B4-BE49-F238E27FC236}">
                <a16:creationId xmlns:a16="http://schemas.microsoft.com/office/drawing/2014/main" id="{82CB1010-1C24-CF1A-A487-224DBC56CD9E}"/>
              </a:ext>
            </a:extLst>
          </p:cNvPr>
          <p:cNvSpPr/>
          <p:nvPr/>
        </p:nvSpPr>
        <p:spPr>
          <a:xfrm>
            <a:off x="10309609" y="100484"/>
            <a:ext cx="1366576" cy="552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7444527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D637185-B31B-4347-8142-EC07E3F50D9E}"/>
              </a:ext>
            </a:extLst>
          </p:cNvPr>
          <p:cNvSpPr>
            <a:spLocks noGrp="1"/>
          </p:cNvSpPr>
          <p:nvPr>
            <p:ph type="title"/>
          </p:nvPr>
        </p:nvSpPr>
        <p:spPr>
          <a:xfrm>
            <a:off x="332399" y="194112"/>
            <a:ext cx="10801350" cy="450202"/>
          </a:xfrm>
        </p:spPr>
        <p:txBody>
          <a:bodyPr/>
          <a:lstStyle/>
          <a:p>
            <a:r>
              <a:rPr lang="en-US" dirty="0"/>
              <a:t>Peer status and plans as presented in OSDU Forum</a:t>
            </a:r>
          </a:p>
        </p:txBody>
      </p:sp>
      <p:pic>
        <p:nvPicPr>
          <p:cNvPr id="12" name="Picture 11">
            <a:extLst>
              <a:ext uri="{FF2B5EF4-FFF2-40B4-BE49-F238E27FC236}">
                <a16:creationId xmlns:a16="http://schemas.microsoft.com/office/drawing/2014/main" id="{5370C108-2337-4DC8-9EEA-051ADA84351F}"/>
              </a:ext>
            </a:extLst>
          </p:cNvPr>
          <p:cNvPicPr>
            <a:picLocks noChangeAspect="1"/>
          </p:cNvPicPr>
          <p:nvPr/>
        </p:nvPicPr>
        <p:blipFill>
          <a:blip r:embed="rId2"/>
          <a:stretch>
            <a:fillRect/>
          </a:stretch>
        </p:blipFill>
        <p:spPr>
          <a:xfrm>
            <a:off x="3136004" y="982073"/>
            <a:ext cx="859536" cy="161447"/>
          </a:xfrm>
          <a:prstGeom prst="rect">
            <a:avLst/>
          </a:prstGeom>
        </p:spPr>
      </p:pic>
      <p:pic>
        <p:nvPicPr>
          <p:cNvPr id="16" name="Picture 15">
            <a:extLst>
              <a:ext uri="{FF2B5EF4-FFF2-40B4-BE49-F238E27FC236}">
                <a16:creationId xmlns:a16="http://schemas.microsoft.com/office/drawing/2014/main" id="{8907419F-A52B-432B-9C96-FBCDFEB7525B}"/>
              </a:ext>
            </a:extLst>
          </p:cNvPr>
          <p:cNvPicPr>
            <a:picLocks noChangeAspect="1"/>
          </p:cNvPicPr>
          <p:nvPr/>
        </p:nvPicPr>
        <p:blipFill>
          <a:blip r:embed="rId3"/>
          <a:stretch>
            <a:fillRect/>
          </a:stretch>
        </p:blipFill>
        <p:spPr>
          <a:xfrm>
            <a:off x="579975" y="882656"/>
            <a:ext cx="2024736" cy="1142813"/>
          </a:xfrm>
          <a:prstGeom prst="rect">
            <a:avLst/>
          </a:prstGeom>
          <a:ln>
            <a:noFill/>
          </a:ln>
          <a:effectLst>
            <a:outerShdw blurRad="190500" algn="tl" rotWithShape="0">
              <a:srgbClr val="000000">
                <a:alpha val="70000"/>
              </a:srgbClr>
            </a:outerShdw>
          </a:effectLst>
        </p:spPr>
      </p:pic>
      <p:pic>
        <p:nvPicPr>
          <p:cNvPr id="1026" name="Picture 2" descr="BP – britisk oljeselskap – Store norske leksikon">
            <a:extLst>
              <a:ext uri="{FF2B5EF4-FFF2-40B4-BE49-F238E27FC236}">
                <a16:creationId xmlns:a16="http://schemas.microsoft.com/office/drawing/2014/main" id="{85010B4B-D618-4D31-A84E-50C68C21E6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9822" y="4229033"/>
            <a:ext cx="600076" cy="80010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AEA1D0B9-9E45-4C8C-9725-F9A762305EBB}"/>
              </a:ext>
            </a:extLst>
          </p:cNvPr>
          <p:cNvPicPr>
            <a:picLocks noChangeAspect="1"/>
          </p:cNvPicPr>
          <p:nvPr/>
        </p:nvPicPr>
        <p:blipFill>
          <a:blip r:embed="rId5"/>
          <a:stretch>
            <a:fillRect/>
          </a:stretch>
        </p:blipFill>
        <p:spPr>
          <a:xfrm>
            <a:off x="922864" y="4229032"/>
            <a:ext cx="2745092" cy="1546553"/>
          </a:xfrm>
          <a:prstGeom prst="rect">
            <a:avLst/>
          </a:prstGeom>
          <a:ln>
            <a:noFill/>
          </a:ln>
          <a:effectLst>
            <a:outerShdw blurRad="190500" algn="tl" rotWithShape="0">
              <a:srgbClr val="000000">
                <a:alpha val="70000"/>
              </a:srgbClr>
            </a:outerShdw>
          </a:effectLst>
        </p:spPr>
      </p:pic>
      <p:pic>
        <p:nvPicPr>
          <p:cNvPr id="1030" name="Picture 6" descr="Shell Logo, symbol, meaning, history, PNG, brand">
            <a:extLst>
              <a:ext uri="{FF2B5EF4-FFF2-40B4-BE49-F238E27FC236}">
                <a16:creationId xmlns:a16="http://schemas.microsoft.com/office/drawing/2014/main" id="{721911D5-6B64-4A8A-AAD3-3AFFAAC5ECC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91855" y="1113599"/>
            <a:ext cx="859536" cy="48348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B3B074AD-D44D-46FF-8787-90F79F651EE1}"/>
              </a:ext>
            </a:extLst>
          </p:cNvPr>
          <p:cNvPicPr>
            <a:picLocks noChangeAspect="1"/>
          </p:cNvPicPr>
          <p:nvPr/>
        </p:nvPicPr>
        <p:blipFill>
          <a:blip r:embed="rId7"/>
          <a:stretch>
            <a:fillRect/>
          </a:stretch>
        </p:blipFill>
        <p:spPr>
          <a:xfrm>
            <a:off x="2552174" y="1313324"/>
            <a:ext cx="2027196" cy="1142814"/>
          </a:xfrm>
          <a:prstGeom prst="rect">
            <a:avLst/>
          </a:prstGeom>
          <a:ln>
            <a:noFill/>
          </a:ln>
          <a:effectLst>
            <a:outerShdw blurRad="190500" algn="tl" rotWithShape="0">
              <a:srgbClr val="000000">
                <a:alpha val="70000"/>
              </a:srgbClr>
            </a:outerShdw>
          </a:effectLst>
        </p:spPr>
      </p:pic>
      <p:pic>
        <p:nvPicPr>
          <p:cNvPr id="24" name="Picture 23">
            <a:extLst>
              <a:ext uri="{FF2B5EF4-FFF2-40B4-BE49-F238E27FC236}">
                <a16:creationId xmlns:a16="http://schemas.microsoft.com/office/drawing/2014/main" id="{79CF6738-7FF6-4AD2-BC6E-8CA197BE8737}"/>
              </a:ext>
            </a:extLst>
          </p:cNvPr>
          <p:cNvPicPr>
            <a:picLocks noChangeAspect="1"/>
          </p:cNvPicPr>
          <p:nvPr/>
        </p:nvPicPr>
        <p:blipFill>
          <a:blip r:embed="rId8"/>
          <a:stretch>
            <a:fillRect/>
          </a:stretch>
        </p:blipFill>
        <p:spPr>
          <a:xfrm>
            <a:off x="10149975" y="3595703"/>
            <a:ext cx="988380" cy="555964"/>
          </a:xfrm>
          <a:prstGeom prst="rect">
            <a:avLst/>
          </a:prstGeom>
        </p:spPr>
      </p:pic>
      <p:sp>
        <p:nvSpPr>
          <p:cNvPr id="29" name="TextBox 28">
            <a:extLst>
              <a:ext uri="{FF2B5EF4-FFF2-40B4-BE49-F238E27FC236}">
                <a16:creationId xmlns:a16="http://schemas.microsoft.com/office/drawing/2014/main" id="{8D0B8008-9F73-4CD2-8651-07800D248B55}"/>
              </a:ext>
            </a:extLst>
          </p:cNvPr>
          <p:cNvSpPr txBox="1"/>
          <p:nvPr/>
        </p:nvSpPr>
        <p:spPr>
          <a:xfrm>
            <a:off x="7998010" y="5770989"/>
            <a:ext cx="3587093" cy="892552"/>
          </a:xfrm>
          <a:prstGeom prst="rect">
            <a:avLst/>
          </a:prstGeom>
          <a:noFill/>
        </p:spPr>
        <p:txBody>
          <a:bodyPr wrap="square" rtlCol="0">
            <a:spAutoFit/>
          </a:bodyPr>
          <a:lstStyle/>
          <a:p>
            <a:r>
              <a:rPr lang="en-US" sz="1000" i="1" dirty="0">
                <a:solidFill>
                  <a:prstClr val="black"/>
                </a:solidFill>
              </a:rPr>
              <a:t>OSDU Data Platform enables data to become a product that teams share rather than collect and silo.</a:t>
            </a:r>
          </a:p>
          <a:p>
            <a:pPr marL="171450" indent="-171450">
              <a:buFont typeface="Arial" panose="020B0604020202020204" pitchFamily="34" charset="0"/>
              <a:buChar char="•"/>
            </a:pPr>
            <a:r>
              <a:rPr lang="en-US" sz="1000" i="1" dirty="0">
                <a:solidFill>
                  <a:prstClr val="black"/>
                </a:solidFill>
              </a:rPr>
              <a:t>PVT data solution operational on OSDU</a:t>
            </a:r>
          </a:p>
          <a:p>
            <a:pPr marL="171450" indent="-171450">
              <a:buFont typeface="Arial" panose="020B0604020202020204" pitchFamily="34" charset="0"/>
              <a:buChar char="•"/>
            </a:pPr>
            <a:r>
              <a:rPr lang="en-US" sz="1000" i="1" dirty="0">
                <a:solidFill>
                  <a:prstClr val="black"/>
                </a:solidFill>
              </a:rPr>
              <a:t>Working on Rock &amp; Fluids..</a:t>
            </a:r>
          </a:p>
          <a:p>
            <a:endParaRPr lang="en-US" sz="1200" dirty="0"/>
          </a:p>
        </p:txBody>
      </p:sp>
      <p:sp>
        <p:nvSpPr>
          <p:cNvPr id="34" name="TextBox 33">
            <a:extLst>
              <a:ext uri="{FF2B5EF4-FFF2-40B4-BE49-F238E27FC236}">
                <a16:creationId xmlns:a16="http://schemas.microsoft.com/office/drawing/2014/main" id="{488A9DF0-6B10-431E-AB9C-9680EF408B94}"/>
              </a:ext>
            </a:extLst>
          </p:cNvPr>
          <p:cNvSpPr txBox="1"/>
          <p:nvPr/>
        </p:nvSpPr>
        <p:spPr>
          <a:xfrm>
            <a:off x="5302481" y="2056602"/>
            <a:ext cx="2497820" cy="707886"/>
          </a:xfrm>
          <a:prstGeom prst="rect">
            <a:avLst/>
          </a:prstGeom>
          <a:noFill/>
        </p:spPr>
        <p:txBody>
          <a:bodyPr wrap="square">
            <a:spAutoFit/>
          </a:bodyPr>
          <a:lstStyle/>
          <a:p>
            <a:r>
              <a:rPr lang="en-US" sz="1000" i="1" dirty="0"/>
              <a:t>Moving to production and scaling up</a:t>
            </a:r>
          </a:p>
          <a:p>
            <a:pPr marL="171450" indent="-171450">
              <a:buFont typeface="Arial" panose="020B0604020202020204" pitchFamily="34" charset="0"/>
              <a:buChar char="•"/>
            </a:pPr>
            <a:r>
              <a:rPr lang="en-US" sz="1000" i="1" dirty="0"/>
              <a:t>One central catalogue to find all data</a:t>
            </a:r>
          </a:p>
          <a:p>
            <a:pPr marL="171450" indent="-171450">
              <a:buFont typeface="Arial" panose="020B0604020202020204" pitchFamily="34" charset="0"/>
              <a:buChar char="•"/>
            </a:pPr>
            <a:r>
              <a:rPr lang="en-US" sz="1000" i="1" dirty="0"/>
              <a:t>Lineage and provenance for data.</a:t>
            </a:r>
          </a:p>
          <a:p>
            <a:pPr marL="171450" indent="-171450">
              <a:buFont typeface="Arial" panose="020B0604020202020204" pitchFamily="34" charset="0"/>
              <a:buChar char="•"/>
            </a:pPr>
            <a:r>
              <a:rPr lang="en-US" sz="1000" i="1" dirty="0"/>
              <a:t>Quality and assured metadata </a:t>
            </a:r>
          </a:p>
        </p:txBody>
      </p:sp>
      <p:sp>
        <p:nvSpPr>
          <p:cNvPr id="37" name="TextBox 36">
            <a:extLst>
              <a:ext uri="{FF2B5EF4-FFF2-40B4-BE49-F238E27FC236}">
                <a16:creationId xmlns:a16="http://schemas.microsoft.com/office/drawing/2014/main" id="{D1B0310D-1DB7-4DA1-82B2-3953E3CA78CC}"/>
              </a:ext>
            </a:extLst>
          </p:cNvPr>
          <p:cNvSpPr txBox="1"/>
          <p:nvPr/>
        </p:nvSpPr>
        <p:spPr>
          <a:xfrm>
            <a:off x="172930" y="5836221"/>
            <a:ext cx="4070182" cy="553998"/>
          </a:xfrm>
          <a:prstGeom prst="rect">
            <a:avLst/>
          </a:prstGeom>
          <a:noFill/>
        </p:spPr>
        <p:txBody>
          <a:bodyPr wrap="square">
            <a:spAutoFit/>
          </a:bodyPr>
          <a:lstStyle/>
          <a:p>
            <a:r>
              <a:rPr lang="en-US" sz="1000" i="1" dirty="0"/>
              <a:t>Committed and working on how to start migrating initial solutions and work-flows onto OSDU in 2023.​</a:t>
            </a:r>
          </a:p>
          <a:p>
            <a:r>
              <a:rPr lang="en-US" sz="1000" i="1" dirty="0"/>
              <a:t>High impact use cases are well planning and reservoir modelling</a:t>
            </a:r>
          </a:p>
        </p:txBody>
      </p:sp>
      <p:sp>
        <p:nvSpPr>
          <p:cNvPr id="38" name="TextBox 37">
            <a:extLst>
              <a:ext uri="{FF2B5EF4-FFF2-40B4-BE49-F238E27FC236}">
                <a16:creationId xmlns:a16="http://schemas.microsoft.com/office/drawing/2014/main" id="{3F762B14-BB35-4395-909D-7364A73D57D4}"/>
              </a:ext>
            </a:extLst>
          </p:cNvPr>
          <p:cNvSpPr txBox="1"/>
          <p:nvPr/>
        </p:nvSpPr>
        <p:spPr>
          <a:xfrm>
            <a:off x="268246" y="2148789"/>
            <a:ext cx="3592515" cy="1015663"/>
          </a:xfrm>
          <a:prstGeom prst="rect">
            <a:avLst/>
          </a:prstGeom>
          <a:noFill/>
        </p:spPr>
        <p:txBody>
          <a:bodyPr wrap="square" rtlCol="0">
            <a:spAutoFit/>
          </a:bodyPr>
          <a:lstStyle/>
          <a:p>
            <a:pPr marL="171450" indent="-171450">
              <a:buFont typeface="Arial" panose="020B0604020202020204" pitchFamily="34" charset="0"/>
              <a:buChar char="•"/>
            </a:pPr>
            <a:r>
              <a:rPr lang="en-US" sz="1000" i="1" dirty="0">
                <a:solidFill>
                  <a:prstClr val="black"/>
                </a:solidFill>
              </a:rPr>
              <a:t>Fully committed to OSDU</a:t>
            </a:r>
          </a:p>
          <a:p>
            <a:pPr marL="171450" indent="-171450">
              <a:buFont typeface="Arial" panose="020B0604020202020204" pitchFamily="34" charset="0"/>
              <a:buChar char="•"/>
            </a:pPr>
            <a:r>
              <a:rPr lang="en-US" sz="1000" i="1" dirty="0">
                <a:solidFill>
                  <a:prstClr val="black"/>
                </a:solidFill>
              </a:rPr>
              <a:t>4D seismic to simulation use case</a:t>
            </a:r>
          </a:p>
          <a:p>
            <a:pPr marL="171450" indent="-171450">
              <a:buFont typeface="Arial" panose="020B0604020202020204" pitchFamily="34" charset="0"/>
              <a:buChar char="•"/>
            </a:pPr>
            <a:r>
              <a:rPr lang="en-US" sz="1000" i="1" dirty="0">
                <a:solidFill>
                  <a:prstClr val="black"/>
                </a:solidFill>
              </a:rPr>
              <a:t>Rock and Fluid focus and development</a:t>
            </a:r>
          </a:p>
          <a:p>
            <a:pPr marL="171450" indent="-171450">
              <a:buFont typeface="Arial" panose="020B0604020202020204" pitchFamily="34" charset="0"/>
              <a:buChar char="•"/>
            </a:pPr>
            <a:r>
              <a:rPr lang="en-US" sz="1000" i="1" dirty="0">
                <a:solidFill>
                  <a:prstClr val="black"/>
                </a:solidFill>
              </a:rPr>
              <a:t>Improved context enables trust :</a:t>
            </a:r>
          </a:p>
          <a:p>
            <a:pPr marL="628650" lvl="1" indent="-171450">
              <a:buFont typeface="Arial" panose="020B0604020202020204" pitchFamily="34" charset="0"/>
              <a:buChar char="•"/>
            </a:pPr>
            <a:r>
              <a:rPr lang="en-US" sz="1000" i="1" dirty="0">
                <a:solidFill>
                  <a:prstClr val="black"/>
                </a:solidFill>
              </a:rPr>
              <a:t> OSDU technical assurance, data lineage, &amp; metadata capability will provide this.</a:t>
            </a:r>
          </a:p>
        </p:txBody>
      </p:sp>
      <p:pic>
        <p:nvPicPr>
          <p:cNvPr id="2" name="Picture 1">
            <a:extLst>
              <a:ext uri="{FF2B5EF4-FFF2-40B4-BE49-F238E27FC236}">
                <a16:creationId xmlns:a16="http://schemas.microsoft.com/office/drawing/2014/main" id="{32A81D5A-699C-9EE2-ADD8-08FE4295F844}"/>
              </a:ext>
            </a:extLst>
          </p:cNvPr>
          <p:cNvPicPr>
            <a:picLocks noChangeAspect="1"/>
          </p:cNvPicPr>
          <p:nvPr/>
        </p:nvPicPr>
        <p:blipFill>
          <a:blip r:embed="rId9"/>
          <a:stretch>
            <a:fillRect/>
          </a:stretch>
        </p:blipFill>
        <p:spPr>
          <a:xfrm>
            <a:off x="4639317" y="3563849"/>
            <a:ext cx="2482673" cy="1331416"/>
          </a:xfrm>
          <a:prstGeom prst="rect">
            <a:avLst/>
          </a:prstGeom>
          <a:ln>
            <a:noFill/>
          </a:ln>
          <a:effectLst>
            <a:outerShdw blurRad="190500" algn="tl" rotWithShape="0">
              <a:srgbClr val="000000">
                <a:alpha val="70000"/>
              </a:srgbClr>
            </a:outerShdw>
          </a:effectLst>
        </p:spPr>
      </p:pic>
      <p:sp>
        <p:nvSpPr>
          <p:cNvPr id="6" name="TextBox 5">
            <a:extLst>
              <a:ext uri="{FF2B5EF4-FFF2-40B4-BE49-F238E27FC236}">
                <a16:creationId xmlns:a16="http://schemas.microsoft.com/office/drawing/2014/main" id="{FC995FDA-563B-6FA6-D6A5-D27D00A3380A}"/>
              </a:ext>
            </a:extLst>
          </p:cNvPr>
          <p:cNvSpPr txBox="1"/>
          <p:nvPr/>
        </p:nvSpPr>
        <p:spPr>
          <a:xfrm>
            <a:off x="4489878" y="4947905"/>
            <a:ext cx="2756465" cy="553998"/>
          </a:xfrm>
          <a:prstGeom prst="rect">
            <a:avLst/>
          </a:prstGeom>
          <a:noFill/>
        </p:spPr>
        <p:txBody>
          <a:bodyPr wrap="square">
            <a:spAutoFit/>
          </a:bodyPr>
          <a:lstStyle/>
          <a:p>
            <a:r>
              <a:rPr lang="en-US" sz="1000" i="1" dirty="0"/>
              <a:t>Operational well preparation, well operations and post-drilling solution based on OSDU in Tilenga asset/Uganda.</a:t>
            </a:r>
          </a:p>
        </p:txBody>
      </p:sp>
      <p:pic>
        <p:nvPicPr>
          <p:cNvPr id="7" name="Picture 6">
            <a:extLst>
              <a:ext uri="{FF2B5EF4-FFF2-40B4-BE49-F238E27FC236}">
                <a16:creationId xmlns:a16="http://schemas.microsoft.com/office/drawing/2014/main" id="{4550B8CB-CF4A-5594-6E33-7D26AB4C016C}"/>
              </a:ext>
            </a:extLst>
          </p:cNvPr>
          <p:cNvPicPr>
            <a:picLocks noChangeAspect="1"/>
          </p:cNvPicPr>
          <p:nvPr/>
        </p:nvPicPr>
        <p:blipFill>
          <a:blip r:embed="rId10"/>
          <a:stretch>
            <a:fillRect/>
          </a:stretch>
        </p:blipFill>
        <p:spPr>
          <a:xfrm>
            <a:off x="6703005" y="3349118"/>
            <a:ext cx="825500" cy="546100"/>
          </a:xfrm>
          <a:prstGeom prst="rect">
            <a:avLst/>
          </a:prstGeom>
        </p:spPr>
      </p:pic>
      <p:pic>
        <p:nvPicPr>
          <p:cNvPr id="8" name="Picture 7">
            <a:extLst>
              <a:ext uri="{FF2B5EF4-FFF2-40B4-BE49-F238E27FC236}">
                <a16:creationId xmlns:a16="http://schemas.microsoft.com/office/drawing/2014/main" id="{417A119C-77EB-BCA0-69F5-7A788A6235CC}"/>
              </a:ext>
            </a:extLst>
          </p:cNvPr>
          <p:cNvPicPr>
            <a:picLocks noChangeAspect="1"/>
          </p:cNvPicPr>
          <p:nvPr/>
        </p:nvPicPr>
        <p:blipFill>
          <a:blip r:embed="rId11"/>
          <a:stretch>
            <a:fillRect/>
          </a:stretch>
        </p:blipFill>
        <p:spPr>
          <a:xfrm>
            <a:off x="6493800" y="905314"/>
            <a:ext cx="2161548" cy="1215871"/>
          </a:xfrm>
          <a:prstGeom prst="rect">
            <a:avLst/>
          </a:prstGeom>
        </p:spPr>
      </p:pic>
      <p:pic>
        <p:nvPicPr>
          <p:cNvPr id="10" name="Picture 9">
            <a:extLst>
              <a:ext uri="{FF2B5EF4-FFF2-40B4-BE49-F238E27FC236}">
                <a16:creationId xmlns:a16="http://schemas.microsoft.com/office/drawing/2014/main" id="{F1AD98EE-8A08-8FE0-16C9-3DAA77CEAA4F}"/>
              </a:ext>
            </a:extLst>
          </p:cNvPr>
          <p:cNvPicPr>
            <a:picLocks noChangeAspect="1"/>
          </p:cNvPicPr>
          <p:nvPr/>
        </p:nvPicPr>
        <p:blipFill>
          <a:blip r:embed="rId12"/>
          <a:stretch>
            <a:fillRect/>
          </a:stretch>
        </p:blipFill>
        <p:spPr>
          <a:xfrm>
            <a:off x="7998010" y="1563207"/>
            <a:ext cx="2510066" cy="1421109"/>
          </a:xfrm>
          <a:prstGeom prst="rect">
            <a:avLst/>
          </a:prstGeom>
        </p:spPr>
      </p:pic>
      <p:pic>
        <p:nvPicPr>
          <p:cNvPr id="11" name="Picture 10">
            <a:extLst>
              <a:ext uri="{FF2B5EF4-FFF2-40B4-BE49-F238E27FC236}">
                <a16:creationId xmlns:a16="http://schemas.microsoft.com/office/drawing/2014/main" id="{013132F3-28F9-5733-9F00-D297B6488E8C}"/>
              </a:ext>
            </a:extLst>
          </p:cNvPr>
          <p:cNvPicPr>
            <a:picLocks noChangeAspect="1"/>
          </p:cNvPicPr>
          <p:nvPr/>
        </p:nvPicPr>
        <p:blipFill>
          <a:blip r:embed="rId13"/>
          <a:stretch>
            <a:fillRect/>
          </a:stretch>
        </p:blipFill>
        <p:spPr>
          <a:xfrm>
            <a:off x="7574574" y="2655506"/>
            <a:ext cx="2540000" cy="482600"/>
          </a:xfrm>
          <a:prstGeom prst="rect">
            <a:avLst/>
          </a:prstGeom>
        </p:spPr>
      </p:pic>
      <p:sp>
        <p:nvSpPr>
          <p:cNvPr id="15" name="TextBox 14">
            <a:extLst>
              <a:ext uri="{FF2B5EF4-FFF2-40B4-BE49-F238E27FC236}">
                <a16:creationId xmlns:a16="http://schemas.microsoft.com/office/drawing/2014/main" id="{98D5F399-6398-D01C-A029-9669761B1663}"/>
              </a:ext>
            </a:extLst>
          </p:cNvPr>
          <p:cNvSpPr txBox="1"/>
          <p:nvPr/>
        </p:nvSpPr>
        <p:spPr>
          <a:xfrm>
            <a:off x="8655348" y="705899"/>
            <a:ext cx="3465290" cy="861774"/>
          </a:xfrm>
          <a:prstGeom prst="rect">
            <a:avLst/>
          </a:prstGeom>
          <a:noFill/>
        </p:spPr>
        <p:txBody>
          <a:bodyPr wrap="square" rtlCol="0">
            <a:spAutoFit/>
          </a:bodyPr>
          <a:lstStyle>
            <a:defPPr>
              <a:defRPr lang="en-US"/>
            </a:defPPr>
            <a:lvl1pPr marL="171450" indent="-171450">
              <a:buFont typeface="Arial" panose="020B0604020202020204" pitchFamily="34" charset="0"/>
              <a:buChar char="•"/>
              <a:defRPr sz="1000" i="1">
                <a:solidFill>
                  <a:prstClr val="black"/>
                </a:solidFill>
              </a:defRPr>
            </a:lvl1pPr>
            <a:lvl2pPr marL="628650" lvl="1" indent="-171450">
              <a:buFont typeface="Arial" panose="020B0604020202020204" pitchFamily="34" charset="0"/>
              <a:buChar char="•"/>
              <a:defRPr sz="1000" i="1">
                <a:solidFill>
                  <a:prstClr val="black"/>
                </a:solidFill>
              </a:defRPr>
            </a:lvl2pPr>
          </a:lstStyle>
          <a:p>
            <a:r>
              <a:rPr lang="en-GB" dirty="0"/>
              <a:t>It’s big and it’s complicated...but... the upside is huge.</a:t>
            </a:r>
            <a:endParaRPr lang="en-US" dirty="0"/>
          </a:p>
          <a:p>
            <a:r>
              <a:rPr lang="en-GB" dirty="0"/>
              <a:t>PoC phase is done ... We are on the journey. This is doable (but not easy). </a:t>
            </a:r>
          </a:p>
          <a:p>
            <a:r>
              <a:rPr lang="en-US" dirty="0"/>
              <a:t>Expertise of Forum members is truly impressive: </a:t>
            </a:r>
            <a:r>
              <a:rPr lang="en-GB" dirty="0"/>
              <a:t>The answers are in the room.</a:t>
            </a:r>
          </a:p>
        </p:txBody>
      </p:sp>
      <p:pic>
        <p:nvPicPr>
          <p:cNvPr id="17" name="Picture 16">
            <a:extLst>
              <a:ext uri="{FF2B5EF4-FFF2-40B4-BE49-F238E27FC236}">
                <a16:creationId xmlns:a16="http://schemas.microsoft.com/office/drawing/2014/main" id="{7BE41181-7885-8D95-2C39-FCB75CE1E507}"/>
              </a:ext>
            </a:extLst>
          </p:cNvPr>
          <p:cNvPicPr>
            <a:picLocks noChangeAspect="1"/>
          </p:cNvPicPr>
          <p:nvPr/>
        </p:nvPicPr>
        <p:blipFill>
          <a:blip r:embed="rId14"/>
          <a:stretch>
            <a:fillRect/>
          </a:stretch>
        </p:blipFill>
        <p:spPr>
          <a:xfrm>
            <a:off x="7956936" y="4092709"/>
            <a:ext cx="2431057" cy="1331909"/>
          </a:xfrm>
          <a:prstGeom prst="rect">
            <a:avLst/>
          </a:prstGeom>
          <a:ln>
            <a:noFill/>
          </a:ln>
          <a:effectLst>
            <a:outerShdw blurRad="190500" algn="tl" rotWithShape="0">
              <a:srgbClr val="000000">
                <a:alpha val="70000"/>
              </a:srgbClr>
            </a:outerShdw>
          </a:effectLst>
        </p:spPr>
      </p:pic>
      <p:pic>
        <p:nvPicPr>
          <p:cNvPr id="18" name="Picture 17">
            <a:extLst>
              <a:ext uri="{FF2B5EF4-FFF2-40B4-BE49-F238E27FC236}">
                <a16:creationId xmlns:a16="http://schemas.microsoft.com/office/drawing/2014/main" id="{F6DE0BB6-13F9-4CAB-7764-8FCB4211E905}"/>
              </a:ext>
            </a:extLst>
          </p:cNvPr>
          <p:cNvPicPr>
            <a:picLocks noChangeAspect="1"/>
          </p:cNvPicPr>
          <p:nvPr/>
        </p:nvPicPr>
        <p:blipFill>
          <a:blip r:embed="rId15"/>
          <a:stretch>
            <a:fillRect/>
          </a:stretch>
        </p:blipFill>
        <p:spPr>
          <a:xfrm>
            <a:off x="9302112" y="4472306"/>
            <a:ext cx="2360107" cy="1298683"/>
          </a:xfrm>
          <a:prstGeom prst="rect">
            <a:avLst/>
          </a:prstGeom>
        </p:spPr>
      </p:pic>
    </p:spTree>
    <p:extLst>
      <p:ext uri="{BB962C8B-B14F-4D97-AF65-F5344CB8AC3E}">
        <p14:creationId xmlns:p14="http://schemas.microsoft.com/office/powerpoint/2010/main" val="35899362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9698E-C86D-8EA8-0AA7-5477D3EE9F4E}"/>
              </a:ext>
            </a:extLst>
          </p:cNvPr>
          <p:cNvSpPr>
            <a:spLocks noGrp="1"/>
          </p:cNvSpPr>
          <p:nvPr>
            <p:ph type="title"/>
          </p:nvPr>
        </p:nvSpPr>
        <p:spPr>
          <a:xfrm>
            <a:off x="584958" y="986665"/>
            <a:ext cx="10801350" cy="601648"/>
          </a:xfrm>
        </p:spPr>
        <p:txBody>
          <a:bodyPr/>
          <a:lstStyle/>
          <a:p>
            <a:r>
              <a:rPr lang="en-GB" b="1" i="1"/>
              <a:t>Main take-aways</a:t>
            </a:r>
          </a:p>
        </p:txBody>
      </p:sp>
      <p:sp>
        <p:nvSpPr>
          <p:cNvPr id="3" name="Slide Number Placeholder 2">
            <a:extLst>
              <a:ext uri="{FF2B5EF4-FFF2-40B4-BE49-F238E27FC236}">
                <a16:creationId xmlns:a16="http://schemas.microsoft.com/office/drawing/2014/main" id="{EB3F7D7E-F9E4-D94B-FE91-DDAEFB0A0AEC}"/>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GB"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a:t>
            </a:fld>
            <a:r>
              <a:rPr kumimoji="0" lang="en-GB" sz="800" b="0" i="0" u="none" strike="noStrike" kern="1200" cap="none" spc="0" normalizeH="0" baseline="0" noProof="0">
                <a:ln>
                  <a:noFill/>
                </a:ln>
                <a:solidFill>
                  <a:srgbClr val="7C8F98"/>
                </a:solidFill>
                <a:effectLst/>
                <a:uLnTx/>
                <a:uFillTx/>
                <a:latin typeface="Equinor"/>
                <a:ea typeface="+mn-ea"/>
                <a:cs typeface="+mn-cs"/>
              </a:rPr>
              <a:t>  |  </a:t>
            </a:r>
          </a:p>
        </p:txBody>
      </p:sp>
      <p:sp>
        <p:nvSpPr>
          <p:cNvPr id="4" name="TextBox 3">
            <a:extLst>
              <a:ext uri="{FF2B5EF4-FFF2-40B4-BE49-F238E27FC236}">
                <a16:creationId xmlns:a16="http://schemas.microsoft.com/office/drawing/2014/main" id="{4F25CB84-CE3D-744B-6356-76A14EC48F4F}"/>
              </a:ext>
            </a:extLst>
          </p:cNvPr>
          <p:cNvSpPr txBox="1"/>
          <p:nvPr/>
        </p:nvSpPr>
        <p:spPr>
          <a:xfrm>
            <a:off x="1106113" y="2125149"/>
            <a:ext cx="10169772" cy="338554"/>
          </a:xfrm>
          <a:prstGeom prst="rect">
            <a:avLst/>
          </a:prstGeom>
          <a:noFill/>
        </p:spPr>
        <p:txBody>
          <a:bodyPr wrap="non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600" b="0" i="0" u="none" strike="noStrike" kern="1200" cap="none" spc="0" normalizeH="0" baseline="0" noProof="0" dirty="0">
                <a:ln>
                  <a:noFill/>
                </a:ln>
                <a:solidFill>
                  <a:srgbClr val="333333"/>
                </a:solidFill>
                <a:effectLst/>
                <a:uLnTx/>
                <a:uFillTx/>
                <a:latin typeface="Equinor"/>
                <a:ea typeface="+mn-ea"/>
                <a:cs typeface="+mn-cs"/>
              </a:rPr>
              <a:t>OSDU is now in early operations in Equinor – available as PaaS service from the main cloud service providers</a:t>
            </a:r>
          </a:p>
        </p:txBody>
      </p:sp>
      <p:sp>
        <p:nvSpPr>
          <p:cNvPr id="5" name="TextBox 4">
            <a:extLst>
              <a:ext uri="{FF2B5EF4-FFF2-40B4-BE49-F238E27FC236}">
                <a16:creationId xmlns:a16="http://schemas.microsoft.com/office/drawing/2014/main" id="{C64FF926-96B9-DA58-50EE-20DA19D2AFDF}"/>
              </a:ext>
            </a:extLst>
          </p:cNvPr>
          <p:cNvSpPr txBox="1"/>
          <p:nvPr/>
        </p:nvSpPr>
        <p:spPr>
          <a:xfrm>
            <a:off x="1106113" y="2651598"/>
            <a:ext cx="9123010" cy="338554"/>
          </a:xfrm>
          <a:prstGeom prst="rect">
            <a:avLst/>
          </a:prstGeom>
          <a:noFill/>
        </p:spPr>
        <p:txBody>
          <a:bodyPr wrap="non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600" b="0" i="0" u="none" strike="noStrike" kern="1200" cap="none" spc="0" normalizeH="0" baseline="0" noProof="0" dirty="0">
                <a:ln>
                  <a:noFill/>
                </a:ln>
                <a:solidFill>
                  <a:srgbClr val="333333"/>
                </a:solidFill>
                <a:effectLst/>
                <a:uLnTx/>
                <a:uFillTx/>
                <a:latin typeface="Equinor"/>
                <a:ea typeface="+mn-ea"/>
                <a:cs typeface="+mn-cs"/>
              </a:rPr>
              <a:t>Equinor is a front-runner – Interoperability sandbox - internal dev team – community contribution</a:t>
            </a:r>
          </a:p>
        </p:txBody>
      </p:sp>
      <p:sp>
        <p:nvSpPr>
          <p:cNvPr id="6" name="TextBox 5">
            <a:extLst>
              <a:ext uri="{FF2B5EF4-FFF2-40B4-BE49-F238E27FC236}">
                <a16:creationId xmlns:a16="http://schemas.microsoft.com/office/drawing/2014/main" id="{9942A25A-6C91-F005-ED85-691EDFDCAB65}"/>
              </a:ext>
            </a:extLst>
          </p:cNvPr>
          <p:cNvSpPr txBox="1"/>
          <p:nvPr/>
        </p:nvSpPr>
        <p:spPr>
          <a:xfrm>
            <a:off x="1106113" y="3217171"/>
            <a:ext cx="8763938" cy="338554"/>
          </a:xfrm>
          <a:prstGeom prst="rect">
            <a:avLst/>
          </a:prstGeom>
          <a:noFill/>
        </p:spPr>
        <p:txBody>
          <a:bodyPr wrap="non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600" b="0" i="0" u="none" strike="noStrike" kern="1200" cap="none" spc="0" normalizeH="0" baseline="0" noProof="0" dirty="0">
                <a:ln>
                  <a:noFill/>
                </a:ln>
                <a:solidFill>
                  <a:srgbClr val="333333"/>
                </a:solidFill>
                <a:effectLst/>
                <a:uLnTx/>
                <a:uFillTx/>
                <a:latin typeface="Equinor"/>
                <a:ea typeface="+mn-ea"/>
                <a:cs typeface="+mn-cs"/>
              </a:rPr>
              <a:t>OSDU is a cultural “revolution” – as we go from buying to contributing – becoming ”prosumers”</a:t>
            </a:r>
          </a:p>
        </p:txBody>
      </p:sp>
      <p:sp>
        <p:nvSpPr>
          <p:cNvPr id="7" name="TextBox 6">
            <a:extLst>
              <a:ext uri="{FF2B5EF4-FFF2-40B4-BE49-F238E27FC236}">
                <a16:creationId xmlns:a16="http://schemas.microsoft.com/office/drawing/2014/main" id="{BEF190AB-67BA-96B0-16BD-307B124FEA43}"/>
              </a:ext>
            </a:extLst>
          </p:cNvPr>
          <p:cNvSpPr txBox="1"/>
          <p:nvPr/>
        </p:nvSpPr>
        <p:spPr>
          <a:xfrm>
            <a:off x="1106113" y="3827812"/>
            <a:ext cx="9917587" cy="338554"/>
          </a:xfrm>
          <a:prstGeom prst="rect">
            <a:avLst/>
          </a:prstGeom>
          <a:noFill/>
        </p:spPr>
        <p:txBody>
          <a:bodyPr wrap="non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600" b="0" i="0" u="none" strike="noStrike" kern="1200" cap="none" spc="0" normalizeH="0" baseline="0" noProof="0" dirty="0">
                <a:ln>
                  <a:noFill/>
                </a:ln>
                <a:solidFill>
                  <a:srgbClr val="333333"/>
                </a:solidFill>
                <a:effectLst/>
                <a:uLnTx/>
                <a:uFillTx/>
                <a:latin typeface="Equinor"/>
                <a:ea typeface="+mn-ea"/>
                <a:cs typeface="+mn-cs"/>
              </a:rPr>
              <a:t>OSDU is not a destination – it’s a journey and will requires continuous experimentation as we move forward</a:t>
            </a:r>
          </a:p>
        </p:txBody>
      </p:sp>
      <p:sp>
        <p:nvSpPr>
          <p:cNvPr id="9" name="TextBox 8">
            <a:extLst>
              <a:ext uri="{FF2B5EF4-FFF2-40B4-BE49-F238E27FC236}">
                <a16:creationId xmlns:a16="http://schemas.microsoft.com/office/drawing/2014/main" id="{4C9F5847-BD47-A2C1-A509-91A1F8373D0B}"/>
              </a:ext>
            </a:extLst>
          </p:cNvPr>
          <p:cNvSpPr txBox="1"/>
          <p:nvPr/>
        </p:nvSpPr>
        <p:spPr>
          <a:xfrm>
            <a:off x="1106113" y="4354261"/>
            <a:ext cx="8079456" cy="338554"/>
          </a:xfrm>
          <a:prstGeom prst="rect">
            <a:avLst/>
          </a:prstGeom>
          <a:noFill/>
        </p:spPr>
        <p:txBody>
          <a:bodyPr wrap="non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600" b="0" i="0" u="none" strike="noStrike" kern="1200" cap="none" spc="0" normalizeH="0" baseline="0" noProof="0" dirty="0">
                <a:ln>
                  <a:noFill/>
                </a:ln>
                <a:solidFill>
                  <a:srgbClr val="333333"/>
                </a:solidFill>
                <a:effectLst/>
                <a:uLnTx/>
                <a:uFillTx/>
                <a:latin typeface="Equinor"/>
                <a:ea typeface="+mn-ea"/>
                <a:cs typeface="+mn-cs"/>
              </a:rPr>
              <a:t>OSDU is not bound to subsurface and drilling, but that was where we decided to start </a:t>
            </a:r>
          </a:p>
        </p:txBody>
      </p:sp>
    </p:spTree>
    <p:extLst>
      <p:ext uri="{BB962C8B-B14F-4D97-AF65-F5344CB8AC3E}">
        <p14:creationId xmlns:p14="http://schemas.microsoft.com/office/powerpoint/2010/main" val="35263557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0FFD66B5-3EAD-7251-91EF-4AE7E7B8B8C7}"/>
              </a:ext>
            </a:extLst>
          </p:cNvPr>
          <p:cNvCxnSpPr>
            <a:cxnSpLocks/>
          </p:cNvCxnSpPr>
          <p:nvPr/>
        </p:nvCxnSpPr>
        <p:spPr>
          <a:xfrm>
            <a:off x="6775940" y="1539634"/>
            <a:ext cx="0" cy="4047459"/>
          </a:xfrm>
          <a:prstGeom prst="line">
            <a:avLst/>
          </a:prstGeom>
          <a:ln w="15875">
            <a:tailEnd type="triangle"/>
          </a:ln>
        </p:spPr>
        <p:style>
          <a:lnRef idx="1">
            <a:schemeClr val="accent2"/>
          </a:lnRef>
          <a:fillRef idx="0">
            <a:schemeClr val="accent2"/>
          </a:fillRef>
          <a:effectRef idx="0">
            <a:schemeClr val="accent2"/>
          </a:effectRef>
          <a:fontRef idx="minor">
            <a:schemeClr val="tx1"/>
          </a:fontRef>
        </p:style>
      </p:cxnSp>
      <p:sp>
        <p:nvSpPr>
          <p:cNvPr id="4" name="Slide Number Placeholder 3">
            <a:extLst>
              <a:ext uri="{FF2B5EF4-FFF2-40B4-BE49-F238E27FC236}">
                <a16:creationId xmlns:a16="http://schemas.microsoft.com/office/drawing/2014/main" id="{AAD139F7-E02A-4F0F-8CE8-E362E64E49D9}"/>
              </a:ext>
            </a:extLst>
          </p:cNvPr>
          <p:cNvSpPr>
            <a:spLocks noGrp="1"/>
          </p:cNvSpPr>
          <p:nvPr>
            <p:ph type="sldNum" sz="quarter" idx="12"/>
          </p:nvPr>
        </p:nvSpPr>
        <p:spPr>
          <a:xfrm>
            <a:off x="666865" y="6581746"/>
            <a:ext cx="245260" cy="2176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GB"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a:t>
            </a:fld>
            <a:r>
              <a:rPr kumimoji="0" lang="en-GB" sz="800" b="0" i="0" u="none" strike="noStrike" kern="1200" cap="none" spc="0" normalizeH="0" baseline="0" noProof="0" dirty="0">
                <a:ln>
                  <a:noFill/>
                </a:ln>
                <a:solidFill>
                  <a:srgbClr val="7C8F98"/>
                </a:solidFill>
                <a:effectLst/>
                <a:uLnTx/>
                <a:uFillTx/>
                <a:latin typeface="Equinor"/>
                <a:ea typeface="+mn-ea"/>
                <a:cs typeface="+mn-cs"/>
              </a:rPr>
              <a:t>  |  Creating energy from data</a:t>
            </a:r>
          </a:p>
        </p:txBody>
      </p:sp>
      <p:cxnSp>
        <p:nvCxnSpPr>
          <p:cNvPr id="7" name="Straight Connector 6">
            <a:extLst>
              <a:ext uri="{FF2B5EF4-FFF2-40B4-BE49-F238E27FC236}">
                <a16:creationId xmlns:a16="http://schemas.microsoft.com/office/drawing/2014/main" id="{09A1B63F-42A2-4CB2-A723-468F850433FA}"/>
              </a:ext>
            </a:extLst>
          </p:cNvPr>
          <p:cNvCxnSpPr>
            <a:cxnSpLocks/>
          </p:cNvCxnSpPr>
          <p:nvPr/>
        </p:nvCxnSpPr>
        <p:spPr>
          <a:xfrm flipV="1">
            <a:off x="384839" y="1772523"/>
            <a:ext cx="11452194" cy="18543"/>
          </a:xfrm>
          <a:prstGeom prst="line">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7" name="Isosceles Triangle 16">
            <a:extLst>
              <a:ext uri="{FF2B5EF4-FFF2-40B4-BE49-F238E27FC236}">
                <a16:creationId xmlns:a16="http://schemas.microsoft.com/office/drawing/2014/main" id="{E2297A83-D351-4C7C-9F2C-FCB7AEDF2CF7}"/>
              </a:ext>
            </a:extLst>
          </p:cNvPr>
          <p:cNvSpPr/>
          <p:nvPr/>
        </p:nvSpPr>
        <p:spPr>
          <a:xfrm>
            <a:off x="3819704" y="3674167"/>
            <a:ext cx="157548" cy="154158"/>
          </a:xfrm>
          <a:prstGeom prst="triangle">
            <a:avLst/>
          </a:prstGeom>
          <a:solidFill>
            <a:srgbClr val="C0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333333"/>
              </a:solidFill>
              <a:effectLst/>
              <a:uLnTx/>
              <a:uFillTx/>
              <a:latin typeface="Calibri" panose="020F0502020204030204"/>
              <a:ea typeface="+mn-ea"/>
              <a:cs typeface="+mn-cs"/>
            </a:endParaRPr>
          </a:p>
        </p:txBody>
      </p:sp>
      <p:sp>
        <p:nvSpPr>
          <p:cNvPr id="30" name="TextBox 29">
            <a:extLst>
              <a:ext uri="{FF2B5EF4-FFF2-40B4-BE49-F238E27FC236}">
                <a16:creationId xmlns:a16="http://schemas.microsoft.com/office/drawing/2014/main" id="{7055099F-5EFA-4C14-A4E2-3BDA4EF40E2A}"/>
              </a:ext>
            </a:extLst>
          </p:cNvPr>
          <p:cNvSpPr txBox="1"/>
          <p:nvPr/>
        </p:nvSpPr>
        <p:spPr>
          <a:xfrm>
            <a:off x="148830" y="1446383"/>
            <a:ext cx="852110"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effectLst/>
                <a:uLnTx/>
                <a:uFillTx/>
                <a:latin typeface="Equinor"/>
                <a:ea typeface="+mn-ea"/>
                <a:cs typeface="+mn-cs"/>
              </a:rPr>
              <a:t>2022</a:t>
            </a:r>
          </a:p>
        </p:txBody>
      </p:sp>
      <p:sp>
        <p:nvSpPr>
          <p:cNvPr id="33" name="TextBox 32">
            <a:extLst>
              <a:ext uri="{FF2B5EF4-FFF2-40B4-BE49-F238E27FC236}">
                <a16:creationId xmlns:a16="http://schemas.microsoft.com/office/drawing/2014/main" id="{77C7A102-6551-44E2-9A87-C1395714B0A6}"/>
              </a:ext>
            </a:extLst>
          </p:cNvPr>
          <p:cNvSpPr txBox="1"/>
          <p:nvPr/>
        </p:nvSpPr>
        <p:spPr>
          <a:xfrm>
            <a:off x="4913781" y="1451712"/>
            <a:ext cx="852110"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a:ln>
                  <a:noFill/>
                </a:ln>
                <a:effectLst/>
                <a:uLnTx/>
                <a:uFillTx/>
                <a:latin typeface="Equinor"/>
                <a:ea typeface="+mn-ea"/>
                <a:cs typeface="+mn-cs"/>
              </a:rPr>
              <a:t>2023</a:t>
            </a:r>
          </a:p>
        </p:txBody>
      </p:sp>
      <p:sp>
        <p:nvSpPr>
          <p:cNvPr id="35" name="TextBox 34">
            <a:extLst>
              <a:ext uri="{FF2B5EF4-FFF2-40B4-BE49-F238E27FC236}">
                <a16:creationId xmlns:a16="http://schemas.microsoft.com/office/drawing/2014/main" id="{B61EE64B-DB5D-4F57-8450-FC2268F909C2}"/>
              </a:ext>
            </a:extLst>
          </p:cNvPr>
          <p:cNvSpPr txBox="1"/>
          <p:nvPr/>
        </p:nvSpPr>
        <p:spPr>
          <a:xfrm>
            <a:off x="9499658" y="1438004"/>
            <a:ext cx="852110"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a:ln>
                  <a:noFill/>
                </a:ln>
                <a:effectLst/>
                <a:uLnTx/>
                <a:uFillTx/>
                <a:latin typeface="Equinor"/>
                <a:ea typeface="+mn-ea"/>
                <a:cs typeface="+mn-cs"/>
              </a:rPr>
              <a:t>2024</a:t>
            </a:r>
          </a:p>
        </p:txBody>
      </p:sp>
      <p:sp>
        <p:nvSpPr>
          <p:cNvPr id="3" name="Arrow: Chevron 2">
            <a:extLst>
              <a:ext uri="{FF2B5EF4-FFF2-40B4-BE49-F238E27FC236}">
                <a16:creationId xmlns:a16="http://schemas.microsoft.com/office/drawing/2014/main" id="{7FE6B5D1-E109-41AF-9B89-410423E29B64}"/>
              </a:ext>
            </a:extLst>
          </p:cNvPr>
          <p:cNvSpPr/>
          <p:nvPr/>
        </p:nvSpPr>
        <p:spPr>
          <a:xfrm>
            <a:off x="1531814" y="2522652"/>
            <a:ext cx="2385253" cy="239348"/>
          </a:xfrm>
          <a:prstGeom prst="chevr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a:ln>
                  <a:noFill/>
                </a:ln>
                <a:solidFill>
                  <a:prstClr val="white"/>
                </a:solidFill>
                <a:effectLst/>
                <a:uLnTx/>
                <a:uFillTx/>
                <a:latin typeface="Calibri" panose="020F0502020204030204"/>
                <a:ea typeface="+mn-ea"/>
                <a:cs typeface="+mn-cs"/>
              </a:rPr>
              <a:t>EQN OSDU Maturation - POC/Pilots</a:t>
            </a:r>
          </a:p>
        </p:txBody>
      </p:sp>
      <p:sp>
        <p:nvSpPr>
          <p:cNvPr id="38" name="TextBox 37">
            <a:extLst>
              <a:ext uri="{FF2B5EF4-FFF2-40B4-BE49-F238E27FC236}">
                <a16:creationId xmlns:a16="http://schemas.microsoft.com/office/drawing/2014/main" id="{EE6A2FAA-7A1C-4E72-891C-1310A1EDB2DD}"/>
              </a:ext>
            </a:extLst>
          </p:cNvPr>
          <p:cNvSpPr txBox="1"/>
          <p:nvPr/>
        </p:nvSpPr>
        <p:spPr>
          <a:xfrm>
            <a:off x="3655579" y="1542073"/>
            <a:ext cx="472973"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effectLst/>
                <a:uLnTx/>
                <a:uFillTx/>
                <a:latin typeface="Equinor"/>
                <a:ea typeface="+mn-ea"/>
                <a:cs typeface="+mn-cs"/>
              </a:rPr>
              <a:t>Q3</a:t>
            </a:r>
          </a:p>
        </p:txBody>
      </p:sp>
      <p:sp>
        <p:nvSpPr>
          <p:cNvPr id="40" name="TextBox 39">
            <a:extLst>
              <a:ext uri="{FF2B5EF4-FFF2-40B4-BE49-F238E27FC236}">
                <a16:creationId xmlns:a16="http://schemas.microsoft.com/office/drawing/2014/main" id="{23618064-B7D2-44AF-AAEC-8BE075B9FC0A}"/>
              </a:ext>
            </a:extLst>
          </p:cNvPr>
          <p:cNvSpPr txBox="1"/>
          <p:nvPr/>
        </p:nvSpPr>
        <p:spPr>
          <a:xfrm>
            <a:off x="1921989" y="3279971"/>
            <a:ext cx="2143006" cy="215444"/>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GB" sz="800" b="0" i="0" u="none" strike="noStrike" kern="1200" cap="none" spc="0" normalizeH="0" baseline="0" noProof="0">
                <a:ln>
                  <a:noFill/>
                </a:ln>
                <a:solidFill>
                  <a:srgbClr val="333333"/>
                </a:solidFill>
                <a:effectLst/>
                <a:uLnTx/>
                <a:uFillTx/>
                <a:latin typeface="Equinor"/>
                <a:ea typeface="+mn-ea"/>
                <a:cs typeface="+mn-cs"/>
                <a:sym typeface="Wingdings" panose="05000000000000000000" pitchFamily="2" charset="2"/>
              </a:rPr>
              <a:t>OSDU in “soft” production within OMNIA </a:t>
            </a:r>
          </a:p>
        </p:txBody>
      </p:sp>
      <p:sp>
        <p:nvSpPr>
          <p:cNvPr id="43" name="TextBox 42">
            <a:extLst>
              <a:ext uri="{FF2B5EF4-FFF2-40B4-BE49-F238E27FC236}">
                <a16:creationId xmlns:a16="http://schemas.microsoft.com/office/drawing/2014/main" id="{BEACA4FE-B3F5-47D1-B5B9-111CD4E86904}"/>
              </a:ext>
            </a:extLst>
          </p:cNvPr>
          <p:cNvSpPr txBox="1"/>
          <p:nvPr/>
        </p:nvSpPr>
        <p:spPr>
          <a:xfrm>
            <a:off x="1236949" y="1539642"/>
            <a:ext cx="472973"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effectLst/>
                <a:uLnTx/>
                <a:uFillTx/>
                <a:latin typeface="Equinor"/>
                <a:ea typeface="+mn-ea"/>
                <a:cs typeface="+mn-cs"/>
              </a:rPr>
              <a:t>Q1</a:t>
            </a:r>
          </a:p>
        </p:txBody>
      </p:sp>
      <p:sp>
        <p:nvSpPr>
          <p:cNvPr id="44" name="TextBox 43">
            <a:extLst>
              <a:ext uri="{FF2B5EF4-FFF2-40B4-BE49-F238E27FC236}">
                <a16:creationId xmlns:a16="http://schemas.microsoft.com/office/drawing/2014/main" id="{675A3C70-9BF6-45A2-B168-2DCD0BD39198}"/>
              </a:ext>
            </a:extLst>
          </p:cNvPr>
          <p:cNvSpPr txBox="1"/>
          <p:nvPr/>
        </p:nvSpPr>
        <p:spPr>
          <a:xfrm>
            <a:off x="2469504" y="1539642"/>
            <a:ext cx="472973"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effectLst/>
                <a:uLnTx/>
                <a:uFillTx/>
                <a:latin typeface="Equinor"/>
                <a:ea typeface="+mn-ea"/>
                <a:cs typeface="+mn-cs"/>
              </a:rPr>
              <a:t>Q2</a:t>
            </a:r>
          </a:p>
        </p:txBody>
      </p:sp>
      <p:sp>
        <p:nvSpPr>
          <p:cNvPr id="45" name="TextBox 44">
            <a:extLst>
              <a:ext uri="{FF2B5EF4-FFF2-40B4-BE49-F238E27FC236}">
                <a16:creationId xmlns:a16="http://schemas.microsoft.com/office/drawing/2014/main" id="{4E86CC5D-D218-465E-9753-650CE8CEB83E}"/>
              </a:ext>
            </a:extLst>
          </p:cNvPr>
          <p:cNvSpPr txBox="1"/>
          <p:nvPr/>
        </p:nvSpPr>
        <p:spPr>
          <a:xfrm>
            <a:off x="8491334" y="1542065"/>
            <a:ext cx="472973"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effectLst/>
                <a:uLnTx/>
                <a:uFillTx/>
                <a:latin typeface="Equinor"/>
                <a:ea typeface="+mn-ea"/>
                <a:cs typeface="+mn-cs"/>
              </a:rPr>
              <a:t>Q3</a:t>
            </a:r>
          </a:p>
        </p:txBody>
      </p:sp>
      <p:sp>
        <p:nvSpPr>
          <p:cNvPr id="46" name="TextBox 45">
            <a:extLst>
              <a:ext uri="{FF2B5EF4-FFF2-40B4-BE49-F238E27FC236}">
                <a16:creationId xmlns:a16="http://schemas.microsoft.com/office/drawing/2014/main" id="{29314B28-3FEA-4788-A0E4-E3A6D1874574}"/>
              </a:ext>
            </a:extLst>
          </p:cNvPr>
          <p:cNvSpPr txBox="1"/>
          <p:nvPr/>
        </p:nvSpPr>
        <p:spPr>
          <a:xfrm>
            <a:off x="6131324" y="1539634"/>
            <a:ext cx="472973"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effectLst/>
                <a:uLnTx/>
                <a:uFillTx/>
                <a:latin typeface="Equinor"/>
                <a:ea typeface="+mn-ea"/>
                <a:cs typeface="+mn-cs"/>
              </a:rPr>
              <a:t>Q1</a:t>
            </a:r>
          </a:p>
        </p:txBody>
      </p:sp>
      <p:sp>
        <p:nvSpPr>
          <p:cNvPr id="47" name="TextBox 46">
            <a:extLst>
              <a:ext uri="{FF2B5EF4-FFF2-40B4-BE49-F238E27FC236}">
                <a16:creationId xmlns:a16="http://schemas.microsoft.com/office/drawing/2014/main" id="{963C27F1-3AA8-4760-BD56-D366AD01727D}"/>
              </a:ext>
            </a:extLst>
          </p:cNvPr>
          <p:cNvSpPr txBox="1"/>
          <p:nvPr/>
        </p:nvSpPr>
        <p:spPr>
          <a:xfrm>
            <a:off x="7363879" y="1539634"/>
            <a:ext cx="472973"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effectLst/>
                <a:uLnTx/>
                <a:uFillTx/>
                <a:latin typeface="Equinor"/>
                <a:ea typeface="+mn-ea"/>
                <a:cs typeface="+mn-cs"/>
              </a:rPr>
              <a:t>Q2</a:t>
            </a:r>
          </a:p>
        </p:txBody>
      </p:sp>
      <p:sp>
        <p:nvSpPr>
          <p:cNvPr id="48" name="Arrow: Chevron 47">
            <a:extLst>
              <a:ext uri="{FF2B5EF4-FFF2-40B4-BE49-F238E27FC236}">
                <a16:creationId xmlns:a16="http://schemas.microsoft.com/office/drawing/2014/main" id="{FF8724A6-342B-494C-A56D-CEC449CF86E9}"/>
              </a:ext>
            </a:extLst>
          </p:cNvPr>
          <p:cNvSpPr/>
          <p:nvPr/>
        </p:nvSpPr>
        <p:spPr>
          <a:xfrm>
            <a:off x="3917065" y="2928856"/>
            <a:ext cx="4889716" cy="232550"/>
          </a:xfrm>
          <a:prstGeom prst="chevr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a:ln>
                  <a:noFill/>
                </a:ln>
                <a:solidFill>
                  <a:prstClr val="white"/>
                </a:solidFill>
                <a:effectLst/>
                <a:uLnTx/>
                <a:uFillTx/>
                <a:latin typeface="Calibri" panose="020F0502020204030204"/>
                <a:ea typeface="+mn-ea"/>
                <a:cs typeface="+mn-cs"/>
              </a:rPr>
              <a:t>EQN OSDU </a:t>
            </a:r>
            <a:r>
              <a:rPr lang="en-GB" sz="1000">
                <a:solidFill>
                  <a:prstClr val="white"/>
                </a:solidFill>
                <a:latin typeface="Calibri" panose="020F0502020204030204"/>
              </a:rPr>
              <a:t>grow data coverage/quality and operational hardening (many initiatives) </a:t>
            </a:r>
            <a:endParaRPr kumimoji="0" lang="en-GB"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Isosceles Triangle 48">
            <a:extLst>
              <a:ext uri="{FF2B5EF4-FFF2-40B4-BE49-F238E27FC236}">
                <a16:creationId xmlns:a16="http://schemas.microsoft.com/office/drawing/2014/main" id="{ED96D19D-CCF0-458E-B962-5557B4550297}"/>
              </a:ext>
            </a:extLst>
          </p:cNvPr>
          <p:cNvSpPr/>
          <p:nvPr/>
        </p:nvSpPr>
        <p:spPr>
          <a:xfrm>
            <a:off x="8739250" y="3682552"/>
            <a:ext cx="157548" cy="154158"/>
          </a:xfrm>
          <a:prstGeom prst="triangle">
            <a:avLst/>
          </a:prstGeom>
          <a:solidFill>
            <a:srgbClr val="C0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333333"/>
              </a:solidFill>
              <a:effectLst/>
              <a:uLnTx/>
              <a:uFillTx/>
              <a:latin typeface="Calibri" panose="020F0502020204030204"/>
              <a:ea typeface="+mn-ea"/>
              <a:cs typeface="+mn-cs"/>
            </a:endParaRPr>
          </a:p>
        </p:txBody>
      </p:sp>
      <p:sp>
        <p:nvSpPr>
          <p:cNvPr id="50" name="TextBox 49">
            <a:extLst>
              <a:ext uri="{FF2B5EF4-FFF2-40B4-BE49-F238E27FC236}">
                <a16:creationId xmlns:a16="http://schemas.microsoft.com/office/drawing/2014/main" id="{21F8592D-89FC-4F0D-A181-14054FFA6076}"/>
              </a:ext>
            </a:extLst>
          </p:cNvPr>
          <p:cNvSpPr txBox="1"/>
          <p:nvPr/>
        </p:nvSpPr>
        <p:spPr>
          <a:xfrm>
            <a:off x="8922188" y="3423712"/>
            <a:ext cx="1995642" cy="215444"/>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GB" sz="800" b="0" i="0" u="none" strike="noStrike" kern="1200" cap="none" spc="0" normalizeH="0" baseline="0" noProof="0">
                <a:ln>
                  <a:noFill/>
                </a:ln>
                <a:solidFill>
                  <a:srgbClr val="333333"/>
                </a:solidFill>
                <a:effectLst/>
                <a:uLnTx/>
                <a:uFillTx/>
                <a:latin typeface="Equinor"/>
                <a:ea typeface="+mn-ea"/>
                <a:cs typeface="+mn-cs"/>
                <a:sym typeface="Wingdings" panose="05000000000000000000" pitchFamily="2" charset="2"/>
              </a:rPr>
              <a:t>OSDU operational within OMNIA.</a:t>
            </a:r>
          </a:p>
        </p:txBody>
      </p:sp>
      <p:cxnSp>
        <p:nvCxnSpPr>
          <p:cNvPr id="51" name="Straight Arrow Connector 50">
            <a:extLst>
              <a:ext uri="{FF2B5EF4-FFF2-40B4-BE49-F238E27FC236}">
                <a16:creationId xmlns:a16="http://schemas.microsoft.com/office/drawing/2014/main" id="{C4B26D66-2DD6-424C-A330-FF362ABEC858}"/>
              </a:ext>
            </a:extLst>
          </p:cNvPr>
          <p:cNvCxnSpPr>
            <a:cxnSpLocks/>
          </p:cNvCxnSpPr>
          <p:nvPr/>
        </p:nvCxnSpPr>
        <p:spPr>
          <a:xfrm>
            <a:off x="3446167" y="3593349"/>
            <a:ext cx="148775" cy="157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A4E62B5-4C86-4E35-A69A-EC92FC547D67}"/>
              </a:ext>
            </a:extLst>
          </p:cNvPr>
          <p:cNvCxnSpPr>
            <a:cxnSpLocks/>
          </p:cNvCxnSpPr>
          <p:nvPr/>
        </p:nvCxnSpPr>
        <p:spPr>
          <a:xfrm flipH="1">
            <a:off x="8895052" y="3607732"/>
            <a:ext cx="116684" cy="1023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Arrow: Chevron 55">
            <a:extLst>
              <a:ext uri="{FF2B5EF4-FFF2-40B4-BE49-F238E27FC236}">
                <a16:creationId xmlns:a16="http://schemas.microsoft.com/office/drawing/2014/main" id="{F395BFBE-6830-4416-AB74-B5154C8D8BD6}"/>
              </a:ext>
            </a:extLst>
          </p:cNvPr>
          <p:cNvSpPr/>
          <p:nvPr/>
        </p:nvSpPr>
        <p:spPr>
          <a:xfrm>
            <a:off x="3795765" y="4517715"/>
            <a:ext cx="1883437" cy="248864"/>
          </a:xfrm>
          <a:prstGeom prst="chevr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a:ln>
                  <a:noFill/>
                </a:ln>
                <a:solidFill>
                  <a:prstClr val="white"/>
                </a:solidFill>
                <a:effectLst/>
                <a:uLnTx/>
                <a:uFillTx/>
                <a:latin typeface="Calibri" panose="020F0502020204030204"/>
                <a:ea typeface="+mn-ea"/>
                <a:cs typeface="+mn-cs"/>
              </a:rPr>
              <a:t>EQN OSDU Interop Sandbox</a:t>
            </a:r>
          </a:p>
        </p:txBody>
      </p:sp>
      <p:sp>
        <p:nvSpPr>
          <p:cNvPr id="57" name="Arrow: Chevron 56">
            <a:extLst>
              <a:ext uri="{FF2B5EF4-FFF2-40B4-BE49-F238E27FC236}">
                <a16:creationId xmlns:a16="http://schemas.microsoft.com/office/drawing/2014/main" id="{AB875D30-627D-4F09-9A04-E21DCCE0E72C}"/>
              </a:ext>
            </a:extLst>
          </p:cNvPr>
          <p:cNvSpPr/>
          <p:nvPr/>
        </p:nvSpPr>
        <p:spPr>
          <a:xfrm>
            <a:off x="5678012" y="4333828"/>
            <a:ext cx="4226898" cy="246422"/>
          </a:xfrm>
          <a:prstGeom prst="chevr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a:ln>
                  <a:noFill/>
                </a:ln>
                <a:solidFill>
                  <a:prstClr val="white"/>
                </a:solidFill>
                <a:effectLst/>
                <a:uLnTx/>
                <a:uFillTx/>
                <a:latin typeface="Calibri" panose="020F0502020204030204"/>
                <a:ea typeface="+mn-ea"/>
                <a:cs typeface="+mn-cs"/>
              </a:rPr>
              <a:t>EQN OSDU cloud native workflow and interoperability </a:t>
            </a:r>
            <a:r>
              <a:rPr lang="en-GB" sz="1000">
                <a:solidFill>
                  <a:prstClr val="white"/>
                </a:solidFill>
                <a:latin typeface="Calibri" panose="020F0502020204030204"/>
              </a:rPr>
              <a:t>p</a:t>
            </a:r>
            <a:r>
              <a:rPr kumimoji="0" lang="en-GB" sz="1000" b="0" i="0" u="none" strike="noStrike" kern="1200" cap="none" spc="0" normalizeH="0" baseline="0" noProof="0" err="1">
                <a:ln>
                  <a:noFill/>
                </a:ln>
                <a:solidFill>
                  <a:prstClr val="white"/>
                </a:solidFill>
                <a:effectLst/>
                <a:uLnTx/>
                <a:uFillTx/>
                <a:latin typeface="Calibri" panose="020F0502020204030204"/>
                <a:ea typeface="+mn-ea"/>
                <a:cs typeface="+mn-cs"/>
              </a:rPr>
              <a:t>ilots</a:t>
            </a:r>
            <a:endParaRPr kumimoji="0" lang="en-GB"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Arrow: Chevron 31">
            <a:extLst>
              <a:ext uri="{FF2B5EF4-FFF2-40B4-BE49-F238E27FC236}">
                <a16:creationId xmlns:a16="http://schemas.microsoft.com/office/drawing/2014/main" id="{D30D8B11-5A9A-46C5-A00F-E0FC88419471}"/>
              </a:ext>
            </a:extLst>
          </p:cNvPr>
          <p:cNvSpPr/>
          <p:nvPr/>
        </p:nvSpPr>
        <p:spPr>
          <a:xfrm>
            <a:off x="1330732" y="2525894"/>
            <a:ext cx="236486" cy="232550"/>
          </a:xfrm>
          <a:prstGeom prst="chevr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Arrow: Chevron 36">
            <a:extLst>
              <a:ext uri="{FF2B5EF4-FFF2-40B4-BE49-F238E27FC236}">
                <a16:creationId xmlns:a16="http://schemas.microsoft.com/office/drawing/2014/main" id="{F88A6669-3EAA-4051-A2C2-DF0EE314E92E}"/>
              </a:ext>
            </a:extLst>
          </p:cNvPr>
          <p:cNvSpPr/>
          <p:nvPr/>
        </p:nvSpPr>
        <p:spPr>
          <a:xfrm>
            <a:off x="1409159" y="1965561"/>
            <a:ext cx="9821773" cy="232550"/>
          </a:xfrm>
          <a:prstGeom prst="chevron">
            <a:avLst/>
          </a:prstGeom>
          <a:solidFill>
            <a:schemeClr val="accent3">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100" b="0" i="0" u="none" strike="noStrike" kern="1200" cap="none" spc="0" normalizeH="0" baseline="0" noProof="0">
                <a:ln>
                  <a:noFill/>
                </a:ln>
                <a:solidFill>
                  <a:prstClr val="white"/>
                </a:solidFill>
                <a:effectLst/>
                <a:uLnTx/>
                <a:uFillTx/>
                <a:latin typeface="Calibri" panose="020F0502020204030204"/>
                <a:ea typeface="+mn-ea"/>
                <a:cs typeface="+mn-cs"/>
              </a:rPr>
              <a:t>OSDU Community – Continued Equinor participation and work</a:t>
            </a:r>
          </a:p>
        </p:txBody>
      </p:sp>
      <p:sp>
        <p:nvSpPr>
          <p:cNvPr id="42" name="TextBox 41">
            <a:extLst>
              <a:ext uri="{FF2B5EF4-FFF2-40B4-BE49-F238E27FC236}">
                <a16:creationId xmlns:a16="http://schemas.microsoft.com/office/drawing/2014/main" id="{69272179-D2E3-4F13-B18E-93BA649001E8}"/>
              </a:ext>
            </a:extLst>
          </p:cNvPr>
          <p:cNvSpPr txBox="1"/>
          <p:nvPr/>
        </p:nvSpPr>
        <p:spPr>
          <a:xfrm>
            <a:off x="1475960" y="4524711"/>
            <a:ext cx="1198714" cy="461665"/>
          </a:xfrm>
          <a:prstGeom prst="rect">
            <a:avLst/>
          </a:prstGeom>
          <a:solidFill>
            <a:schemeClr val="tx1">
              <a:lumMod val="40000"/>
              <a:lumOff val="60000"/>
            </a:schemeClr>
          </a:solidFill>
          <a:ln>
            <a:solidFill>
              <a:schemeClr val="accent2"/>
            </a:solidFill>
          </a:ln>
        </p:spPr>
        <p:txBody>
          <a:bodyPr wrap="square">
            <a:spAutoFit/>
          </a:bodyPr>
          <a:lstStyle>
            <a:defPPr>
              <a:defRPr lang="en-US"/>
            </a:defPPr>
            <a:lvl1pPr>
              <a:defRPr kumimoji="0" sz="800" b="1" i="0" u="none" strike="noStrike" cap="none" spc="0" normalizeH="0" baseline="0">
                <a:ln>
                  <a:noFill/>
                </a:ln>
                <a:solidFill>
                  <a:srgbClr val="333333"/>
                </a:solidFill>
                <a:effectLst/>
                <a:uLnTx/>
                <a:uFillTx/>
                <a:latin typeface="Equinor"/>
              </a:defRPr>
            </a:lvl1pPr>
          </a:lstStyle>
          <a:p>
            <a:r>
              <a:rPr lang="en-GB" dirty="0">
                <a:sym typeface="Wingdings" panose="05000000000000000000" pitchFamily="2" charset="2"/>
              </a:rPr>
              <a:t>EPI/EPN</a:t>
            </a:r>
            <a:r>
              <a:rPr lang="nb-NO" dirty="0">
                <a:sym typeface="Wingdings" panose="05000000000000000000" pitchFamily="2" charset="2"/>
              </a:rPr>
              <a:t>/D&amp;W</a:t>
            </a:r>
            <a:r>
              <a:rPr lang="en-GB" dirty="0">
                <a:sym typeface="Wingdings" panose="05000000000000000000" pitchFamily="2" charset="2"/>
              </a:rPr>
              <a:t> focus.</a:t>
            </a:r>
          </a:p>
          <a:p>
            <a:r>
              <a:rPr lang="en-GB" b="0" dirty="0">
                <a:sym typeface="Wingdings" panose="05000000000000000000" pitchFamily="2" charset="2"/>
              </a:rPr>
              <a:t>Application, solutions and workflows.</a:t>
            </a:r>
          </a:p>
        </p:txBody>
      </p:sp>
      <p:sp>
        <p:nvSpPr>
          <p:cNvPr id="53" name="Arrow: Chevron 52">
            <a:extLst>
              <a:ext uri="{FF2B5EF4-FFF2-40B4-BE49-F238E27FC236}">
                <a16:creationId xmlns:a16="http://schemas.microsoft.com/office/drawing/2014/main" id="{037D988D-25DD-4CD8-A6E7-B9BA2331E44C}"/>
              </a:ext>
            </a:extLst>
          </p:cNvPr>
          <p:cNvSpPr/>
          <p:nvPr/>
        </p:nvSpPr>
        <p:spPr>
          <a:xfrm>
            <a:off x="3864305" y="3862775"/>
            <a:ext cx="7401410" cy="239347"/>
          </a:xfrm>
          <a:prstGeom prst="chevron">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a:solidFill>
                  <a:prstClr val="white"/>
                </a:solidFill>
                <a:latin typeface="Calibri" panose="020F0502020204030204"/>
              </a:rPr>
              <a:t>Operational EQN Enterprise OSDU platform within OMNIA</a:t>
            </a:r>
          </a:p>
        </p:txBody>
      </p:sp>
      <p:sp>
        <p:nvSpPr>
          <p:cNvPr id="58" name="Arrow: Chevron 57">
            <a:extLst>
              <a:ext uri="{FF2B5EF4-FFF2-40B4-BE49-F238E27FC236}">
                <a16:creationId xmlns:a16="http://schemas.microsoft.com/office/drawing/2014/main" id="{989B3A54-6B52-4F4F-9482-4AF8670FBCAA}"/>
              </a:ext>
            </a:extLst>
          </p:cNvPr>
          <p:cNvSpPr/>
          <p:nvPr/>
        </p:nvSpPr>
        <p:spPr>
          <a:xfrm>
            <a:off x="5678575" y="4711705"/>
            <a:ext cx="3136728" cy="246422"/>
          </a:xfrm>
          <a:prstGeom prst="chevr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000">
                <a:solidFill>
                  <a:prstClr val="white"/>
                </a:solidFill>
                <a:latin typeface="Calibri" panose="020F0502020204030204"/>
              </a:rPr>
              <a:t>EQN Establish test/scouting env for OSDU solutions </a:t>
            </a:r>
            <a:endParaRPr kumimoji="0" lang="en-GB"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0D6D7106-3DB4-4047-B689-055C2D9F0D49}"/>
              </a:ext>
            </a:extLst>
          </p:cNvPr>
          <p:cNvSpPr/>
          <p:nvPr/>
        </p:nvSpPr>
        <p:spPr>
          <a:xfrm>
            <a:off x="695324" y="5639768"/>
            <a:ext cx="3168980" cy="21728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t>POC/Pilot ready</a:t>
            </a:r>
          </a:p>
        </p:txBody>
      </p:sp>
      <p:sp>
        <p:nvSpPr>
          <p:cNvPr id="60" name="Rectangle 59">
            <a:extLst>
              <a:ext uri="{FF2B5EF4-FFF2-40B4-BE49-F238E27FC236}">
                <a16:creationId xmlns:a16="http://schemas.microsoft.com/office/drawing/2014/main" id="{8E1F2EF1-E009-4D6D-AA8D-B203F035BAFD}"/>
              </a:ext>
            </a:extLst>
          </p:cNvPr>
          <p:cNvSpPr/>
          <p:nvPr/>
        </p:nvSpPr>
        <p:spPr>
          <a:xfrm>
            <a:off x="3943079" y="5636246"/>
            <a:ext cx="4802452" cy="217280"/>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t>Soft production</a:t>
            </a:r>
          </a:p>
        </p:txBody>
      </p:sp>
      <p:sp>
        <p:nvSpPr>
          <p:cNvPr id="20" name="TextBox 19">
            <a:extLst>
              <a:ext uri="{FF2B5EF4-FFF2-40B4-BE49-F238E27FC236}">
                <a16:creationId xmlns:a16="http://schemas.microsoft.com/office/drawing/2014/main" id="{2D5AE881-3203-4909-837D-B70BA19B394B}"/>
              </a:ext>
            </a:extLst>
          </p:cNvPr>
          <p:cNvSpPr txBox="1"/>
          <p:nvPr/>
        </p:nvSpPr>
        <p:spPr>
          <a:xfrm>
            <a:off x="98131" y="5350047"/>
            <a:ext cx="3647715" cy="276999"/>
          </a:xfrm>
          <a:prstGeom prst="rect">
            <a:avLst/>
          </a:prstGeom>
          <a:noFill/>
        </p:spPr>
        <p:txBody>
          <a:bodyPr wrap="square" rtlCol="0">
            <a:spAutoFit/>
          </a:bodyPr>
          <a:lstStyle/>
          <a:p>
            <a:r>
              <a:rPr lang="en-GB" sz="1200" b="1" i="1" dirty="0"/>
              <a:t>OSDU in OMNIA - operational readiness: </a:t>
            </a:r>
          </a:p>
        </p:txBody>
      </p:sp>
      <p:sp>
        <p:nvSpPr>
          <p:cNvPr id="61" name="Rectangle 60">
            <a:extLst>
              <a:ext uri="{FF2B5EF4-FFF2-40B4-BE49-F238E27FC236}">
                <a16:creationId xmlns:a16="http://schemas.microsoft.com/office/drawing/2014/main" id="{F2208F91-5AF7-47A0-BE19-CBF426379935}"/>
              </a:ext>
            </a:extLst>
          </p:cNvPr>
          <p:cNvSpPr/>
          <p:nvPr/>
        </p:nvSpPr>
        <p:spPr>
          <a:xfrm>
            <a:off x="8815303" y="5643040"/>
            <a:ext cx="3133287" cy="217280"/>
          </a:xfrm>
          <a:prstGeom prst="rect">
            <a:avLst/>
          </a:prstGeom>
          <a:solidFill>
            <a:srgbClr val="93001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t>Fully Operational</a:t>
            </a:r>
          </a:p>
        </p:txBody>
      </p:sp>
      <p:cxnSp>
        <p:nvCxnSpPr>
          <p:cNvPr id="22" name="Straight Connector 21">
            <a:extLst>
              <a:ext uri="{FF2B5EF4-FFF2-40B4-BE49-F238E27FC236}">
                <a16:creationId xmlns:a16="http://schemas.microsoft.com/office/drawing/2014/main" id="{9D3E12B7-DFE7-4226-9FF0-DCDC9EAE7E63}"/>
              </a:ext>
            </a:extLst>
          </p:cNvPr>
          <p:cNvCxnSpPr>
            <a:cxnSpLocks/>
          </p:cNvCxnSpPr>
          <p:nvPr/>
        </p:nvCxnSpPr>
        <p:spPr>
          <a:xfrm>
            <a:off x="53787" y="5343314"/>
            <a:ext cx="12111318" cy="0"/>
          </a:xfrm>
          <a:prstGeom prst="line">
            <a:avLst/>
          </a:prstGeom>
          <a:ln w="9525">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4" name="Isosceles Triangle 53">
            <a:extLst>
              <a:ext uri="{FF2B5EF4-FFF2-40B4-BE49-F238E27FC236}">
                <a16:creationId xmlns:a16="http://schemas.microsoft.com/office/drawing/2014/main" id="{3B595DBF-6015-48A6-8DEF-80CCD33C966B}"/>
              </a:ext>
            </a:extLst>
          </p:cNvPr>
          <p:cNvSpPr/>
          <p:nvPr/>
        </p:nvSpPr>
        <p:spPr>
          <a:xfrm>
            <a:off x="7856367" y="3676446"/>
            <a:ext cx="157548" cy="154158"/>
          </a:xfrm>
          <a:prstGeom prst="triangle">
            <a:avLst/>
          </a:prstGeom>
          <a:solidFill>
            <a:schemeClr val="accent3">
              <a:lumMod val="5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333333"/>
              </a:solidFill>
              <a:effectLst/>
              <a:uLnTx/>
              <a:uFillTx/>
              <a:latin typeface="Calibri" panose="020F0502020204030204"/>
              <a:ea typeface="+mn-ea"/>
              <a:cs typeface="+mn-cs"/>
            </a:endParaRPr>
          </a:p>
        </p:txBody>
      </p:sp>
      <p:sp>
        <p:nvSpPr>
          <p:cNvPr id="62" name="TextBox 61">
            <a:extLst>
              <a:ext uri="{FF2B5EF4-FFF2-40B4-BE49-F238E27FC236}">
                <a16:creationId xmlns:a16="http://schemas.microsoft.com/office/drawing/2014/main" id="{AC8429D0-789B-4C25-8A3D-F99B124CD992}"/>
              </a:ext>
            </a:extLst>
          </p:cNvPr>
          <p:cNvSpPr txBox="1"/>
          <p:nvPr/>
        </p:nvSpPr>
        <p:spPr>
          <a:xfrm>
            <a:off x="5765891" y="3295883"/>
            <a:ext cx="2271602" cy="215444"/>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GB" sz="800" b="0" i="0" u="none" strike="noStrike" kern="1200" cap="none" spc="0" normalizeH="0" baseline="0" noProof="0">
                <a:ln>
                  <a:noFill/>
                </a:ln>
                <a:solidFill>
                  <a:srgbClr val="333333"/>
                </a:solidFill>
                <a:effectLst/>
                <a:uLnTx/>
                <a:uFillTx/>
                <a:latin typeface="Equinor"/>
                <a:ea typeface="+mn-ea"/>
                <a:cs typeface="+mn-cs"/>
                <a:sym typeface="Wingdings" panose="05000000000000000000" pitchFamily="2" charset="2"/>
              </a:rPr>
              <a:t>Microsoft OSDU/</a:t>
            </a:r>
            <a:r>
              <a:rPr lang="en-GB" sz="800" dirty="0">
                <a:solidFill>
                  <a:srgbClr val="333333"/>
                </a:solidFill>
                <a:latin typeface="Equinor"/>
                <a:sym typeface="Wingdings" panose="05000000000000000000" pitchFamily="2" charset="2"/>
              </a:rPr>
              <a:t>ADME</a:t>
            </a:r>
            <a:r>
              <a:rPr kumimoji="0" lang="en-GB" sz="800" b="0" i="0" u="none" strike="noStrike" kern="1200" cap="none" spc="0" normalizeH="0" baseline="0" noProof="0">
                <a:ln>
                  <a:noFill/>
                </a:ln>
                <a:solidFill>
                  <a:srgbClr val="333333"/>
                </a:solidFill>
                <a:effectLst/>
                <a:uLnTx/>
                <a:uFillTx/>
                <a:latin typeface="Equinor"/>
                <a:ea typeface="+mn-ea"/>
                <a:cs typeface="+mn-cs"/>
                <a:sym typeface="Wingdings" panose="05000000000000000000" pitchFamily="2" charset="2"/>
              </a:rPr>
              <a:t> PaaS official release</a:t>
            </a:r>
          </a:p>
        </p:txBody>
      </p:sp>
      <p:cxnSp>
        <p:nvCxnSpPr>
          <p:cNvPr id="63" name="Straight Arrow Connector 62">
            <a:extLst>
              <a:ext uri="{FF2B5EF4-FFF2-40B4-BE49-F238E27FC236}">
                <a16:creationId xmlns:a16="http://schemas.microsoft.com/office/drawing/2014/main" id="{9EC8FA98-FD24-4158-A50A-7750FE8FA3D0}"/>
              </a:ext>
            </a:extLst>
          </p:cNvPr>
          <p:cNvCxnSpPr>
            <a:cxnSpLocks/>
          </p:cNvCxnSpPr>
          <p:nvPr/>
        </p:nvCxnSpPr>
        <p:spPr>
          <a:xfrm>
            <a:off x="7587243" y="3559235"/>
            <a:ext cx="239822" cy="1785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6E9795DB-7256-4BF0-A7C2-DB29658C5594}"/>
              </a:ext>
            </a:extLst>
          </p:cNvPr>
          <p:cNvSpPr/>
          <p:nvPr/>
        </p:nvSpPr>
        <p:spPr>
          <a:xfrm>
            <a:off x="198212" y="205046"/>
            <a:ext cx="8292595" cy="90767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000" b="1" i="1" dirty="0">
                <a:solidFill>
                  <a:srgbClr val="333333"/>
                </a:solidFill>
                <a:latin typeface="Equinor Medium"/>
                <a:ea typeface="+mj-ea"/>
                <a:cs typeface="+mj-cs"/>
              </a:rPr>
              <a:t>Equinor OSDU Goals for 2023</a:t>
            </a:r>
          </a:p>
          <a:p>
            <a:endParaRPr lang="en-GB" sz="300" i="1" dirty="0">
              <a:solidFill>
                <a:srgbClr val="333333"/>
              </a:solidFill>
              <a:latin typeface="Equinor Medium"/>
              <a:ea typeface="+mj-ea"/>
              <a:cs typeface="+mj-cs"/>
            </a:endParaRPr>
          </a:p>
          <a:p>
            <a:pPr marL="628650" lvl="1" indent="-171450">
              <a:buFont typeface="Arial" panose="020B0604020202020204" pitchFamily="34" charset="0"/>
              <a:buChar char="•"/>
            </a:pPr>
            <a:r>
              <a:rPr lang="en-GB" sz="1100" i="1" dirty="0">
                <a:solidFill>
                  <a:schemeClr val="tx1"/>
                </a:solidFill>
              </a:rPr>
              <a:t>OSDU operational within OMNIA on Azure Data Management Services (ADME).</a:t>
            </a:r>
          </a:p>
          <a:p>
            <a:pPr marL="628650" lvl="1" indent="-171450">
              <a:buFont typeface="Arial" panose="020B0604020202020204" pitchFamily="34" charset="0"/>
              <a:buChar char="•"/>
            </a:pPr>
            <a:r>
              <a:rPr lang="en-GB" sz="1100" i="1" dirty="0">
                <a:solidFill>
                  <a:schemeClr val="tx1"/>
                </a:solidFill>
              </a:rPr>
              <a:t>Value realisation by providing data to and storing data for several business initiatives and solutions. </a:t>
            </a:r>
          </a:p>
          <a:p>
            <a:pPr marL="628650" lvl="1" indent="-171450">
              <a:buFont typeface="Arial" panose="020B0604020202020204" pitchFamily="34" charset="0"/>
              <a:buChar char="•"/>
            </a:pPr>
            <a:r>
              <a:rPr lang="en-GB" sz="1100" i="1" dirty="0">
                <a:solidFill>
                  <a:schemeClr val="tx1"/>
                </a:solidFill>
              </a:rPr>
              <a:t>Scalable frameworks and solutions in place for data ingestion and consumption related to OSDU</a:t>
            </a:r>
          </a:p>
          <a:p>
            <a:pPr marL="628650" lvl="1" indent="-171450">
              <a:buFont typeface="Arial" panose="020B0604020202020204" pitchFamily="34" charset="0"/>
              <a:buChar char="•"/>
            </a:pPr>
            <a:r>
              <a:rPr lang="en-GB" sz="1100" i="1" dirty="0">
                <a:solidFill>
                  <a:schemeClr val="tx1"/>
                </a:solidFill>
              </a:rPr>
              <a:t>First cut for OSDU as an interoperability mechanism for business workflows.</a:t>
            </a:r>
          </a:p>
        </p:txBody>
      </p:sp>
      <p:sp>
        <p:nvSpPr>
          <p:cNvPr id="64" name="TextBox 63">
            <a:extLst>
              <a:ext uri="{FF2B5EF4-FFF2-40B4-BE49-F238E27FC236}">
                <a16:creationId xmlns:a16="http://schemas.microsoft.com/office/drawing/2014/main" id="{06FEDEE6-9D3C-40D8-937B-462C0F0A630D}"/>
              </a:ext>
            </a:extLst>
          </p:cNvPr>
          <p:cNvSpPr txBox="1"/>
          <p:nvPr/>
        </p:nvSpPr>
        <p:spPr>
          <a:xfrm>
            <a:off x="8903080" y="5870136"/>
            <a:ext cx="3144698" cy="646331"/>
          </a:xfrm>
          <a:prstGeom prst="rect">
            <a:avLst/>
          </a:prstGeom>
          <a:noFill/>
        </p:spPr>
        <p:txBody>
          <a:bodyPr wrap="square">
            <a:spAutoFit/>
          </a:bodyPr>
          <a:lstStyle/>
          <a:p>
            <a:pPr marL="171450" indent="-171450">
              <a:buFont typeface="Arial" panose="020B0604020202020204" pitchFamily="34" charset="0"/>
              <a:buChar char="•"/>
            </a:pPr>
            <a:r>
              <a:rPr lang="en-GB" sz="900"/>
              <a:t>Agreed SLAs and KPIs</a:t>
            </a:r>
          </a:p>
          <a:p>
            <a:pPr marL="171450" indent="-171450">
              <a:buFont typeface="Arial" panose="020B0604020202020204" pitchFamily="34" charset="0"/>
              <a:buChar char="•"/>
            </a:pPr>
            <a:r>
              <a:rPr lang="en-GB" sz="900"/>
              <a:t>Operational governance in place (Internal/External) </a:t>
            </a:r>
          </a:p>
          <a:p>
            <a:pPr marL="171450" indent="-171450">
              <a:buFont typeface="Arial" panose="020B0604020202020204" pitchFamily="34" charset="0"/>
              <a:buChar char="•"/>
            </a:pPr>
            <a:r>
              <a:rPr lang="en-GB" sz="900"/>
              <a:t>Performance and scalability matured.</a:t>
            </a:r>
          </a:p>
          <a:p>
            <a:pPr marL="171450" indent="-171450">
              <a:buFont typeface="Arial" panose="020B0604020202020204" pitchFamily="34" charset="0"/>
              <a:buChar char="•"/>
            </a:pPr>
            <a:r>
              <a:rPr lang="en-GB" sz="900"/>
              <a:t>Disaster recovery and backup </a:t>
            </a:r>
          </a:p>
        </p:txBody>
      </p:sp>
      <p:sp>
        <p:nvSpPr>
          <p:cNvPr id="18" name="Left Brace 17">
            <a:extLst>
              <a:ext uri="{FF2B5EF4-FFF2-40B4-BE49-F238E27FC236}">
                <a16:creationId xmlns:a16="http://schemas.microsoft.com/office/drawing/2014/main" id="{B94BB5E5-0673-47F8-934E-585BDD4BE99B}"/>
              </a:ext>
            </a:extLst>
          </p:cNvPr>
          <p:cNvSpPr/>
          <p:nvPr/>
        </p:nvSpPr>
        <p:spPr>
          <a:xfrm>
            <a:off x="1132473" y="2374026"/>
            <a:ext cx="216750" cy="92185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65" name="Left Brace 64">
            <a:extLst>
              <a:ext uri="{FF2B5EF4-FFF2-40B4-BE49-F238E27FC236}">
                <a16:creationId xmlns:a16="http://schemas.microsoft.com/office/drawing/2014/main" id="{A2B47B5A-051B-4326-8684-1E2D181CC884}"/>
              </a:ext>
            </a:extLst>
          </p:cNvPr>
          <p:cNvSpPr/>
          <p:nvPr/>
        </p:nvSpPr>
        <p:spPr>
          <a:xfrm>
            <a:off x="2833111" y="4237932"/>
            <a:ext cx="244586" cy="1029845"/>
          </a:xfrm>
          <a:prstGeom prst="leftBrace">
            <a:avLst>
              <a:gd name="adj1" fmla="val 8333"/>
              <a:gd name="adj2" fmla="val 4885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66" name="TextBox 65">
            <a:extLst>
              <a:ext uri="{FF2B5EF4-FFF2-40B4-BE49-F238E27FC236}">
                <a16:creationId xmlns:a16="http://schemas.microsoft.com/office/drawing/2014/main" id="{6314B9D9-26C7-4CB9-8BE1-E5B10F77B53A}"/>
              </a:ext>
            </a:extLst>
          </p:cNvPr>
          <p:cNvSpPr txBox="1"/>
          <p:nvPr/>
        </p:nvSpPr>
        <p:spPr>
          <a:xfrm>
            <a:off x="115335" y="2528352"/>
            <a:ext cx="957019" cy="584775"/>
          </a:xfrm>
          <a:prstGeom prst="rect">
            <a:avLst/>
          </a:prstGeom>
          <a:solidFill>
            <a:schemeClr val="tx1">
              <a:lumMod val="40000"/>
              <a:lumOff val="60000"/>
            </a:schemeClr>
          </a:solidFill>
          <a:ln>
            <a:solidFill>
              <a:schemeClr val="accent2"/>
            </a:solidFill>
          </a:ln>
        </p:spPr>
        <p:txBody>
          <a:bodyPr wrap="square">
            <a:spAutoFit/>
          </a:bodyPr>
          <a:lstStyle/>
          <a:p>
            <a:pPr>
              <a:defRPr/>
            </a:pPr>
            <a:r>
              <a:rPr kumimoji="0" lang="en-GB" sz="800" b="1" i="0" u="none" strike="noStrike" kern="1200" cap="none" spc="0" normalizeH="0" baseline="0" noProof="0" dirty="0">
                <a:ln>
                  <a:noFill/>
                </a:ln>
                <a:solidFill>
                  <a:srgbClr val="333333"/>
                </a:solidFill>
                <a:effectLst/>
                <a:uLnTx/>
                <a:uFillTx/>
                <a:latin typeface="Equinor"/>
                <a:ea typeface="+mn-ea"/>
                <a:cs typeface="+mn-cs"/>
                <a:sym typeface="Wingdings" panose="05000000000000000000" pitchFamily="2" charset="2"/>
              </a:rPr>
              <a:t>TDI focus.</a:t>
            </a:r>
          </a:p>
          <a:p>
            <a:pPr marR="0" lvl="0" algn="l" defTabSz="914400" rtl="0" eaLnBrk="1" fontAlgn="auto" latinLnBrk="0" hangingPunct="1">
              <a:lnSpc>
                <a:spcPct val="100000"/>
              </a:lnSpc>
              <a:spcBef>
                <a:spcPts val="0"/>
              </a:spcBef>
              <a:spcAft>
                <a:spcPts val="0"/>
              </a:spcAft>
              <a:buClrTx/>
              <a:buSzTx/>
              <a:tabLst/>
              <a:defRPr/>
            </a:pPr>
            <a:r>
              <a:rPr lang="en-GB" sz="800" dirty="0">
                <a:solidFill>
                  <a:srgbClr val="333333"/>
                </a:solidFill>
                <a:latin typeface="Equinor"/>
                <a:sym typeface="Wingdings" panose="05000000000000000000" pitchFamily="2" charset="2"/>
              </a:rPr>
              <a:t>Platform, operations, data and governance.</a:t>
            </a:r>
          </a:p>
        </p:txBody>
      </p:sp>
      <p:sp>
        <p:nvSpPr>
          <p:cNvPr id="52" name="Arrow: Chevron 51">
            <a:extLst>
              <a:ext uri="{FF2B5EF4-FFF2-40B4-BE49-F238E27FC236}">
                <a16:creationId xmlns:a16="http://schemas.microsoft.com/office/drawing/2014/main" id="{EC9BD599-84E3-4931-926D-654A838E9B0A}"/>
              </a:ext>
            </a:extLst>
          </p:cNvPr>
          <p:cNvSpPr/>
          <p:nvPr/>
        </p:nvSpPr>
        <p:spPr>
          <a:xfrm>
            <a:off x="11200789" y="3865112"/>
            <a:ext cx="236486" cy="232550"/>
          </a:xfrm>
          <a:prstGeom prst="chevron">
            <a:avLst/>
          </a:prstGeom>
          <a:solidFill>
            <a:srgbClr val="10344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TextBox 58">
            <a:extLst>
              <a:ext uri="{FF2B5EF4-FFF2-40B4-BE49-F238E27FC236}">
                <a16:creationId xmlns:a16="http://schemas.microsoft.com/office/drawing/2014/main" id="{EE62CDC6-6850-455A-B157-700B2F6EA8FA}"/>
              </a:ext>
            </a:extLst>
          </p:cNvPr>
          <p:cNvSpPr txBox="1"/>
          <p:nvPr/>
        </p:nvSpPr>
        <p:spPr>
          <a:xfrm>
            <a:off x="5085202" y="5870885"/>
            <a:ext cx="3215765" cy="646331"/>
          </a:xfrm>
          <a:prstGeom prst="rect">
            <a:avLst/>
          </a:prstGeom>
          <a:noFill/>
        </p:spPr>
        <p:txBody>
          <a:bodyPr wrap="square">
            <a:spAutoFit/>
          </a:bodyPr>
          <a:lstStyle/>
          <a:p>
            <a:pPr marL="171450" indent="-171450">
              <a:buFont typeface="Arial" panose="020B0604020202020204" pitchFamily="34" charset="0"/>
              <a:buChar char="•"/>
            </a:pPr>
            <a:r>
              <a:rPr lang="en-GB" sz="900"/>
              <a:t>Best effort SLAs and KPIs</a:t>
            </a:r>
          </a:p>
          <a:p>
            <a:pPr marL="171450" indent="-171450">
              <a:buFont typeface="Arial" panose="020B0604020202020204" pitchFamily="34" charset="0"/>
              <a:buChar char="•"/>
            </a:pPr>
            <a:r>
              <a:rPr lang="en-GB" sz="900"/>
              <a:t>Initial operational governance</a:t>
            </a:r>
          </a:p>
          <a:p>
            <a:pPr marL="171450" indent="-171450">
              <a:buFont typeface="Arial" panose="020B0604020202020204" pitchFamily="34" charset="0"/>
              <a:buChar char="•"/>
            </a:pPr>
            <a:r>
              <a:rPr lang="en-GB" sz="900"/>
              <a:t>Performance and scalability in maturation</a:t>
            </a:r>
          </a:p>
          <a:p>
            <a:pPr marL="171450" indent="-171450">
              <a:buFont typeface="Arial" panose="020B0604020202020204" pitchFamily="34" charset="0"/>
              <a:buChar char="•"/>
            </a:pPr>
            <a:r>
              <a:rPr lang="en-GB" sz="900"/>
              <a:t>Disaster recovery and backup. As needed, but limited.</a:t>
            </a:r>
          </a:p>
        </p:txBody>
      </p:sp>
      <p:sp>
        <p:nvSpPr>
          <p:cNvPr id="68" name="Isosceles Triangle 67">
            <a:extLst>
              <a:ext uri="{FF2B5EF4-FFF2-40B4-BE49-F238E27FC236}">
                <a16:creationId xmlns:a16="http://schemas.microsoft.com/office/drawing/2014/main" id="{E257C9A7-AFBC-4B45-810B-E2D143CFC088}"/>
              </a:ext>
            </a:extLst>
          </p:cNvPr>
          <p:cNvSpPr/>
          <p:nvPr/>
        </p:nvSpPr>
        <p:spPr>
          <a:xfrm>
            <a:off x="3611715" y="3674167"/>
            <a:ext cx="157548" cy="154158"/>
          </a:xfrm>
          <a:prstGeom prst="triangle">
            <a:avLst/>
          </a:prstGeom>
          <a:solidFill>
            <a:schemeClr val="accent3">
              <a:lumMod val="5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333333"/>
              </a:solidFill>
              <a:effectLst/>
              <a:uLnTx/>
              <a:uFillTx/>
              <a:latin typeface="Calibri" panose="020F0502020204030204"/>
              <a:ea typeface="+mn-ea"/>
              <a:cs typeface="+mn-cs"/>
            </a:endParaRPr>
          </a:p>
        </p:txBody>
      </p:sp>
      <p:sp>
        <p:nvSpPr>
          <p:cNvPr id="69" name="TextBox 68">
            <a:extLst>
              <a:ext uri="{FF2B5EF4-FFF2-40B4-BE49-F238E27FC236}">
                <a16:creationId xmlns:a16="http://schemas.microsoft.com/office/drawing/2014/main" id="{C6F594AC-FA39-4259-8EEA-3E1F75E7E9B6}"/>
              </a:ext>
            </a:extLst>
          </p:cNvPr>
          <p:cNvSpPr txBox="1"/>
          <p:nvPr/>
        </p:nvSpPr>
        <p:spPr>
          <a:xfrm>
            <a:off x="1345508" y="3455439"/>
            <a:ext cx="2150801" cy="215444"/>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GB" sz="800" b="0" i="0" u="none" strike="noStrike" kern="1200" cap="none" spc="0" normalizeH="0" baseline="0" noProof="0">
                <a:ln>
                  <a:noFill/>
                </a:ln>
                <a:solidFill>
                  <a:srgbClr val="333333"/>
                </a:solidFill>
                <a:effectLst/>
                <a:uLnTx/>
                <a:uFillTx/>
                <a:latin typeface="Equinor"/>
                <a:ea typeface="+mn-ea"/>
                <a:cs typeface="+mn-cs"/>
                <a:sym typeface="Wingdings" panose="05000000000000000000" pitchFamily="2" charset="2"/>
              </a:rPr>
              <a:t>Microsoft OSDU/</a:t>
            </a:r>
            <a:r>
              <a:rPr lang="en-GB" sz="800" dirty="0">
                <a:solidFill>
                  <a:srgbClr val="333333"/>
                </a:solidFill>
                <a:latin typeface="Equinor"/>
                <a:sym typeface="Wingdings" panose="05000000000000000000" pitchFamily="2" charset="2"/>
              </a:rPr>
              <a:t>ADME</a:t>
            </a:r>
            <a:r>
              <a:rPr kumimoji="0" lang="en-GB" sz="800" b="0" i="0" u="none" strike="noStrike" kern="1200" cap="none" spc="0" normalizeH="0" baseline="0" noProof="0">
                <a:ln>
                  <a:noFill/>
                </a:ln>
                <a:solidFill>
                  <a:srgbClr val="333333"/>
                </a:solidFill>
                <a:effectLst/>
                <a:uLnTx/>
                <a:uFillTx/>
                <a:latin typeface="Equinor"/>
                <a:ea typeface="+mn-ea"/>
                <a:cs typeface="+mn-cs"/>
                <a:sym typeface="Wingdings" panose="05000000000000000000" pitchFamily="2" charset="2"/>
              </a:rPr>
              <a:t> PaaS early release</a:t>
            </a:r>
          </a:p>
        </p:txBody>
      </p:sp>
      <p:sp>
        <p:nvSpPr>
          <p:cNvPr id="71" name="Arrow: Chevron 70">
            <a:extLst>
              <a:ext uri="{FF2B5EF4-FFF2-40B4-BE49-F238E27FC236}">
                <a16:creationId xmlns:a16="http://schemas.microsoft.com/office/drawing/2014/main" id="{B7EC212F-7221-4785-B403-E6822071F25B}"/>
              </a:ext>
            </a:extLst>
          </p:cNvPr>
          <p:cNvSpPr/>
          <p:nvPr/>
        </p:nvSpPr>
        <p:spPr>
          <a:xfrm>
            <a:off x="11169933" y="1964515"/>
            <a:ext cx="236486" cy="232550"/>
          </a:xfrm>
          <a:prstGeom prst="chevron">
            <a:avLst/>
          </a:prstGeom>
          <a:solidFill>
            <a:schemeClr val="accent3">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100">
              <a:solidFill>
                <a:prstClr val="white"/>
              </a:solidFill>
              <a:latin typeface="Calibri" panose="020F0502020204030204"/>
            </a:endParaRPr>
          </a:p>
        </p:txBody>
      </p:sp>
      <p:sp>
        <p:nvSpPr>
          <p:cNvPr id="72" name="Arrow: Chevron 71">
            <a:extLst>
              <a:ext uri="{FF2B5EF4-FFF2-40B4-BE49-F238E27FC236}">
                <a16:creationId xmlns:a16="http://schemas.microsoft.com/office/drawing/2014/main" id="{72B858DC-BFE6-44DE-8A5D-A5974F5AF47F}"/>
              </a:ext>
            </a:extLst>
          </p:cNvPr>
          <p:cNvSpPr/>
          <p:nvPr/>
        </p:nvSpPr>
        <p:spPr>
          <a:xfrm>
            <a:off x="1238090" y="1969725"/>
            <a:ext cx="236486" cy="232550"/>
          </a:xfrm>
          <a:prstGeom prst="chevron">
            <a:avLst/>
          </a:prstGeom>
          <a:solidFill>
            <a:schemeClr val="accent3">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100">
              <a:solidFill>
                <a:prstClr val="white"/>
              </a:solidFill>
              <a:latin typeface="Calibri" panose="020F0502020204030204"/>
            </a:endParaRPr>
          </a:p>
        </p:txBody>
      </p:sp>
      <p:cxnSp>
        <p:nvCxnSpPr>
          <p:cNvPr id="5" name="Straight Arrow Connector 4">
            <a:extLst>
              <a:ext uri="{FF2B5EF4-FFF2-40B4-BE49-F238E27FC236}">
                <a16:creationId xmlns:a16="http://schemas.microsoft.com/office/drawing/2014/main" id="{1CE9DE73-8175-42CA-B4A7-0CA614FC91E9}"/>
              </a:ext>
            </a:extLst>
          </p:cNvPr>
          <p:cNvCxnSpPr>
            <a:cxnSpLocks/>
            <a:stCxn id="3" idx="3"/>
            <a:endCxn id="17" idx="0"/>
          </p:cNvCxnSpPr>
          <p:nvPr/>
        </p:nvCxnSpPr>
        <p:spPr>
          <a:xfrm flipH="1">
            <a:off x="3898478" y="2642326"/>
            <a:ext cx="18589" cy="10318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2" name="Arrow: Chevron 81">
            <a:extLst>
              <a:ext uri="{FF2B5EF4-FFF2-40B4-BE49-F238E27FC236}">
                <a16:creationId xmlns:a16="http://schemas.microsoft.com/office/drawing/2014/main" id="{FA0709DE-C7DB-4F5D-BC3F-9C643019F7E1}"/>
              </a:ext>
            </a:extLst>
          </p:cNvPr>
          <p:cNvSpPr/>
          <p:nvPr/>
        </p:nvSpPr>
        <p:spPr>
          <a:xfrm>
            <a:off x="8806781" y="2921650"/>
            <a:ext cx="2420267" cy="239348"/>
          </a:xfrm>
          <a:prstGeom prst="chevr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000">
                <a:solidFill>
                  <a:prstClr val="white"/>
                </a:solidFill>
                <a:latin typeface="Calibri" panose="020F0502020204030204"/>
              </a:rPr>
              <a:t>…</a:t>
            </a:r>
            <a:endParaRPr lang="en-GB" sz="1000">
              <a:solidFill>
                <a:prstClr val="white"/>
              </a:solidFill>
              <a:latin typeface="Calibri" panose="020F0502020204030204"/>
            </a:endParaRPr>
          </a:p>
        </p:txBody>
      </p:sp>
      <p:sp>
        <p:nvSpPr>
          <p:cNvPr id="83" name="Arrow: Chevron 82">
            <a:extLst>
              <a:ext uri="{FF2B5EF4-FFF2-40B4-BE49-F238E27FC236}">
                <a16:creationId xmlns:a16="http://schemas.microsoft.com/office/drawing/2014/main" id="{ECBE0A0C-B762-485C-A09B-9FBDDCA31B0D}"/>
              </a:ext>
            </a:extLst>
          </p:cNvPr>
          <p:cNvSpPr/>
          <p:nvPr/>
        </p:nvSpPr>
        <p:spPr>
          <a:xfrm>
            <a:off x="11161798" y="2929485"/>
            <a:ext cx="236486" cy="232550"/>
          </a:xfrm>
          <a:prstGeom prst="chevr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4" name="Arrow: Chevron 83">
            <a:extLst>
              <a:ext uri="{FF2B5EF4-FFF2-40B4-BE49-F238E27FC236}">
                <a16:creationId xmlns:a16="http://schemas.microsoft.com/office/drawing/2014/main" id="{014F25DC-9285-4232-8016-A834999ABE69}"/>
              </a:ext>
            </a:extLst>
          </p:cNvPr>
          <p:cNvSpPr/>
          <p:nvPr/>
        </p:nvSpPr>
        <p:spPr>
          <a:xfrm>
            <a:off x="9876440" y="4332430"/>
            <a:ext cx="1350609" cy="239348"/>
          </a:xfrm>
          <a:prstGeom prst="chevr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000">
                <a:solidFill>
                  <a:prstClr val="white"/>
                </a:solidFill>
                <a:latin typeface="Calibri" panose="020F0502020204030204"/>
              </a:rPr>
              <a:t>…</a:t>
            </a:r>
            <a:endParaRPr lang="en-GB" sz="1000">
              <a:solidFill>
                <a:prstClr val="white"/>
              </a:solidFill>
              <a:latin typeface="Calibri" panose="020F0502020204030204"/>
            </a:endParaRPr>
          </a:p>
        </p:txBody>
      </p:sp>
      <p:sp>
        <p:nvSpPr>
          <p:cNvPr id="86" name="Arrow: Chevron 85">
            <a:extLst>
              <a:ext uri="{FF2B5EF4-FFF2-40B4-BE49-F238E27FC236}">
                <a16:creationId xmlns:a16="http://schemas.microsoft.com/office/drawing/2014/main" id="{1FEA5C9C-2958-42BE-BAAC-4D363FF1C6CC}"/>
              </a:ext>
            </a:extLst>
          </p:cNvPr>
          <p:cNvSpPr/>
          <p:nvPr/>
        </p:nvSpPr>
        <p:spPr>
          <a:xfrm>
            <a:off x="11165473" y="4338610"/>
            <a:ext cx="236486" cy="232550"/>
          </a:xfrm>
          <a:prstGeom prst="chevr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4" name="Straight Arrow Connector 103">
            <a:extLst>
              <a:ext uri="{FF2B5EF4-FFF2-40B4-BE49-F238E27FC236}">
                <a16:creationId xmlns:a16="http://schemas.microsoft.com/office/drawing/2014/main" id="{904BFE65-E91D-45D3-8775-893BED4F52ED}"/>
              </a:ext>
            </a:extLst>
          </p:cNvPr>
          <p:cNvCxnSpPr/>
          <p:nvPr/>
        </p:nvCxnSpPr>
        <p:spPr>
          <a:xfrm>
            <a:off x="8806781" y="3041324"/>
            <a:ext cx="0" cy="6877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8" name="Picture 117">
            <a:extLst>
              <a:ext uri="{FF2B5EF4-FFF2-40B4-BE49-F238E27FC236}">
                <a16:creationId xmlns:a16="http://schemas.microsoft.com/office/drawing/2014/main" id="{CB817510-5E44-4D3E-9DFA-B82DF16ED3B3}"/>
              </a:ext>
            </a:extLst>
          </p:cNvPr>
          <p:cNvPicPr>
            <a:picLocks noChangeAspect="1"/>
          </p:cNvPicPr>
          <p:nvPr/>
        </p:nvPicPr>
        <p:blipFill>
          <a:blip r:embed="rId3"/>
          <a:stretch>
            <a:fillRect/>
          </a:stretch>
        </p:blipFill>
        <p:spPr>
          <a:xfrm>
            <a:off x="4248480" y="3896218"/>
            <a:ext cx="449627" cy="181608"/>
          </a:xfrm>
          <a:prstGeom prst="rect">
            <a:avLst/>
          </a:prstGeom>
        </p:spPr>
      </p:pic>
      <p:cxnSp>
        <p:nvCxnSpPr>
          <p:cNvPr id="120" name="Straight Arrow Connector 119">
            <a:extLst>
              <a:ext uri="{FF2B5EF4-FFF2-40B4-BE49-F238E27FC236}">
                <a16:creationId xmlns:a16="http://schemas.microsoft.com/office/drawing/2014/main" id="{0FA7AFC9-1980-40FE-B75A-E53B68E1459D}"/>
              </a:ext>
            </a:extLst>
          </p:cNvPr>
          <p:cNvCxnSpPr>
            <a:cxnSpLocks/>
          </p:cNvCxnSpPr>
          <p:nvPr/>
        </p:nvCxnSpPr>
        <p:spPr>
          <a:xfrm>
            <a:off x="3690489" y="3501148"/>
            <a:ext cx="147805" cy="1730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74160505-8C28-4315-8216-D036E0225F76}"/>
              </a:ext>
            </a:extLst>
          </p:cNvPr>
          <p:cNvCxnSpPr>
            <a:cxnSpLocks/>
          </p:cNvCxnSpPr>
          <p:nvPr/>
        </p:nvCxnSpPr>
        <p:spPr>
          <a:xfrm flipH="1" flipV="1">
            <a:off x="8809469" y="4097662"/>
            <a:ext cx="5834" cy="2347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7" name="Arrow: Chevron 66">
            <a:extLst>
              <a:ext uri="{FF2B5EF4-FFF2-40B4-BE49-F238E27FC236}">
                <a16:creationId xmlns:a16="http://schemas.microsoft.com/office/drawing/2014/main" id="{21C38664-0329-4F70-860D-F40838E4467A}"/>
              </a:ext>
            </a:extLst>
          </p:cNvPr>
          <p:cNvSpPr/>
          <p:nvPr/>
        </p:nvSpPr>
        <p:spPr>
          <a:xfrm>
            <a:off x="6063152" y="5030833"/>
            <a:ext cx="2360335" cy="229129"/>
          </a:xfrm>
          <a:prstGeom prst="chevron">
            <a:avLst/>
          </a:prstGeom>
          <a:solidFill>
            <a:schemeClr val="accent2">
              <a:alpha val="45000"/>
            </a:schemeClr>
          </a:solidFill>
          <a:ln>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000" dirty="0">
                <a:solidFill>
                  <a:prstClr val="white"/>
                </a:solidFill>
                <a:latin typeface="Calibri" panose="020F0502020204030204"/>
              </a:rPr>
              <a:t>EQN D&amp;W onboarding/POCs </a:t>
            </a:r>
            <a:endParaRPr kumimoji="0" lang="en-GB" sz="1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0" name="Arrow: Chevron 69">
            <a:extLst>
              <a:ext uri="{FF2B5EF4-FFF2-40B4-BE49-F238E27FC236}">
                <a16:creationId xmlns:a16="http://schemas.microsoft.com/office/drawing/2014/main" id="{ED887C07-5D16-4A79-9406-06B064EF4A66}"/>
              </a:ext>
            </a:extLst>
          </p:cNvPr>
          <p:cNvSpPr/>
          <p:nvPr/>
        </p:nvSpPr>
        <p:spPr>
          <a:xfrm>
            <a:off x="8364807" y="5030242"/>
            <a:ext cx="208403" cy="232550"/>
          </a:xfrm>
          <a:prstGeom prst="chevron">
            <a:avLst/>
          </a:prstGeom>
          <a:solidFill>
            <a:schemeClr val="accent2">
              <a:alpha val="45000"/>
            </a:schemeClr>
          </a:solidFill>
          <a:ln>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prstClr val="white"/>
              </a:solidFill>
              <a:latin typeface="Calibri" panose="020F0502020204030204"/>
            </a:endParaRPr>
          </a:p>
        </p:txBody>
      </p:sp>
      <p:sp>
        <p:nvSpPr>
          <p:cNvPr id="10" name="TextBox 9">
            <a:extLst>
              <a:ext uri="{FF2B5EF4-FFF2-40B4-BE49-F238E27FC236}">
                <a16:creationId xmlns:a16="http://schemas.microsoft.com/office/drawing/2014/main" id="{FBF3D191-59F1-1778-5465-01F8EC8F42D9}"/>
              </a:ext>
            </a:extLst>
          </p:cNvPr>
          <p:cNvSpPr txBox="1"/>
          <p:nvPr/>
        </p:nvSpPr>
        <p:spPr>
          <a:xfrm>
            <a:off x="6487239" y="1210786"/>
            <a:ext cx="577402" cy="261610"/>
          </a:xfrm>
          <a:prstGeom prst="rect">
            <a:avLst/>
          </a:prstGeom>
          <a:noFill/>
        </p:spPr>
        <p:txBody>
          <a:bodyPr wrap="none" rtlCol="0">
            <a:spAutoFit/>
          </a:bodyPr>
          <a:lstStyle/>
          <a:p>
            <a:r>
              <a:rPr lang="en-NO" sz="1100" dirty="0">
                <a:solidFill>
                  <a:srgbClr val="0070C0"/>
                </a:solidFill>
              </a:rPr>
              <a:t>Today</a:t>
            </a:r>
          </a:p>
        </p:txBody>
      </p:sp>
      <p:sp>
        <p:nvSpPr>
          <p:cNvPr id="11" name="Arrow: Chevron 85">
            <a:extLst>
              <a:ext uri="{FF2B5EF4-FFF2-40B4-BE49-F238E27FC236}">
                <a16:creationId xmlns:a16="http://schemas.microsoft.com/office/drawing/2014/main" id="{D275FB32-8020-9A87-BBD6-26FA87AC0C66}"/>
              </a:ext>
            </a:extLst>
          </p:cNvPr>
          <p:cNvSpPr/>
          <p:nvPr/>
        </p:nvSpPr>
        <p:spPr>
          <a:xfrm>
            <a:off x="8754428" y="4717653"/>
            <a:ext cx="236486" cy="232550"/>
          </a:xfrm>
          <a:prstGeom prst="chevr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10648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C6B06-4528-ECDF-4D33-C3195A2C9301}"/>
              </a:ext>
            </a:extLst>
          </p:cNvPr>
          <p:cNvSpPr>
            <a:spLocks noGrp="1"/>
          </p:cNvSpPr>
          <p:nvPr>
            <p:ph type="ctrTitle"/>
          </p:nvPr>
        </p:nvSpPr>
        <p:spPr>
          <a:xfrm>
            <a:off x="695324" y="800100"/>
            <a:ext cx="6803631" cy="3520600"/>
          </a:xfrm>
        </p:spPr>
        <p:txBody>
          <a:bodyPr/>
          <a:lstStyle/>
          <a:p>
            <a:r>
              <a:rPr lang="en-GB"/>
              <a:t>The end – questions ?</a:t>
            </a:r>
          </a:p>
        </p:txBody>
      </p:sp>
    </p:spTree>
    <p:extLst>
      <p:ext uri="{BB962C8B-B14F-4D97-AF65-F5344CB8AC3E}">
        <p14:creationId xmlns:p14="http://schemas.microsoft.com/office/powerpoint/2010/main" val="9072698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A7DD855-917D-4362-A0E9-DB5B739C222F}"/>
              </a:ext>
            </a:extLst>
          </p:cNvPr>
          <p:cNvSpPr>
            <a:spLocks noGrp="1"/>
          </p:cNvSpPr>
          <p:nvPr>
            <p:ph type="title"/>
          </p:nvPr>
        </p:nvSpPr>
        <p:spPr>
          <a:xfrm>
            <a:off x="410308" y="280501"/>
            <a:ext cx="10972800" cy="551838"/>
          </a:xfrm>
        </p:spPr>
        <p:txBody>
          <a:bodyPr>
            <a:normAutofit/>
          </a:bodyPr>
          <a:lstStyle/>
          <a:p>
            <a:r>
              <a:rPr lang="en-GB" sz="2000"/>
              <a:t>OSDU Ecosystem</a:t>
            </a:r>
          </a:p>
        </p:txBody>
      </p:sp>
      <p:sp>
        <p:nvSpPr>
          <p:cNvPr id="3" name="Slide Number Placeholder 2">
            <a:extLst>
              <a:ext uri="{FF2B5EF4-FFF2-40B4-BE49-F238E27FC236}">
                <a16:creationId xmlns:a16="http://schemas.microsoft.com/office/drawing/2014/main" id="{D287C027-4F2B-40B3-B72F-5824548ED67E}"/>
              </a:ext>
            </a:extLst>
          </p:cNvPr>
          <p:cNvSpPr>
            <a:spLocks noGrp="1"/>
          </p:cNvSpPr>
          <p:nvPr>
            <p:ph type="sldNum" sz="quarter" idx="10"/>
          </p:nvPr>
        </p:nvSpPr>
        <p:spPr/>
        <p:txBody>
          <a:bodyPr/>
          <a:lstStyle/>
          <a:p>
            <a:fld id="{4BBDA901-AC44-DA44-B86F-73C28EB4CF87}" type="slidenum">
              <a:rPr lang="en-GB" smtClean="0"/>
              <a:pPr/>
              <a:t>27</a:t>
            </a:fld>
            <a:endParaRPr lang="en-GB"/>
          </a:p>
        </p:txBody>
      </p:sp>
      <p:sp>
        <p:nvSpPr>
          <p:cNvPr id="5" name="Footer Placeholder 4">
            <a:extLst>
              <a:ext uri="{FF2B5EF4-FFF2-40B4-BE49-F238E27FC236}">
                <a16:creationId xmlns:a16="http://schemas.microsoft.com/office/drawing/2014/main" id="{A62C040D-7166-485F-B893-1DE5F6250478}"/>
              </a:ext>
            </a:extLst>
          </p:cNvPr>
          <p:cNvSpPr>
            <a:spLocks noGrp="1"/>
          </p:cNvSpPr>
          <p:nvPr>
            <p:ph type="ftr" sz="quarter" idx="11"/>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2022</a:t>
            </a:r>
          </a:p>
        </p:txBody>
      </p:sp>
      <p:pic>
        <p:nvPicPr>
          <p:cNvPr id="6" name="Picture 5">
            <a:extLst>
              <a:ext uri="{FF2B5EF4-FFF2-40B4-BE49-F238E27FC236}">
                <a16:creationId xmlns:a16="http://schemas.microsoft.com/office/drawing/2014/main" id="{7A5A0071-6FBC-4F80-AA2D-967CFA447F14}"/>
              </a:ext>
            </a:extLst>
          </p:cNvPr>
          <p:cNvPicPr>
            <a:picLocks/>
          </p:cNvPicPr>
          <p:nvPr/>
        </p:nvPicPr>
        <p:blipFill>
          <a:blip r:embed="rId2">
            <a:extLst>
              <a:ext uri="{28A0092B-C50C-407E-A947-70E740481C1C}">
                <a14:useLocalDpi xmlns:a14="http://schemas.microsoft.com/office/drawing/2010/main" val="0"/>
              </a:ext>
            </a:extLst>
          </a:blip>
          <a:srcRect/>
          <a:stretch>
            <a:fillRect/>
          </a:stretch>
        </p:blipFill>
        <p:spPr bwMode="auto">
          <a:xfrm>
            <a:off x="1582115" y="1189891"/>
            <a:ext cx="8265270" cy="4613031"/>
          </a:xfrm>
          <a:prstGeom prst="rect">
            <a:avLst/>
          </a:prstGeom>
          <a:noFill/>
          <a:ln>
            <a:noFill/>
          </a:ln>
        </p:spPr>
      </p:pic>
    </p:spTree>
    <p:extLst>
      <p:ext uri="{BB962C8B-B14F-4D97-AF65-F5344CB8AC3E}">
        <p14:creationId xmlns:p14="http://schemas.microsoft.com/office/powerpoint/2010/main" val="23943590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1E71FB2-BA7A-E2F9-FAD9-E3F6E9F70654}"/>
              </a:ext>
            </a:extLst>
          </p:cNvPr>
          <p:cNvSpPr/>
          <p:nvPr/>
        </p:nvSpPr>
        <p:spPr>
          <a:xfrm>
            <a:off x="6090303" y="0"/>
            <a:ext cx="6101697" cy="68580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Equinor"/>
              <a:ea typeface="+mn-ea"/>
              <a:cs typeface="+mn-cs"/>
            </a:endParaRPr>
          </a:p>
        </p:txBody>
      </p:sp>
      <p:sp>
        <p:nvSpPr>
          <p:cNvPr id="6" name="Rectangle 5">
            <a:extLst>
              <a:ext uri="{FF2B5EF4-FFF2-40B4-BE49-F238E27FC236}">
                <a16:creationId xmlns:a16="http://schemas.microsoft.com/office/drawing/2014/main" id="{B1868257-453C-A911-546B-AAF167DF25B4}"/>
              </a:ext>
            </a:extLst>
          </p:cNvPr>
          <p:cNvSpPr/>
          <p:nvPr/>
        </p:nvSpPr>
        <p:spPr>
          <a:xfrm>
            <a:off x="0" y="0"/>
            <a:ext cx="61016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Equinor"/>
              <a:ea typeface="+mn-ea"/>
              <a:cs typeface="+mn-cs"/>
            </a:endParaRPr>
          </a:p>
        </p:txBody>
      </p:sp>
      <p:sp>
        <p:nvSpPr>
          <p:cNvPr id="2" name="Title 1">
            <a:extLst>
              <a:ext uri="{FF2B5EF4-FFF2-40B4-BE49-F238E27FC236}">
                <a16:creationId xmlns:a16="http://schemas.microsoft.com/office/drawing/2014/main" id="{7EA99240-5592-014D-04F5-5A903AAAA087}"/>
              </a:ext>
            </a:extLst>
          </p:cNvPr>
          <p:cNvSpPr>
            <a:spLocks noGrp="1"/>
          </p:cNvSpPr>
          <p:nvPr>
            <p:ph type="title"/>
          </p:nvPr>
        </p:nvSpPr>
        <p:spPr>
          <a:xfrm>
            <a:off x="852525" y="467268"/>
            <a:ext cx="10797447" cy="595007"/>
          </a:xfrm>
        </p:spPr>
        <p:txBody>
          <a:bodyPr/>
          <a:lstStyle/>
          <a:p>
            <a:pPr algn="ctr">
              <a:lnSpc>
                <a:spcPct val="150000"/>
              </a:lnSpc>
            </a:pPr>
            <a:r>
              <a:rPr lang="nb-NO" dirty="0"/>
              <a:t>OSDU </a:t>
            </a:r>
            <a:r>
              <a:rPr lang="nb-NO" dirty="0" err="1"/>
              <a:t>Introduction</a:t>
            </a:r>
            <a:br>
              <a:rPr lang="nb-NO" dirty="0"/>
            </a:br>
            <a:r>
              <a:rPr lang="nb-NO" sz="1600" i="1" dirty="0"/>
              <a:t>USING AN IPHONE AS THE ANALOGY</a:t>
            </a:r>
            <a:endParaRPr lang="en-GB" i="1" dirty="0"/>
          </a:p>
        </p:txBody>
      </p:sp>
      <p:sp>
        <p:nvSpPr>
          <p:cNvPr id="5" name="Slide Number Placeholder 4">
            <a:extLst>
              <a:ext uri="{FF2B5EF4-FFF2-40B4-BE49-F238E27FC236}">
                <a16:creationId xmlns:a16="http://schemas.microsoft.com/office/drawing/2014/main" id="{DF9F361E-7C8B-B410-08CF-F53D928DAAA4}"/>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GB"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28</a:t>
            </a:fld>
            <a:r>
              <a:rPr kumimoji="0" lang="en-GB" sz="800" b="0" i="0" u="none" strike="noStrike" kern="1200" cap="none" spc="0" normalizeH="0" baseline="0" noProof="0">
                <a:ln>
                  <a:noFill/>
                </a:ln>
                <a:solidFill>
                  <a:srgbClr val="7C8F98"/>
                </a:solidFill>
                <a:effectLst/>
                <a:uLnTx/>
                <a:uFillTx/>
                <a:latin typeface="Equinor"/>
                <a:ea typeface="+mn-ea"/>
                <a:cs typeface="+mn-cs"/>
              </a:rPr>
              <a:t>  |  </a:t>
            </a:r>
            <a:endParaRPr kumimoji="0" lang="en-GB" sz="800" b="0" i="0" u="none" strike="noStrike" kern="1200" cap="none" spc="0" normalizeH="0" baseline="0" noProof="0" dirty="0">
              <a:ln>
                <a:noFill/>
              </a:ln>
              <a:solidFill>
                <a:srgbClr val="7C8F98"/>
              </a:solidFill>
              <a:effectLst/>
              <a:uLnTx/>
              <a:uFillTx/>
              <a:latin typeface="Equinor"/>
              <a:ea typeface="+mn-ea"/>
              <a:cs typeface="+mn-cs"/>
            </a:endParaRPr>
          </a:p>
        </p:txBody>
      </p:sp>
      <p:grpSp>
        <p:nvGrpSpPr>
          <p:cNvPr id="11" name="Group 10">
            <a:extLst>
              <a:ext uri="{FF2B5EF4-FFF2-40B4-BE49-F238E27FC236}">
                <a16:creationId xmlns:a16="http://schemas.microsoft.com/office/drawing/2014/main" id="{629FD164-AE20-1EAC-D1DF-F0D5E4131765}"/>
              </a:ext>
            </a:extLst>
          </p:cNvPr>
          <p:cNvGrpSpPr/>
          <p:nvPr/>
        </p:nvGrpSpPr>
        <p:grpSpPr>
          <a:xfrm rot="237771">
            <a:off x="429595" y="1974627"/>
            <a:ext cx="1766733" cy="3683728"/>
            <a:chOff x="2428875" y="1872884"/>
            <a:chExt cx="3808892" cy="7614016"/>
          </a:xfrm>
        </p:grpSpPr>
        <p:pic>
          <p:nvPicPr>
            <p:cNvPr id="10" name="Picture 9">
              <a:extLst>
                <a:ext uri="{FF2B5EF4-FFF2-40B4-BE49-F238E27FC236}">
                  <a16:creationId xmlns:a16="http://schemas.microsoft.com/office/drawing/2014/main" id="{90B58E14-22FB-ED26-5FEA-EAABDC640C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2292" y="2228850"/>
              <a:ext cx="3176465" cy="6858000"/>
            </a:xfrm>
            <a:prstGeom prst="roundRect">
              <a:avLst>
                <a:gd name="adj" fmla="val 6172"/>
              </a:avLst>
            </a:prstGeom>
          </p:spPr>
        </p:pic>
        <p:pic>
          <p:nvPicPr>
            <p:cNvPr id="8" name="Picture 7">
              <a:extLst>
                <a:ext uri="{FF2B5EF4-FFF2-40B4-BE49-F238E27FC236}">
                  <a16:creationId xmlns:a16="http://schemas.microsoft.com/office/drawing/2014/main" id="{CCEBFC71-76F0-584B-54DD-AEE48A34712A}"/>
                </a:ext>
              </a:extLst>
            </p:cNvPr>
            <p:cNvPicPr>
              <a:picLocks noChangeAspect="1"/>
            </p:cNvPicPr>
            <p:nvPr/>
          </p:nvPicPr>
          <p:blipFill rotWithShape="1">
            <a:blip r:embed="rId4" cstate="email">
              <a:extLst>
                <a:ext uri="{28A0092B-C50C-407E-A947-70E740481C1C}">
                  <a14:useLocalDpi xmlns:a14="http://schemas.microsoft.com/office/drawing/2010/main" val="0"/>
                </a:ext>
              </a:extLst>
            </a:blip>
            <a:srcRect/>
            <a:stretch/>
          </p:blipFill>
          <p:spPr>
            <a:xfrm>
              <a:off x="2428875" y="1872884"/>
              <a:ext cx="3808892" cy="7614016"/>
            </a:xfrm>
            <a:prstGeom prst="rect">
              <a:avLst/>
            </a:prstGeom>
          </p:spPr>
        </p:pic>
      </p:grpSp>
      <p:sp>
        <p:nvSpPr>
          <p:cNvPr id="12" name="Title 1">
            <a:extLst>
              <a:ext uri="{FF2B5EF4-FFF2-40B4-BE49-F238E27FC236}">
                <a16:creationId xmlns:a16="http://schemas.microsoft.com/office/drawing/2014/main" id="{75DBDC89-1A27-0D9D-F48D-EE1B767D3A13}"/>
              </a:ext>
            </a:extLst>
          </p:cNvPr>
          <p:cNvSpPr txBox="1">
            <a:spLocks/>
          </p:cNvSpPr>
          <p:nvPr/>
        </p:nvSpPr>
        <p:spPr>
          <a:xfrm>
            <a:off x="2847975" y="1362075"/>
            <a:ext cx="10668001" cy="609600"/>
          </a:xfrm>
          <a:prstGeom prst="rect">
            <a:avLst/>
          </a:prstGeom>
        </p:spPr>
        <p:txBody>
          <a:bodyPr vert="horz" lIns="0" tIns="180000" rIns="0" bIns="0" rtlCol="0" anchor="t">
            <a:noAutofit/>
          </a:bodyPr>
          <a:lstStyle>
            <a:lvl1pPr algn="l" defTabSz="914400" rtl="0" eaLnBrk="1" latinLnBrk="0" hangingPunct="1">
              <a:lnSpc>
                <a:spcPct val="100000"/>
              </a:lnSpc>
              <a:spcBef>
                <a:spcPct val="0"/>
              </a:spcBef>
              <a:buNone/>
              <a:defRPr sz="2400" kern="1200">
                <a:solidFill>
                  <a:srgbClr val="243746"/>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dirty="0">
                <a:ln>
                  <a:noFill/>
                </a:ln>
                <a:solidFill>
                  <a:srgbClr val="243746"/>
                </a:solidFill>
                <a:effectLst/>
                <a:uLnTx/>
                <a:uFillTx/>
                <a:latin typeface="Equinor Medium"/>
                <a:ea typeface="+mj-ea"/>
                <a:cs typeface="+mj-cs"/>
              </a:rPr>
              <a:t>Two examples of iPhone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dirty="0">
                <a:ln>
                  <a:noFill/>
                </a:ln>
                <a:solidFill>
                  <a:srgbClr val="243746"/>
                </a:solidFill>
                <a:effectLst/>
                <a:uLnTx/>
                <a:uFillTx/>
                <a:latin typeface="Equinor Medium"/>
                <a:ea typeface="+mj-ea"/>
                <a:cs typeface="+mj-cs"/>
              </a:rPr>
              <a:t>Interoperability</a:t>
            </a:r>
            <a:endParaRPr kumimoji="0" lang="en-UA" sz="1800" b="0" i="0" u="none" strike="noStrike" kern="1200" cap="none" spc="0" normalizeH="0" baseline="0" noProof="0" dirty="0">
              <a:ln>
                <a:noFill/>
              </a:ln>
              <a:solidFill>
                <a:srgbClr val="243746"/>
              </a:solidFill>
              <a:effectLst/>
              <a:uLnTx/>
              <a:uFillTx/>
              <a:latin typeface="Equinor Medium"/>
              <a:ea typeface="+mj-ea"/>
              <a:cs typeface="+mj-cs"/>
            </a:endParaRPr>
          </a:p>
        </p:txBody>
      </p:sp>
      <p:pic>
        <p:nvPicPr>
          <p:cNvPr id="13" name="Graphic 12" descr="Checkbox Checked">
            <a:extLst>
              <a:ext uri="{FF2B5EF4-FFF2-40B4-BE49-F238E27FC236}">
                <a16:creationId xmlns:a16="http://schemas.microsoft.com/office/drawing/2014/main" id="{51D55F6B-3F38-A5F5-45DE-BB92E251E8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60600" y="2281666"/>
            <a:ext cx="609600" cy="609600"/>
          </a:xfrm>
          <a:prstGeom prst="rect">
            <a:avLst/>
          </a:prstGeom>
        </p:spPr>
      </p:pic>
      <p:sp>
        <p:nvSpPr>
          <p:cNvPr id="14" name="TextBox 13">
            <a:extLst>
              <a:ext uri="{FF2B5EF4-FFF2-40B4-BE49-F238E27FC236}">
                <a16:creationId xmlns:a16="http://schemas.microsoft.com/office/drawing/2014/main" id="{2A7BED39-F43D-02A0-29A5-036997E43612}"/>
              </a:ext>
            </a:extLst>
          </p:cNvPr>
          <p:cNvSpPr txBox="1"/>
          <p:nvPr/>
        </p:nvSpPr>
        <p:spPr>
          <a:xfrm>
            <a:off x="2847976" y="2305817"/>
            <a:ext cx="2933700"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Enabling photo sharing across all applications</a:t>
            </a:r>
            <a:endParaRPr kumimoji="0" lang="uk-UA" sz="1600" b="1" i="0" u="none" strike="noStrike" kern="1200" cap="none" spc="0" normalizeH="0" baseline="0" noProof="0" dirty="0">
              <a:ln>
                <a:noFill/>
              </a:ln>
              <a:solidFill>
                <a:srgbClr val="333333"/>
              </a:solidFill>
              <a:effectLst/>
              <a:uLnTx/>
              <a:uFillTx/>
              <a:ea typeface="Source Sans Pro Black" panose="020B0803030403020204" pitchFamily="34" charset="0"/>
              <a:cs typeface="+mn-cs"/>
            </a:endParaRPr>
          </a:p>
        </p:txBody>
      </p:sp>
      <p:pic>
        <p:nvPicPr>
          <p:cNvPr id="15" name="Graphic 14" descr="Checkbox Checked">
            <a:extLst>
              <a:ext uri="{FF2B5EF4-FFF2-40B4-BE49-F238E27FC236}">
                <a16:creationId xmlns:a16="http://schemas.microsoft.com/office/drawing/2014/main" id="{459E29D0-6B9A-F1AF-CB11-75779FD496A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70125" y="3005566"/>
            <a:ext cx="609600" cy="609600"/>
          </a:xfrm>
          <a:prstGeom prst="rect">
            <a:avLst/>
          </a:prstGeom>
        </p:spPr>
      </p:pic>
      <p:sp>
        <p:nvSpPr>
          <p:cNvPr id="16" name="TextBox 15">
            <a:extLst>
              <a:ext uri="{FF2B5EF4-FFF2-40B4-BE49-F238E27FC236}">
                <a16:creationId xmlns:a16="http://schemas.microsoft.com/office/drawing/2014/main" id="{D831EE32-31D6-9661-BE47-600CD853BC5D}"/>
              </a:ext>
            </a:extLst>
          </p:cNvPr>
          <p:cNvSpPr txBox="1"/>
          <p:nvPr/>
        </p:nvSpPr>
        <p:spPr>
          <a:xfrm>
            <a:off x="2895600" y="2991617"/>
            <a:ext cx="3019425"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All health &amp; fitness information automatically available from multiple apps</a:t>
            </a:r>
            <a:endParaRPr kumimoji="0" lang="uk-UA" sz="1600" b="1" i="0" u="none" strike="noStrike" kern="1200" cap="none" spc="0" normalizeH="0" baseline="0" noProof="0" dirty="0">
              <a:ln>
                <a:noFill/>
              </a:ln>
              <a:solidFill>
                <a:srgbClr val="333333"/>
              </a:solidFill>
              <a:effectLst/>
              <a:uLnTx/>
              <a:uFillTx/>
              <a:ea typeface="Source Sans Pro Black" panose="020B0803030403020204" pitchFamily="34" charset="0"/>
              <a:cs typeface="+mn-cs"/>
            </a:endParaRPr>
          </a:p>
        </p:txBody>
      </p:sp>
      <p:pic>
        <p:nvPicPr>
          <p:cNvPr id="17" name="Graphic 16" descr="Checkbox Checked">
            <a:extLst>
              <a:ext uri="{FF2B5EF4-FFF2-40B4-BE49-F238E27FC236}">
                <a16:creationId xmlns:a16="http://schemas.microsoft.com/office/drawing/2014/main" id="{3A729B9A-B2E4-CD9B-C317-D2C5A97CF55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60600" y="3843766"/>
            <a:ext cx="609600" cy="609600"/>
          </a:xfrm>
          <a:prstGeom prst="rect">
            <a:avLst/>
          </a:prstGeom>
        </p:spPr>
      </p:pic>
      <p:sp>
        <p:nvSpPr>
          <p:cNvPr id="18" name="TextBox 17">
            <a:extLst>
              <a:ext uri="{FF2B5EF4-FFF2-40B4-BE49-F238E27FC236}">
                <a16:creationId xmlns:a16="http://schemas.microsoft.com/office/drawing/2014/main" id="{64B230D0-1705-E42A-9AF7-91501ED15095}"/>
              </a:ext>
            </a:extLst>
          </p:cNvPr>
          <p:cNvSpPr txBox="1"/>
          <p:nvPr/>
        </p:nvSpPr>
        <p:spPr>
          <a:xfrm>
            <a:off x="2800350" y="3867917"/>
            <a:ext cx="3019425" cy="212365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Only possible due to standardization - </a:t>
            </a:r>
            <a:r>
              <a:rPr kumimoji="0" lang="en-GB" sz="1400" b="0" i="0" u="none" strike="noStrike" kern="1200" cap="none" spc="0" normalizeH="0" baseline="0" noProof="0" dirty="0">
                <a:ln>
                  <a:noFill/>
                </a:ln>
                <a:solidFill>
                  <a:srgbClr val="333333"/>
                </a:solidFill>
                <a:effectLst/>
                <a:uLnTx/>
                <a:uFillTx/>
                <a:latin typeface="Equinor"/>
                <a:ea typeface="Calibri" panose="020F0502020204030204" pitchFamily="34" charset="0"/>
                <a:cs typeface="Times New Roman" panose="02020603050405020304" pitchFamily="18" charset="0"/>
              </a:rPr>
              <a:t>iOS </a:t>
            </a:r>
            <a:r>
              <a:rPr kumimoji="0" lang="en-GB" sz="1400" b="0" i="0" u="none" strike="noStrike" kern="1200" cap="none" spc="0" normalizeH="0" baseline="0" noProof="0" dirty="0" err="1">
                <a:ln>
                  <a:noFill/>
                </a:ln>
                <a:solidFill>
                  <a:srgbClr val="333333"/>
                </a:solidFill>
                <a:effectLst/>
                <a:uLnTx/>
                <a:uFillTx/>
                <a:latin typeface="Equinor"/>
                <a:ea typeface="Calibri" panose="020F0502020204030204" pitchFamily="34" charset="0"/>
                <a:cs typeface="Times New Roman" panose="02020603050405020304" pitchFamily="18" charset="0"/>
              </a:rPr>
              <a:t>ShareSheet</a:t>
            </a:r>
            <a:r>
              <a:rPr kumimoji="0" lang="en-GB" sz="1400" b="0" i="0" u="none" strike="noStrike" kern="1200" cap="none" spc="0" normalizeH="0" baseline="0" noProof="0" dirty="0">
                <a:ln>
                  <a:noFill/>
                </a:ln>
                <a:solidFill>
                  <a:srgbClr val="333333"/>
                </a:solidFill>
                <a:effectLst/>
                <a:uLnTx/>
                <a:uFillTx/>
                <a:latin typeface="Equinor"/>
                <a:ea typeface="Calibri" panose="020F0502020204030204" pitchFamily="34" charset="0"/>
                <a:cs typeface="Times New Roman" panose="02020603050405020304" pitchFamily="18" charset="0"/>
              </a:rPr>
              <a:t>, </a:t>
            </a:r>
            <a:r>
              <a:rPr kumimoji="0" lang="en-GB" sz="1400" b="0" i="0" u="none" strike="noStrike" kern="1200" cap="none" spc="0" normalizeH="0" baseline="0" noProof="0" dirty="0" err="1">
                <a:ln>
                  <a:noFill/>
                </a:ln>
                <a:solidFill>
                  <a:srgbClr val="333333"/>
                </a:solidFill>
                <a:effectLst/>
                <a:uLnTx/>
                <a:uFillTx/>
                <a:latin typeface="Equinor"/>
                <a:ea typeface="Calibri" panose="020F0502020204030204" pitchFamily="34" charset="0"/>
                <a:cs typeface="Times New Roman" panose="02020603050405020304" pitchFamily="18" charset="0"/>
              </a:rPr>
              <a:t>BlueTooth</a:t>
            </a:r>
            <a:r>
              <a:rPr kumimoji="0" lang="en-GB" sz="1400" b="0" i="0" u="none" strike="noStrike" kern="1200" cap="none" spc="0" normalizeH="0" baseline="0" noProof="0" dirty="0">
                <a:ln>
                  <a:noFill/>
                </a:ln>
                <a:solidFill>
                  <a:srgbClr val="333333"/>
                </a:solidFill>
                <a:effectLst/>
                <a:uLnTx/>
                <a:uFillTx/>
                <a:latin typeface="Equinor"/>
                <a:ea typeface="Calibri" panose="020F0502020204030204" pitchFamily="34" charset="0"/>
                <a:cs typeface="Times New Roman" panose="02020603050405020304" pitchFamily="18" charset="0"/>
              </a:rPr>
              <a:t>, </a:t>
            </a:r>
            <a:r>
              <a:rPr kumimoji="0" lang="en-GB" sz="1400" b="0" i="0" u="none" strike="noStrike" kern="1200" cap="none" spc="0" normalizeH="0" baseline="0" noProof="0" dirty="0" err="1">
                <a:ln>
                  <a:noFill/>
                </a:ln>
                <a:solidFill>
                  <a:srgbClr val="333333"/>
                </a:solidFill>
                <a:effectLst/>
                <a:uLnTx/>
                <a:uFillTx/>
                <a:latin typeface="Equinor"/>
                <a:ea typeface="Calibri" panose="020F0502020204030204" pitchFamily="34" charset="0"/>
                <a:cs typeface="Times New Roman" panose="02020603050405020304" pitchFamily="18" charset="0"/>
              </a:rPr>
              <a:t>WiFi</a:t>
            </a:r>
            <a:r>
              <a:rPr kumimoji="0" lang="en-GB" sz="1400" b="0" i="0" u="none" strike="noStrike" kern="1200" cap="none" spc="0" normalizeH="0" baseline="0" noProof="0" dirty="0">
                <a:ln>
                  <a:noFill/>
                </a:ln>
                <a:solidFill>
                  <a:srgbClr val="333333"/>
                </a:solidFill>
                <a:effectLst/>
                <a:uLnTx/>
                <a:uFillTx/>
                <a:latin typeface="Equinor"/>
                <a:ea typeface="Calibri" panose="020F0502020204030204" pitchFamily="34" charset="0"/>
                <a:cs typeface="Times New Roman" panose="02020603050405020304" pitchFamily="18" charset="0"/>
              </a:rPr>
              <a:t>, Photo/Video Formats (JPEG, MP4, HEIF and general metadata standards) HealthKit (HL7, CDA) HomeKit (HAP, SSDP, UPnP), XML, JSON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uk-UA" sz="1600" b="1" i="0" u="none" strike="noStrike" kern="1200" cap="none" spc="0" normalizeH="0" baseline="0" noProof="0" dirty="0">
              <a:ln>
                <a:noFill/>
              </a:ln>
              <a:solidFill>
                <a:srgbClr val="333333"/>
              </a:solidFill>
              <a:effectLst/>
              <a:uLnTx/>
              <a:uFillTx/>
              <a:ea typeface="Source Sans Pro Black" panose="020B0803030403020204" pitchFamily="34" charset="0"/>
              <a:cs typeface="+mn-cs"/>
            </a:endParaRPr>
          </a:p>
        </p:txBody>
      </p:sp>
      <p:pic>
        <p:nvPicPr>
          <p:cNvPr id="1026" name="Picture 2" descr="The Open Group OSDU™ Forum">
            <a:extLst>
              <a:ext uri="{FF2B5EF4-FFF2-40B4-BE49-F238E27FC236}">
                <a16:creationId xmlns:a16="http://schemas.microsoft.com/office/drawing/2014/main" id="{8CACEE24-15AE-344C-5698-FD22C45694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15116" y="3371850"/>
            <a:ext cx="1850850" cy="734556"/>
          </a:xfrm>
          <a:prstGeom prst="rect">
            <a:avLst/>
          </a:prstGeom>
          <a:noFill/>
          <a:extLst>
            <a:ext uri="{909E8E84-426E-40DD-AFC4-6F175D3DCCD1}">
              <a14:hiddenFill xmlns:a14="http://schemas.microsoft.com/office/drawing/2010/main">
                <a:solidFill>
                  <a:srgbClr val="FFFFFF"/>
                </a:solidFill>
              </a14:hiddenFill>
            </a:ext>
          </a:extLst>
        </p:spPr>
      </p:pic>
      <p:sp>
        <p:nvSpPr>
          <p:cNvPr id="19" name="Title 1">
            <a:extLst>
              <a:ext uri="{FF2B5EF4-FFF2-40B4-BE49-F238E27FC236}">
                <a16:creationId xmlns:a16="http://schemas.microsoft.com/office/drawing/2014/main" id="{ECC35F3D-4CC6-4B9C-E2D0-EA528AD69878}"/>
              </a:ext>
            </a:extLst>
          </p:cNvPr>
          <p:cNvSpPr txBox="1">
            <a:spLocks/>
          </p:cNvSpPr>
          <p:nvPr/>
        </p:nvSpPr>
        <p:spPr>
          <a:xfrm>
            <a:off x="8582025" y="1362075"/>
            <a:ext cx="3448049" cy="609600"/>
          </a:xfrm>
          <a:prstGeom prst="rect">
            <a:avLst/>
          </a:prstGeom>
        </p:spPr>
        <p:txBody>
          <a:bodyPr vert="horz" lIns="0" tIns="180000" rIns="0" bIns="0" rtlCol="0" anchor="t">
            <a:noAutofit/>
          </a:bodyPr>
          <a:lstStyle>
            <a:lvl1pPr algn="l" defTabSz="914400" rtl="0" eaLnBrk="1" latinLnBrk="0" hangingPunct="1">
              <a:lnSpc>
                <a:spcPct val="100000"/>
              </a:lnSpc>
              <a:spcBef>
                <a:spcPct val="0"/>
              </a:spcBef>
              <a:buNone/>
              <a:defRPr sz="2400" kern="1200">
                <a:solidFill>
                  <a:srgbClr val="243746"/>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dirty="0">
                <a:ln>
                  <a:noFill/>
                </a:ln>
                <a:solidFill>
                  <a:srgbClr val="243746"/>
                </a:solidFill>
                <a:effectLst/>
                <a:uLnTx/>
                <a:uFillTx/>
                <a:latin typeface="Equinor Medium"/>
                <a:ea typeface="+mj-ea"/>
                <a:cs typeface="+mj-cs"/>
              </a:rPr>
              <a:t>OSDU will enable Interoperability in Subsurface tools:</a:t>
            </a:r>
            <a:endParaRPr kumimoji="0" lang="en-UA" sz="1800" b="0" i="0" u="none" strike="noStrike" kern="1200" cap="none" spc="0" normalizeH="0" baseline="0" noProof="0" dirty="0">
              <a:ln>
                <a:noFill/>
              </a:ln>
              <a:solidFill>
                <a:srgbClr val="243746"/>
              </a:solidFill>
              <a:effectLst/>
              <a:uLnTx/>
              <a:uFillTx/>
              <a:latin typeface="Equinor Medium"/>
              <a:ea typeface="+mj-ea"/>
              <a:cs typeface="+mj-cs"/>
            </a:endParaRPr>
          </a:p>
        </p:txBody>
      </p:sp>
      <p:pic>
        <p:nvPicPr>
          <p:cNvPr id="20" name="Graphic 19" descr="Checkbox Checked">
            <a:extLst>
              <a:ext uri="{FF2B5EF4-FFF2-40B4-BE49-F238E27FC236}">
                <a16:creationId xmlns:a16="http://schemas.microsoft.com/office/drawing/2014/main" id="{976BB0B7-4186-7884-FB18-718A00FCA1A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442325" y="2195941"/>
            <a:ext cx="609600" cy="609600"/>
          </a:xfrm>
          <a:prstGeom prst="rect">
            <a:avLst/>
          </a:prstGeom>
        </p:spPr>
      </p:pic>
      <p:sp>
        <p:nvSpPr>
          <p:cNvPr id="21" name="TextBox 20">
            <a:extLst>
              <a:ext uri="{FF2B5EF4-FFF2-40B4-BE49-F238E27FC236}">
                <a16:creationId xmlns:a16="http://schemas.microsoft.com/office/drawing/2014/main" id="{8A5DA448-C01A-408A-D4AB-8CE0984985E7}"/>
              </a:ext>
            </a:extLst>
          </p:cNvPr>
          <p:cNvSpPr txBox="1"/>
          <p:nvPr/>
        </p:nvSpPr>
        <p:spPr>
          <a:xfrm>
            <a:off x="9029701" y="2220092"/>
            <a:ext cx="2867024"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Enabling efficient data flow across applications, so people no longer need to do cumbersome and manual import and exports</a:t>
            </a:r>
            <a:endParaRPr kumimoji="0" lang="uk-UA" sz="1600" b="1" i="0" u="none" strike="noStrike" kern="1200" cap="none" spc="0" normalizeH="0" baseline="0" noProof="0" dirty="0">
              <a:ln>
                <a:noFill/>
              </a:ln>
              <a:solidFill>
                <a:srgbClr val="333333"/>
              </a:solidFill>
              <a:effectLst/>
              <a:uLnTx/>
              <a:uFillTx/>
              <a:ea typeface="Source Sans Pro Black" panose="020B0803030403020204" pitchFamily="34" charset="0"/>
              <a:cs typeface="+mn-cs"/>
            </a:endParaRPr>
          </a:p>
        </p:txBody>
      </p:sp>
      <p:pic>
        <p:nvPicPr>
          <p:cNvPr id="30" name="Graphic 29" descr="Checkbox Checked">
            <a:extLst>
              <a:ext uri="{FF2B5EF4-FFF2-40B4-BE49-F238E27FC236}">
                <a16:creationId xmlns:a16="http://schemas.microsoft.com/office/drawing/2014/main" id="{20921C13-DBA9-3DDC-5DEA-C7E02B4C649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432800" y="4662916"/>
            <a:ext cx="609600" cy="609600"/>
          </a:xfrm>
          <a:prstGeom prst="rect">
            <a:avLst/>
          </a:prstGeom>
        </p:spPr>
      </p:pic>
      <p:sp>
        <p:nvSpPr>
          <p:cNvPr id="31" name="TextBox 30">
            <a:extLst>
              <a:ext uri="{FF2B5EF4-FFF2-40B4-BE49-F238E27FC236}">
                <a16:creationId xmlns:a16="http://schemas.microsoft.com/office/drawing/2014/main" id="{7E4B6AC6-C2DF-D2A2-5042-DADB410B36DC}"/>
              </a:ext>
            </a:extLst>
          </p:cNvPr>
          <p:cNvSpPr txBox="1"/>
          <p:nvPr/>
        </p:nvSpPr>
        <p:spPr>
          <a:xfrm>
            <a:off x="9058276" y="4696592"/>
            <a:ext cx="2867024" cy="123110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Only possible due to </a:t>
            </a:r>
            <a:r>
              <a:rPr kumimoji="0" lang="en-US" sz="1600" b="1" i="0" u="none" strike="noStrike" kern="1200" cap="none" spc="0" normalizeH="0" baseline="0" noProof="0" dirty="0" err="1">
                <a:ln>
                  <a:noFill/>
                </a:ln>
                <a:solidFill>
                  <a:srgbClr val="333333"/>
                </a:solidFill>
                <a:effectLst/>
                <a:uLnTx/>
                <a:uFillTx/>
                <a:latin typeface="Equinor"/>
                <a:ea typeface="Source Sans Pro Black" panose="020B0803030403020204" pitchFamily="34" charset="0"/>
                <a:cs typeface="+mn-cs"/>
              </a:rPr>
              <a:t>Standardisation</a:t>
            </a:r>
            <a:r>
              <a:rPr kumimoji="0" lang="en-US" sz="1600" b="1"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 </a:t>
            </a:r>
            <a:r>
              <a:rPr kumimoji="0" lang="en-US" sz="1400" b="0"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Including RESQML, WITSML, PRODML, PPDM, </a:t>
            </a:r>
            <a:r>
              <a:rPr kumimoji="0" lang="en-US" sz="1400" b="0" i="0" u="none" strike="noStrike" kern="1200" cap="none" spc="0" normalizeH="0" baseline="0" noProof="0" dirty="0" err="1">
                <a:ln>
                  <a:noFill/>
                </a:ln>
                <a:solidFill>
                  <a:srgbClr val="333333"/>
                </a:solidFill>
                <a:effectLst/>
                <a:uLnTx/>
                <a:uFillTx/>
                <a:latin typeface="Equinor"/>
                <a:ea typeface="Source Sans Pro Black" panose="020B0803030403020204" pitchFamily="34" charset="0"/>
                <a:cs typeface="+mn-cs"/>
              </a:rPr>
              <a:t>OpenVDS</a:t>
            </a:r>
            <a:r>
              <a:rPr kumimoji="0" lang="en-US" sz="1400" b="0"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 </a:t>
            </a:r>
            <a:r>
              <a:rPr kumimoji="0" lang="en-US" sz="1400" b="0" i="0" u="none" strike="noStrike" kern="1200" cap="none" spc="0" normalizeH="0" baseline="0" noProof="0" dirty="0" err="1">
                <a:ln>
                  <a:noFill/>
                </a:ln>
                <a:solidFill>
                  <a:srgbClr val="333333"/>
                </a:solidFill>
                <a:effectLst/>
                <a:uLnTx/>
                <a:uFillTx/>
                <a:latin typeface="Equinor"/>
                <a:ea typeface="Source Sans Pro Black" panose="020B0803030403020204" pitchFamily="34" charset="0"/>
                <a:cs typeface="+mn-cs"/>
              </a:rPr>
              <a:t>OpenZGY</a:t>
            </a:r>
            <a:r>
              <a:rPr kumimoji="0" lang="en-US" sz="1400" b="0"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 JSON +++ </a:t>
            </a:r>
            <a:endParaRPr kumimoji="0" lang="uk-UA" sz="1600" b="0" i="0" u="none" strike="noStrike" kern="1200" cap="none" spc="0" normalizeH="0" baseline="0" noProof="0" dirty="0">
              <a:ln>
                <a:noFill/>
              </a:ln>
              <a:solidFill>
                <a:srgbClr val="333333"/>
              </a:solidFill>
              <a:effectLst/>
              <a:uLnTx/>
              <a:uFillTx/>
              <a:ea typeface="Source Sans Pro Black" panose="020B0803030403020204" pitchFamily="34" charset="0"/>
              <a:cs typeface="+mn-cs"/>
            </a:endParaRPr>
          </a:p>
        </p:txBody>
      </p:sp>
      <p:pic>
        <p:nvPicPr>
          <p:cNvPr id="1024" name="Graphic 1023" descr="Checkbox Checked">
            <a:extLst>
              <a:ext uri="{FF2B5EF4-FFF2-40B4-BE49-F238E27FC236}">
                <a16:creationId xmlns:a16="http://schemas.microsoft.com/office/drawing/2014/main" id="{0E8014D8-A1CB-906D-3930-CA015F189CB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9175" y="5710666"/>
            <a:ext cx="609600" cy="609600"/>
          </a:xfrm>
          <a:prstGeom prst="rect">
            <a:avLst/>
          </a:prstGeom>
        </p:spPr>
      </p:pic>
      <p:sp>
        <p:nvSpPr>
          <p:cNvPr id="1025" name="TextBox 1024">
            <a:extLst>
              <a:ext uri="{FF2B5EF4-FFF2-40B4-BE49-F238E27FC236}">
                <a16:creationId xmlns:a16="http://schemas.microsoft.com/office/drawing/2014/main" id="{D11CFAF5-3D36-301F-A1EC-B4972279F89A}"/>
              </a:ext>
            </a:extLst>
          </p:cNvPr>
          <p:cNvSpPr txBox="1"/>
          <p:nvPr/>
        </p:nvSpPr>
        <p:spPr>
          <a:xfrm>
            <a:off x="2828926" y="5772917"/>
            <a:ext cx="2933700"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Leading to widespread innovation and new business models</a:t>
            </a:r>
            <a:endParaRPr kumimoji="0" lang="uk-UA" sz="1600" b="1" i="0" u="none" strike="noStrike" kern="1200" cap="none" spc="0" normalizeH="0" baseline="0" noProof="0" dirty="0">
              <a:ln>
                <a:noFill/>
              </a:ln>
              <a:solidFill>
                <a:srgbClr val="333333"/>
              </a:solidFill>
              <a:effectLst/>
              <a:uLnTx/>
              <a:uFillTx/>
              <a:ea typeface="Source Sans Pro Black" panose="020B0803030403020204" pitchFamily="34" charset="0"/>
              <a:cs typeface="+mn-cs"/>
            </a:endParaRPr>
          </a:p>
        </p:txBody>
      </p:sp>
      <p:sp>
        <p:nvSpPr>
          <p:cNvPr id="4" name="TextBox 3">
            <a:extLst>
              <a:ext uri="{FF2B5EF4-FFF2-40B4-BE49-F238E27FC236}">
                <a16:creationId xmlns:a16="http://schemas.microsoft.com/office/drawing/2014/main" id="{ED9C6701-04C0-F1CA-BC78-ED94F400CB5C}"/>
              </a:ext>
            </a:extLst>
          </p:cNvPr>
          <p:cNvSpPr txBox="1"/>
          <p:nvPr/>
        </p:nvSpPr>
        <p:spPr>
          <a:xfrm>
            <a:off x="9024939" y="3567797"/>
            <a:ext cx="2728912" cy="107721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All data and tools available in one place, helping with collaboration and efficiency</a:t>
            </a:r>
            <a:endParaRPr kumimoji="0" lang="uk-UA" sz="1600" b="1" i="0" u="none" strike="noStrike" kern="1200" cap="none" spc="0" normalizeH="0" baseline="0" noProof="0" dirty="0">
              <a:ln>
                <a:noFill/>
              </a:ln>
              <a:solidFill>
                <a:srgbClr val="333333"/>
              </a:solidFill>
              <a:effectLst/>
              <a:uLnTx/>
              <a:uFillTx/>
              <a:ea typeface="Source Sans Pro Black" panose="020B0803030403020204" pitchFamily="34" charset="0"/>
              <a:cs typeface="+mn-cs"/>
            </a:endParaRPr>
          </a:p>
        </p:txBody>
      </p:sp>
      <p:pic>
        <p:nvPicPr>
          <p:cNvPr id="9" name="Graphic 8" descr="Checkbox Checked">
            <a:extLst>
              <a:ext uri="{FF2B5EF4-FFF2-40B4-BE49-F238E27FC236}">
                <a16:creationId xmlns:a16="http://schemas.microsoft.com/office/drawing/2014/main" id="{884CBAE8-CBA5-2846-8ABA-D440879D13A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423275" y="3519916"/>
            <a:ext cx="609600" cy="609600"/>
          </a:xfrm>
          <a:prstGeom prst="rect">
            <a:avLst/>
          </a:prstGeom>
        </p:spPr>
      </p:pic>
      <p:pic>
        <p:nvPicPr>
          <p:cNvPr id="26" name="Graphic 25" descr="Checkbox Checked">
            <a:extLst>
              <a:ext uri="{FF2B5EF4-FFF2-40B4-BE49-F238E27FC236}">
                <a16:creationId xmlns:a16="http://schemas.microsoft.com/office/drawing/2014/main" id="{723F162D-63FC-0063-5C98-B01D9F7E03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413750" y="5840927"/>
            <a:ext cx="609600" cy="609600"/>
          </a:xfrm>
          <a:prstGeom prst="rect">
            <a:avLst/>
          </a:prstGeom>
        </p:spPr>
      </p:pic>
      <p:sp>
        <p:nvSpPr>
          <p:cNvPr id="27" name="TextBox 26">
            <a:extLst>
              <a:ext uri="{FF2B5EF4-FFF2-40B4-BE49-F238E27FC236}">
                <a16:creationId xmlns:a16="http://schemas.microsoft.com/office/drawing/2014/main" id="{5DEE8688-896F-BC1C-A08C-E347DDC49966}"/>
              </a:ext>
            </a:extLst>
          </p:cNvPr>
          <p:cNvSpPr txBox="1"/>
          <p:nvPr/>
        </p:nvSpPr>
        <p:spPr>
          <a:xfrm>
            <a:off x="8953501" y="5903178"/>
            <a:ext cx="2933700"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333333"/>
                </a:solidFill>
                <a:effectLst/>
                <a:uLnTx/>
                <a:uFillTx/>
                <a:latin typeface="Equinor"/>
                <a:ea typeface="Source Sans Pro Black" panose="020B0803030403020204" pitchFamily="34" charset="0"/>
                <a:cs typeface="+mn-cs"/>
              </a:rPr>
              <a:t>Leading to widespread innovation and new business models related to Subsurface</a:t>
            </a:r>
            <a:endParaRPr kumimoji="0" lang="uk-UA" sz="1600" b="1" i="0" u="none" strike="noStrike" kern="1200" cap="none" spc="0" normalizeH="0" baseline="0" noProof="0" dirty="0">
              <a:ln>
                <a:noFill/>
              </a:ln>
              <a:solidFill>
                <a:srgbClr val="333333"/>
              </a:solidFill>
              <a:effectLst/>
              <a:uLnTx/>
              <a:uFillTx/>
              <a:ea typeface="Source Sans Pro Black" panose="020B0803030403020204" pitchFamily="34" charset="0"/>
              <a:cs typeface="+mn-cs"/>
            </a:endParaRPr>
          </a:p>
        </p:txBody>
      </p:sp>
    </p:spTree>
    <p:extLst>
      <p:ext uri="{BB962C8B-B14F-4D97-AF65-F5344CB8AC3E}">
        <p14:creationId xmlns:p14="http://schemas.microsoft.com/office/powerpoint/2010/main" val="9742531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E773D-E735-4D79-0C98-96C6FCB69F9F}"/>
              </a:ext>
            </a:extLst>
          </p:cNvPr>
          <p:cNvSpPr>
            <a:spLocks noGrp="1"/>
          </p:cNvSpPr>
          <p:nvPr>
            <p:ph type="title"/>
          </p:nvPr>
        </p:nvSpPr>
        <p:spPr>
          <a:xfrm>
            <a:off x="509296" y="164124"/>
            <a:ext cx="10801350" cy="592073"/>
          </a:xfrm>
        </p:spPr>
        <p:txBody>
          <a:bodyPr/>
          <a:lstStyle/>
          <a:p>
            <a:r>
              <a:rPr lang="en-GB" dirty="0"/>
              <a:t>OSDU Data Platform</a:t>
            </a:r>
            <a:br>
              <a:rPr lang="en-GB" dirty="0"/>
            </a:br>
            <a:r>
              <a:rPr lang="en-GB" sz="1800" dirty="0"/>
              <a:t>Support for versioning, lineage and provenance is key</a:t>
            </a:r>
            <a:endParaRPr lang="en-GB" dirty="0"/>
          </a:p>
        </p:txBody>
      </p:sp>
      <p:pic>
        <p:nvPicPr>
          <p:cNvPr id="3" name="Picture 2">
            <a:extLst>
              <a:ext uri="{FF2B5EF4-FFF2-40B4-BE49-F238E27FC236}">
                <a16:creationId xmlns:a16="http://schemas.microsoft.com/office/drawing/2014/main" id="{CCEB6A2C-FA60-A44E-51D2-F2E02EE5DB44}"/>
              </a:ext>
            </a:extLst>
          </p:cNvPr>
          <p:cNvPicPr>
            <a:picLocks noChangeAspect="1"/>
          </p:cNvPicPr>
          <p:nvPr/>
        </p:nvPicPr>
        <p:blipFill>
          <a:blip r:embed="rId2"/>
          <a:stretch>
            <a:fillRect/>
          </a:stretch>
        </p:blipFill>
        <p:spPr>
          <a:xfrm>
            <a:off x="621439" y="1389961"/>
            <a:ext cx="7090513" cy="4353695"/>
          </a:xfrm>
          <a:prstGeom prst="rect">
            <a:avLst/>
          </a:prstGeom>
        </p:spPr>
      </p:pic>
      <p:sp>
        <p:nvSpPr>
          <p:cNvPr id="4" name="TextBox 3">
            <a:extLst>
              <a:ext uri="{FF2B5EF4-FFF2-40B4-BE49-F238E27FC236}">
                <a16:creationId xmlns:a16="http://schemas.microsoft.com/office/drawing/2014/main" id="{C06EB918-A8AE-25B9-9B52-0C9D7F837720}"/>
              </a:ext>
            </a:extLst>
          </p:cNvPr>
          <p:cNvSpPr txBox="1"/>
          <p:nvPr/>
        </p:nvSpPr>
        <p:spPr>
          <a:xfrm>
            <a:off x="8273433" y="1697362"/>
            <a:ext cx="3130687" cy="715581"/>
          </a:xfrm>
          <a:prstGeom prst="rect">
            <a:avLst/>
          </a:prstGeom>
          <a:noFill/>
        </p:spPr>
        <p:txBody>
          <a:bodyPr wrap="square" rtlCol="0">
            <a:spAutoFit/>
          </a:bodyPr>
          <a:lstStyle/>
          <a:p>
            <a:r>
              <a:rPr lang="en-GB" sz="1350" dirty="0">
                <a:solidFill>
                  <a:schemeClr val="accent1"/>
                </a:solidFill>
              </a:rPr>
              <a:t>OSDU provide data provenance by:</a:t>
            </a:r>
          </a:p>
          <a:p>
            <a:pPr marL="214313" indent="-214313">
              <a:buFont typeface="Arial" panose="020B0604020202020204" pitchFamily="34" charset="0"/>
              <a:buChar char="•"/>
            </a:pPr>
            <a:r>
              <a:rPr lang="en-GB" sz="1350" dirty="0">
                <a:solidFill>
                  <a:schemeClr val="accent1"/>
                </a:solidFill>
              </a:rPr>
              <a:t>Linking samples to source</a:t>
            </a:r>
          </a:p>
          <a:p>
            <a:pPr marL="214313" indent="-214313">
              <a:buFont typeface="Arial" panose="020B0604020202020204" pitchFamily="34" charset="0"/>
              <a:buChar char="•"/>
            </a:pPr>
            <a:r>
              <a:rPr lang="en-GB" sz="1350" dirty="0">
                <a:solidFill>
                  <a:schemeClr val="accent1"/>
                </a:solidFill>
              </a:rPr>
              <a:t>Linking interpretations to samples</a:t>
            </a:r>
          </a:p>
        </p:txBody>
      </p:sp>
    </p:spTree>
    <p:extLst>
      <p:ext uri="{BB962C8B-B14F-4D97-AF65-F5344CB8AC3E}">
        <p14:creationId xmlns:p14="http://schemas.microsoft.com/office/powerpoint/2010/main" val="3787427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71B05-20C4-4ABB-54B9-4A672B13C010}"/>
              </a:ext>
            </a:extLst>
          </p:cNvPr>
          <p:cNvSpPr>
            <a:spLocks noGrp="1"/>
          </p:cNvSpPr>
          <p:nvPr>
            <p:ph type="title"/>
          </p:nvPr>
        </p:nvSpPr>
        <p:spPr>
          <a:xfrm>
            <a:off x="371474" y="192516"/>
            <a:ext cx="10801350" cy="766466"/>
          </a:xfrm>
        </p:spPr>
        <p:txBody>
          <a:bodyPr/>
          <a:lstStyle/>
          <a:p>
            <a:r>
              <a:rPr lang="en-GB" dirty="0"/>
              <a:t>What is OSDU</a:t>
            </a:r>
          </a:p>
        </p:txBody>
      </p:sp>
      <p:sp>
        <p:nvSpPr>
          <p:cNvPr id="3" name="Slide Number Placeholder 2">
            <a:extLst>
              <a:ext uri="{FF2B5EF4-FFF2-40B4-BE49-F238E27FC236}">
                <a16:creationId xmlns:a16="http://schemas.microsoft.com/office/drawing/2014/main" id="{D0F768C0-740D-B4B6-9B18-3FFA6E26FD01}"/>
              </a:ext>
            </a:extLst>
          </p:cNvPr>
          <p:cNvSpPr>
            <a:spLocks noGrp="1"/>
          </p:cNvSpPr>
          <p:nvPr>
            <p:ph type="sldNum" sz="quarter" idx="12"/>
          </p:nvPr>
        </p:nvSpPr>
        <p:spPr/>
        <p:txBody>
          <a:bodyPr/>
          <a:lstStyle/>
          <a:p>
            <a:fld id="{5D1E5300-FC0F-4317-A193-EF6CE9E6F7B5}" type="slidenum">
              <a:rPr lang="en-GB" smtClean="0"/>
              <a:pPr/>
              <a:t>3</a:t>
            </a:fld>
            <a:r>
              <a:rPr lang="en-GB"/>
              <a:t>  |  Document Title</a:t>
            </a:r>
          </a:p>
        </p:txBody>
      </p:sp>
      <p:sp>
        <p:nvSpPr>
          <p:cNvPr id="11" name="TextBox 10">
            <a:extLst>
              <a:ext uri="{FF2B5EF4-FFF2-40B4-BE49-F238E27FC236}">
                <a16:creationId xmlns:a16="http://schemas.microsoft.com/office/drawing/2014/main" id="{94C1B4C4-D10E-D51D-8C73-D34640288743}"/>
              </a:ext>
            </a:extLst>
          </p:cNvPr>
          <p:cNvSpPr txBox="1"/>
          <p:nvPr/>
        </p:nvSpPr>
        <p:spPr>
          <a:xfrm>
            <a:off x="5818016" y="1182738"/>
            <a:ext cx="5714999" cy="1200329"/>
          </a:xfrm>
          <a:prstGeom prst="rect">
            <a:avLst/>
          </a:prstGeom>
          <a:solidFill>
            <a:schemeClr val="bg1">
              <a:lumMod val="95000"/>
            </a:schemeClr>
          </a:solidFill>
          <a:ln>
            <a:solidFill>
              <a:schemeClr val="accent3"/>
            </a:solidFill>
          </a:ln>
        </p:spPr>
        <p:txBody>
          <a:bodyPr wrap="square" rtlCol="0">
            <a:spAutoFit/>
          </a:bodyPr>
          <a:lstStyle/>
          <a:p>
            <a:r>
              <a:rPr lang="en-GB" sz="1400" b="1" dirty="0"/>
              <a:t>The OSDU Forum Mission:</a:t>
            </a:r>
          </a:p>
          <a:p>
            <a:r>
              <a:rPr lang="en-GB" sz="1400" dirty="0"/>
              <a:t>The Open Group OSDU Forum delivers an Open Source, standards-based, technology-agnostic data platform for the energy industry that stimulates innovation, industrialize data management, and reduced time to market for new solutions</a:t>
            </a:r>
            <a:r>
              <a:rPr lang="en-GB" sz="1600" dirty="0"/>
              <a:t>.</a:t>
            </a:r>
          </a:p>
        </p:txBody>
      </p:sp>
      <p:pic>
        <p:nvPicPr>
          <p:cNvPr id="13" name="Picture 12">
            <a:extLst>
              <a:ext uri="{FF2B5EF4-FFF2-40B4-BE49-F238E27FC236}">
                <a16:creationId xmlns:a16="http://schemas.microsoft.com/office/drawing/2014/main" id="{1395B6B9-2C20-ECA4-55AD-BB36317CE602}"/>
              </a:ext>
            </a:extLst>
          </p:cNvPr>
          <p:cNvPicPr>
            <a:picLocks noChangeAspect="1"/>
          </p:cNvPicPr>
          <p:nvPr/>
        </p:nvPicPr>
        <p:blipFill>
          <a:blip r:embed="rId2"/>
          <a:stretch>
            <a:fillRect/>
          </a:stretch>
        </p:blipFill>
        <p:spPr>
          <a:xfrm>
            <a:off x="5836187" y="2694788"/>
            <a:ext cx="5678658" cy="3196184"/>
          </a:xfrm>
          <a:prstGeom prst="rect">
            <a:avLst/>
          </a:prstGeom>
        </p:spPr>
      </p:pic>
      <p:sp>
        <p:nvSpPr>
          <p:cNvPr id="8" name="TextBox 7">
            <a:extLst>
              <a:ext uri="{FF2B5EF4-FFF2-40B4-BE49-F238E27FC236}">
                <a16:creationId xmlns:a16="http://schemas.microsoft.com/office/drawing/2014/main" id="{490E29D6-48AC-7743-DA09-7F462043F7E1}"/>
              </a:ext>
            </a:extLst>
          </p:cNvPr>
          <p:cNvSpPr txBox="1"/>
          <p:nvPr/>
        </p:nvSpPr>
        <p:spPr>
          <a:xfrm>
            <a:off x="3801003" y="6068085"/>
            <a:ext cx="374332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C00000"/>
                </a:solidFill>
              </a:rPr>
              <a:t>Equinor a founding member</a:t>
            </a:r>
          </a:p>
        </p:txBody>
      </p:sp>
      <p:sp>
        <p:nvSpPr>
          <p:cNvPr id="10" name="TextBox 9">
            <a:extLst>
              <a:ext uri="{FF2B5EF4-FFF2-40B4-BE49-F238E27FC236}">
                <a16:creationId xmlns:a16="http://schemas.microsoft.com/office/drawing/2014/main" id="{16FCEC56-01EC-8F36-16DC-3C769ED31363}"/>
              </a:ext>
            </a:extLst>
          </p:cNvPr>
          <p:cNvSpPr txBox="1"/>
          <p:nvPr/>
        </p:nvSpPr>
        <p:spPr>
          <a:xfrm>
            <a:off x="530506" y="1266771"/>
            <a:ext cx="5059411" cy="4985980"/>
          </a:xfrm>
          <a:prstGeom prst="rect">
            <a:avLst/>
          </a:prstGeom>
          <a:noFill/>
        </p:spPr>
        <p:txBody>
          <a:bodyPr wrap="square">
            <a:spAutoFit/>
          </a:bodyPr>
          <a:lstStyle/>
          <a:p>
            <a:pPr marL="285750" indent="-285750">
              <a:buFont typeface="Arial" panose="020B0604020202020204" pitchFamily="34" charset="0"/>
              <a:buChar char="•"/>
            </a:pPr>
            <a:r>
              <a:rPr lang="en-GB" sz="1600" dirty="0"/>
              <a:t>Cross industry effort</a:t>
            </a:r>
          </a:p>
          <a:p>
            <a:pPr marL="742950" lvl="1" indent="-285750">
              <a:buFont typeface="Arial" panose="020B0604020202020204" pitchFamily="34" charset="0"/>
              <a:buChar char="•"/>
            </a:pPr>
            <a:r>
              <a:rPr lang="en-GB" sz="1600" dirty="0"/>
              <a:t>Open Source Software Project</a:t>
            </a:r>
          </a:p>
          <a:p>
            <a:pPr marL="742950" lvl="1" indent="-285750">
              <a:buFont typeface="Arial" panose="020B0604020202020204" pitchFamily="34" charset="0"/>
              <a:buChar char="•"/>
            </a:pPr>
            <a:r>
              <a:rPr lang="en-GB" sz="1600" dirty="0"/>
              <a:t>Prosperous and growing community</a:t>
            </a:r>
          </a:p>
          <a:p>
            <a:pPr marL="742950" lvl="1"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Data Platform initiative to achieve</a:t>
            </a:r>
          </a:p>
          <a:p>
            <a:pPr marL="742950" lvl="1" indent="-285750">
              <a:buFont typeface="Arial" panose="020B0604020202020204" pitchFamily="34" charset="0"/>
              <a:buChar char="•"/>
            </a:pPr>
            <a:r>
              <a:rPr lang="en-GB" sz="1600" dirty="0"/>
              <a:t>Interoperability and accelerate innovation</a:t>
            </a:r>
          </a:p>
          <a:p>
            <a:pPr marL="742950" lvl="1" indent="-285750">
              <a:buFont typeface="Arial" panose="020B0604020202020204" pitchFamily="34" charset="0"/>
              <a:buChar char="•"/>
            </a:pPr>
            <a:r>
              <a:rPr lang="en-GB" sz="1600" dirty="0"/>
              <a:t>A long-term goal to drive down costs</a:t>
            </a:r>
          </a:p>
          <a:p>
            <a:pPr marL="742950" lvl="1" indent="-285750">
              <a:buFont typeface="Arial" panose="020B0604020202020204" pitchFamily="34" charset="0"/>
              <a:buChar char="•"/>
            </a:pPr>
            <a:r>
              <a:rPr lang="en-GB" sz="1600" dirty="0"/>
              <a:t>A pathway for a cloud-native migration</a:t>
            </a:r>
          </a:p>
          <a:p>
            <a:endParaRPr lang="en-GB" sz="1600" dirty="0"/>
          </a:p>
          <a:p>
            <a:pPr marL="285750" indent="-285750">
              <a:buFont typeface="Arial" panose="020B0604020202020204" pitchFamily="34" charset="0"/>
              <a:buChar char="•"/>
            </a:pPr>
            <a:r>
              <a:rPr lang="en-GB" sz="1600" dirty="0"/>
              <a:t>Serves, but not restricted to the subsurface</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Continuously delivering new version and capabilities.</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Very good involvement and increased adaption from operators, service/solution providers and cloud service providers.</a:t>
            </a:r>
          </a:p>
          <a:p>
            <a:pPr marL="285750" indent="-285750">
              <a:buFont typeface="Arial" panose="020B0604020202020204" pitchFamily="34" charset="0"/>
              <a:buChar char="•"/>
            </a:pPr>
            <a:endParaRPr lang="en-GB" sz="1400" dirty="0"/>
          </a:p>
          <a:p>
            <a:pPr marL="742950" lvl="1" indent="-285750">
              <a:buFont typeface="Arial" panose="020B0604020202020204" pitchFamily="34" charset="0"/>
              <a:buChar char="•"/>
            </a:pPr>
            <a:endParaRPr lang="en-GB" sz="1400" dirty="0"/>
          </a:p>
          <a:p>
            <a:pPr marL="285750" indent="-285750">
              <a:buFont typeface="Arial" panose="020B0604020202020204" pitchFamily="34" charset="0"/>
              <a:buChar char="•"/>
            </a:pPr>
            <a:endParaRPr lang="en-NO" dirty="0"/>
          </a:p>
        </p:txBody>
      </p:sp>
    </p:spTree>
    <p:extLst>
      <p:ext uri="{BB962C8B-B14F-4D97-AF65-F5344CB8AC3E}">
        <p14:creationId xmlns:p14="http://schemas.microsoft.com/office/powerpoint/2010/main" val="42550753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7" name="Straight Arrow Connector 76">
            <a:extLst>
              <a:ext uri="{FF2B5EF4-FFF2-40B4-BE49-F238E27FC236}">
                <a16:creationId xmlns:a16="http://schemas.microsoft.com/office/drawing/2014/main" id="{546E8FFD-E037-490F-97E9-4F7E20E6DDF0}"/>
              </a:ext>
            </a:extLst>
          </p:cNvPr>
          <p:cNvCxnSpPr>
            <a:cxnSpLocks/>
            <a:stCxn id="70" idx="0"/>
            <a:endCxn id="107" idx="1"/>
          </p:cNvCxnSpPr>
          <p:nvPr/>
        </p:nvCxnSpPr>
        <p:spPr>
          <a:xfrm flipV="1">
            <a:off x="7288579" y="2409661"/>
            <a:ext cx="2708860" cy="10219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73938D18-2D9D-40A9-A406-6AE09FC07F98}"/>
              </a:ext>
            </a:extLst>
          </p:cNvPr>
          <p:cNvSpPr/>
          <p:nvPr/>
        </p:nvSpPr>
        <p:spPr>
          <a:xfrm>
            <a:off x="410103" y="2749366"/>
            <a:ext cx="2712266" cy="2194645"/>
          </a:xfrm>
          <a:prstGeom prst="rect">
            <a:avLst/>
          </a:prstGeom>
          <a:solidFill>
            <a:srgbClr val="42A0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33" name="Rectangle 32">
            <a:extLst>
              <a:ext uri="{FF2B5EF4-FFF2-40B4-BE49-F238E27FC236}">
                <a16:creationId xmlns:a16="http://schemas.microsoft.com/office/drawing/2014/main" id="{9D4906F0-DDDB-4BEB-9147-9287944C5EB6}"/>
              </a:ext>
            </a:extLst>
          </p:cNvPr>
          <p:cNvSpPr/>
          <p:nvPr/>
        </p:nvSpPr>
        <p:spPr>
          <a:xfrm>
            <a:off x="3842153" y="1082124"/>
            <a:ext cx="2584769" cy="2627421"/>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87" name="Rectangle 86">
            <a:extLst>
              <a:ext uri="{FF2B5EF4-FFF2-40B4-BE49-F238E27FC236}">
                <a16:creationId xmlns:a16="http://schemas.microsoft.com/office/drawing/2014/main" id="{F21C3054-A0CA-4AE3-804B-FDE108F97C51}"/>
              </a:ext>
            </a:extLst>
          </p:cNvPr>
          <p:cNvSpPr/>
          <p:nvPr/>
        </p:nvSpPr>
        <p:spPr>
          <a:xfrm>
            <a:off x="8227434" y="1082123"/>
            <a:ext cx="1507690" cy="2629021"/>
          </a:xfrm>
          <a:prstGeom prst="rect">
            <a:avLst/>
          </a:prstGeom>
          <a:solidFill>
            <a:schemeClr val="accent3"/>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100" name="Rectangle 99">
            <a:extLst>
              <a:ext uri="{FF2B5EF4-FFF2-40B4-BE49-F238E27FC236}">
                <a16:creationId xmlns:a16="http://schemas.microsoft.com/office/drawing/2014/main" id="{CF336A89-4761-4614-A1E9-D823D7C70EFA}"/>
              </a:ext>
            </a:extLst>
          </p:cNvPr>
          <p:cNvSpPr/>
          <p:nvPr/>
        </p:nvSpPr>
        <p:spPr>
          <a:xfrm>
            <a:off x="3842153" y="4261573"/>
            <a:ext cx="7879507" cy="2180348"/>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107" name="Rectangle 106">
            <a:extLst>
              <a:ext uri="{FF2B5EF4-FFF2-40B4-BE49-F238E27FC236}">
                <a16:creationId xmlns:a16="http://schemas.microsoft.com/office/drawing/2014/main" id="{8C20EC2B-6A97-44DF-B28C-C07604A37D15}"/>
              </a:ext>
            </a:extLst>
          </p:cNvPr>
          <p:cNvSpPr/>
          <p:nvPr/>
        </p:nvSpPr>
        <p:spPr>
          <a:xfrm>
            <a:off x="9997439" y="1082123"/>
            <a:ext cx="1424504" cy="2655076"/>
          </a:xfrm>
          <a:prstGeom prst="rect">
            <a:avLst/>
          </a:prstGeom>
          <a:solidFill>
            <a:schemeClr val="bg2"/>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2" name="Tittel 1">
            <a:extLst>
              <a:ext uri="{FF2B5EF4-FFF2-40B4-BE49-F238E27FC236}">
                <a16:creationId xmlns:a16="http://schemas.microsoft.com/office/drawing/2014/main" id="{A637C0E3-6401-405A-AE04-CD267C70DA21}"/>
              </a:ext>
            </a:extLst>
          </p:cNvPr>
          <p:cNvSpPr>
            <a:spLocks noGrp="1"/>
          </p:cNvSpPr>
          <p:nvPr>
            <p:ph type="title"/>
          </p:nvPr>
        </p:nvSpPr>
        <p:spPr>
          <a:xfrm>
            <a:off x="281850" y="76751"/>
            <a:ext cx="10650568" cy="1152525"/>
          </a:xfrm>
        </p:spPr>
        <p:txBody>
          <a:bodyPr/>
          <a:lstStyle/>
          <a:p>
            <a:r>
              <a:rPr lang="en-GB"/>
              <a:t>OSDU, data liberation and solutions</a:t>
            </a:r>
            <a:br>
              <a:rPr lang="en-GB"/>
            </a:br>
            <a:r>
              <a:rPr lang="en-GB" sz="1600"/>
              <a:t>High level technical journey and vision</a:t>
            </a:r>
            <a:br>
              <a:rPr lang="en-GB" sz="1600"/>
            </a:br>
            <a:endParaRPr lang="en-GB"/>
          </a:p>
        </p:txBody>
      </p:sp>
      <p:sp>
        <p:nvSpPr>
          <p:cNvPr id="5" name="Slide Number Placeholder 4">
            <a:extLst>
              <a:ext uri="{FF2B5EF4-FFF2-40B4-BE49-F238E27FC236}">
                <a16:creationId xmlns:a16="http://schemas.microsoft.com/office/drawing/2014/main" id="{1C034952-2E6D-4DDE-BA67-D752CA7ED0B4}"/>
              </a:ext>
            </a:extLst>
          </p:cNvPr>
          <p:cNvSpPr>
            <a:spLocks noGrp="1"/>
          </p:cNvSpPr>
          <p:nvPr>
            <p:ph type="sldNum" sz="quarter" idx="12"/>
          </p:nvPr>
        </p:nvSpPr>
        <p:spPr>
          <a:xfrm>
            <a:off x="695324" y="6596187"/>
            <a:ext cx="173124" cy="2176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GB"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30</a:t>
            </a:fld>
            <a:r>
              <a:rPr kumimoji="0" lang="en-GB" sz="800" b="0" i="0" u="none" strike="noStrike" kern="1200" cap="none" spc="0" normalizeH="0" baseline="0" noProof="0">
                <a:ln>
                  <a:noFill/>
                </a:ln>
                <a:solidFill>
                  <a:srgbClr val="7C8F98"/>
                </a:solidFill>
                <a:effectLst/>
                <a:uLnTx/>
                <a:uFillTx/>
                <a:latin typeface="Equinor"/>
                <a:ea typeface="+mn-ea"/>
                <a:cs typeface="+mn-cs"/>
              </a:rPr>
              <a:t>  |  </a:t>
            </a:r>
          </a:p>
        </p:txBody>
      </p:sp>
      <p:pic>
        <p:nvPicPr>
          <p:cNvPr id="6" name="Picture 5">
            <a:extLst>
              <a:ext uri="{FF2B5EF4-FFF2-40B4-BE49-F238E27FC236}">
                <a16:creationId xmlns:a16="http://schemas.microsoft.com/office/drawing/2014/main" id="{5A66D830-438A-4ABA-90C5-368F8F68FCD3}"/>
              </a:ext>
            </a:extLst>
          </p:cNvPr>
          <p:cNvPicPr>
            <a:picLocks noChangeAspect="1"/>
          </p:cNvPicPr>
          <p:nvPr/>
        </p:nvPicPr>
        <p:blipFill>
          <a:blip r:embed="rId3"/>
          <a:stretch>
            <a:fillRect/>
          </a:stretch>
        </p:blipFill>
        <p:spPr>
          <a:xfrm>
            <a:off x="491371" y="3150908"/>
            <a:ext cx="2521049" cy="1693218"/>
          </a:xfrm>
          <a:prstGeom prst="rect">
            <a:avLst/>
          </a:prstGeom>
        </p:spPr>
      </p:pic>
      <p:sp>
        <p:nvSpPr>
          <p:cNvPr id="7" name="TextBox 6">
            <a:extLst>
              <a:ext uri="{FF2B5EF4-FFF2-40B4-BE49-F238E27FC236}">
                <a16:creationId xmlns:a16="http://schemas.microsoft.com/office/drawing/2014/main" id="{7CE4A044-AA4B-4CF5-B1DD-60A0793BA40A}"/>
              </a:ext>
            </a:extLst>
          </p:cNvPr>
          <p:cNvSpPr txBox="1"/>
          <p:nvPr/>
        </p:nvSpPr>
        <p:spPr>
          <a:xfrm>
            <a:off x="442014" y="2753968"/>
            <a:ext cx="2289976"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On premise - EQN</a:t>
            </a:r>
            <a:endParaRPr kumimoji="0" lang="nb-NO" sz="1200" b="1" i="0" u="none" strike="noStrike" kern="1200" cap="none" spc="0" normalizeH="0" baseline="0" noProof="0">
              <a:ln>
                <a:noFill/>
              </a:ln>
              <a:solidFill>
                <a:srgbClr val="333333"/>
              </a:solidFill>
              <a:effectLst/>
              <a:uLnTx/>
              <a:uFillTx/>
              <a:latin typeface="Equinor"/>
              <a:ea typeface="+mn-ea"/>
              <a:cs typeface="+mn-cs"/>
            </a:endParaRPr>
          </a:p>
        </p:txBody>
      </p:sp>
      <p:sp>
        <p:nvSpPr>
          <p:cNvPr id="19" name="TextBox 18">
            <a:extLst>
              <a:ext uri="{FF2B5EF4-FFF2-40B4-BE49-F238E27FC236}">
                <a16:creationId xmlns:a16="http://schemas.microsoft.com/office/drawing/2014/main" id="{86EFDB22-8AFC-4478-BE6B-3DDC21F21B87}"/>
              </a:ext>
            </a:extLst>
          </p:cNvPr>
          <p:cNvSpPr txBox="1"/>
          <p:nvPr/>
        </p:nvSpPr>
        <p:spPr>
          <a:xfrm>
            <a:off x="8279069" y="2437984"/>
            <a:ext cx="1390720" cy="43088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333333"/>
                </a:solidFill>
                <a:effectLst/>
                <a:uLnTx/>
                <a:uFillTx/>
                <a:latin typeface="Equinor"/>
                <a:ea typeface="+mn-ea"/>
                <a:cs typeface="+mn-cs"/>
              </a:rPr>
              <a:t>Vendors and internal</a:t>
            </a:r>
            <a:endParaRPr kumimoji="0" lang="nb-NO" sz="1100" b="0" i="0" u="none" strike="noStrike" kern="1200" cap="none" spc="0" normalizeH="0" baseline="0" noProof="0">
              <a:ln>
                <a:noFill/>
              </a:ln>
              <a:solidFill>
                <a:srgbClr val="333333"/>
              </a:solidFill>
              <a:effectLst/>
              <a:uLnTx/>
              <a:uFillTx/>
              <a:latin typeface="Equinor"/>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333333"/>
                </a:solidFill>
                <a:effectLst/>
                <a:uLnTx/>
                <a:uFillTx/>
                <a:latin typeface="Equinor"/>
                <a:ea typeface="+mn-ea"/>
                <a:cs typeface="+mn-cs"/>
              </a:rPr>
              <a:t>“cloud native apps”</a:t>
            </a:r>
          </a:p>
        </p:txBody>
      </p:sp>
      <p:sp>
        <p:nvSpPr>
          <p:cNvPr id="27" name="Rectangle 26">
            <a:extLst>
              <a:ext uri="{FF2B5EF4-FFF2-40B4-BE49-F238E27FC236}">
                <a16:creationId xmlns:a16="http://schemas.microsoft.com/office/drawing/2014/main" id="{DE4C3738-FE69-452D-88AD-07E00470486C}"/>
              </a:ext>
            </a:extLst>
          </p:cNvPr>
          <p:cNvSpPr/>
          <p:nvPr/>
        </p:nvSpPr>
        <p:spPr>
          <a:xfrm>
            <a:off x="3951442" y="4944011"/>
            <a:ext cx="7676128" cy="1373141"/>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28" name="TextBox 27">
            <a:extLst>
              <a:ext uri="{FF2B5EF4-FFF2-40B4-BE49-F238E27FC236}">
                <a16:creationId xmlns:a16="http://schemas.microsoft.com/office/drawing/2014/main" id="{66B5486E-A8F6-425A-A5B7-4FBBE046E3CB}"/>
              </a:ext>
            </a:extLst>
          </p:cNvPr>
          <p:cNvSpPr txBox="1"/>
          <p:nvPr/>
        </p:nvSpPr>
        <p:spPr>
          <a:xfrm>
            <a:off x="4968499" y="5240395"/>
            <a:ext cx="5888251" cy="6001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333333"/>
                </a:solidFill>
                <a:effectLst/>
                <a:uLnTx/>
                <a:uFillTx/>
                <a:latin typeface="Equinor"/>
                <a:ea typeface="+mn-ea"/>
                <a:cs typeface="+mn-cs"/>
              </a:rPr>
              <a:t>OMNIA - Equinor Enterprise Data Platform</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333333"/>
              </a:solidFill>
              <a:effectLst/>
              <a:uLnTx/>
              <a:uFillTx/>
              <a:latin typeface="Equinor"/>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333333"/>
                </a:solidFill>
                <a:effectLst/>
                <a:uLnTx/>
                <a:uFillTx/>
                <a:latin typeface="Equinor"/>
                <a:ea typeface="+mn-ea"/>
                <a:cs typeface="+mn-cs"/>
              </a:rPr>
              <a:t>The target data platform for liberating Equinor data from application specific silos.</a:t>
            </a:r>
            <a:endParaRPr kumimoji="0" lang="nb-NO" sz="1100" b="0" i="0" u="none" strike="noStrike" kern="1200" cap="none" spc="0" normalizeH="0" baseline="0" noProof="0">
              <a:ln>
                <a:noFill/>
              </a:ln>
              <a:solidFill>
                <a:srgbClr val="333333"/>
              </a:solidFill>
              <a:effectLst/>
              <a:uLnTx/>
              <a:uFillTx/>
              <a:latin typeface="Equinor"/>
              <a:ea typeface="+mn-ea"/>
              <a:cs typeface="+mn-cs"/>
            </a:endParaRPr>
          </a:p>
        </p:txBody>
      </p:sp>
      <p:sp>
        <p:nvSpPr>
          <p:cNvPr id="35" name="TextBox 34">
            <a:extLst>
              <a:ext uri="{FF2B5EF4-FFF2-40B4-BE49-F238E27FC236}">
                <a16:creationId xmlns:a16="http://schemas.microsoft.com/office/drawing/2014/main" id="{E11242FC-49F6-443F-AB9C-76B157E43971}"/>
              </a:ext>
            </a:extLst>
          </p:cNvPr>
          <p:cNvSpPr txBox="1"/>
          <p:nvPr/>
        </p:nvSpPr>
        <p:spPr>
          <a:xfrm>
            <a:off x="3819652" y="1082124"/>
            <a:ext cx="2584769"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EQN tenant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OMNIA classic (Lift &amp; shift)</a:t>
            </a:r>
          </a:p>
        </p:txBody>
      </p:sp>
      <p:pic>
        <p:nvPicPr>
          <p:cNvPr id="36" name="Picture 35">
            <a:extLst>
              <a:ext uri="{FF2B5EF4-FFF2-40B4-BE49-F238E27FC236}">
                <a16:creationId xmlns:a16="http://schemas.microsoft.com/office/drawing/2014/main" id="{FFDF401C-F867-4DA5-84C9-22EAA81EE566}"/>
              </a:ext>
            </a:extLst>
          </p:cNvPr>
          <p:cNvPicPr>
            <a:picLocks noChangeAspect="1"/>
          </p:cNvPicPr>
          <p:nvPr/>
        </p:nvPicPr>
        <p:blipFill>
          <a:blip r:embed="rId3"/>
          <a:stretch>
            <a:fillRect/>
          </a:stretch>
        </p:blipFill>
        <p:spPr>
          <a:xfrm>
            <a:off x="3926527" y="1742180"/>
            <a:ext cx="2409662" cy="1824259"/>
          </a:xfrm>
          <a:prstGeom prst="rect">
            <a:avLst/>
          </a:prstGeom>
        </p:spPr>
      </p:pic>
      <p:cxnSp>
        <p:nvCxnSpPr>
          <p:cNvPr id="39" name="Straight Arrow Connector 38">
            <a:extLst>
              <a:ext uri="{FF2B5EF4-FFF2-40B4-BE49-F238E27FC236}">
                <a16:creationId xmlns:a16="http://schemas.microsoft.com/office/drawing/2014/main" id="{CB705CE4-F5A3-47B7-8D6A-F33E873F6D12}"/>
              </a:ext>
            </a:extLst>
          </p:cNvPr>
          <p:cNvCxnSpPr>
            <a:cxnSpLocks/>
          </p:cNvCxnSpPr>
          <p:nvPr/>
        </p:nvCxnSpPr>
        <p:spPr>
          <a:xfrm flipH="1" flipV="1">
            <a:off x="2980465" y="3514293"/>
            <a:ext cx="880267" cy="1"/>
          </a:xfrm>
          <a:prstGeom prst="straightConnector1">
            <a:avLst/>
          </a:prstGeom>
          <a:ln w="31750">
            <a:solidFill>
              <a:schemeClr val="accent4">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3" name="Rectangle: Rounded Corners 42">
            <a:extLst>
              <a:ext uri="{FF2B5EF4-FFF2-40B4-BE49-F238E27FC236}">
                <a16:creationId xmlns:a16="http://schemas.microsoft.com/office/drawing/2014/main" id="{25A3AB6B-7028-4DB8-978E-6CD04B6805B9}"/>
              </a:ext>
            </a:extLst>
          </p:cNvPr>
          <p:cNvSpPr/>
          <p:nvPr/>
        </p:nvSpPr>
        <p:spPr>
          <a:xfrm>
            <a:off x="4241691" y="1995513"/>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App1</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45" name="Rectangle: Rounded Corners 44">
            <a:extLst>
              <a:ext uri="{FF2B5EF4-FFF2-40B4-BE49-F238E27FC236}">
                <a16:creationId xmlns:a16="http://schemas.microsoft.com/office/drawing/2014/main" id="{D03A06F1-6095-47FB-BEF1-E3B311A76BB6}"/>
              </a:ext>
            </a:extLst>
          </p:cNvPr>
          <p:cNvSpPr/>
          <p:nvPr/>
        </p:nvSpPr>
        <p:spPr>
          <a:xfrm>
            <a:off x="3974653" y="2954074"/>
            <a:ext cx="2269853" cy="2428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100" b="0" i="0" u="none" strike="noStrike" kern="1200" cap="none" spc="0" normalizeH="0" baseline="0" noProof="0">
                <a:ln>
                  <a:noFill/>
                </a:ln>
                <a:solidFill>
                  <a:srgbClr val="FFFFFF"/>
                </a:solidFill>
                <a:effectLst/>
                <a:uLnTx/>
                <a:uFillTx/>
                <a:latin typeface="Equinor"/>
                <a:ea typeface="+mn-ea"/>
                <a:cs typeface="+mn-cs"/>
              </a:rPr>
              <a:t>Improvements where “possible”</a:t>
            </a:r>
          </a:p>
        </p:txBody>
      </p:sp>
      <p:sp>
        <p:nvSpPr>
          <p:cNvPr id="46" name="Rectangle: Rounded Corners 45">
            <a:extLst>
              <a:ext uri="{FF2B5EF4-FFF2-40B4-BE49-F238E27FC236}">
                <a16:creationId xmlns:a16="http://schemas.microsoft.com/office/drawing/2014/main" id="{530442D4-291D-45E0-B40F-CC0AAC6D0212}"/>
              </a:ext>
            </a:extLst>
          </p:cNvPr>
          <p:cNvSpPr/>
          <p:nvPr/>
        </p:nvSpPr>
        <p:spPr>
          <a:xfrm>
            <a:off x="4556855" y="2143384"/>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App2</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88" name="TextBox 87">
            <a:extLst>
              <a:ext uri="{FF2B5EF4-FFF2-40B4-BE49-F238E27FC236}">
                <a16:creationId xmlns:a16="http://schemas.microsoft.com/office/drawing/2014/main" id="{68433C82-A0B7-404F-8EE4-4FABBB83D191}"/>
              </a:ext>
            </a:extLst>
          </p:cNvPr>
          <p:cNvSpPr txBox="1"/>
          <p:nvPr/>
        </p:nvSpPr>
        <p:spPr>
          <a:xfrm>
            <a:off x="8236350" y="1099743"/>
            <a:ext cx="1505775"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EQN tenant</a:t>
            </a:r>
            <a:endParaRPr kumimoji="0" lang="nb-NO" sz="1200" b="1" i="0" u="none" strike="noStrike" kern="1200" cap="none" spc="0" normalizeH="0" baseline="0" noProof="0">
              <a:ln>
                <a:noFill/>
              </a:ln>
              <a:solidFill>
                <a:srgbClr val="333333"/>
              </a:solidFill>
              <a:effectLst/>
              <a:uLnTx/>
              <a:uFillTx/>
              <a:latin typeface="Equinor"/>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OMNIA standalone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“cloud native”</a:t>
            </a:r>
          </a:p>
        </p:txBody>
      </p:sp>
      <p:cxnSp>
        <p:nvCxnSpPr>
          <p:cNvPr id="95" name="Straight Arrow Connector 33">
            <a:extLst>
              <a:ext uri="{FF2B5EF4-FFF2-40B4-BE49-F238E27FC236}">
                <a16:creationId xmlns:a16="http://schemas.microsoft.com/office/drawing/2014/main" id="{30C9A02B-C14C-4663-A8D1-E61C9D124C4B}"/>
              </a:ext>
            </a:extLst>
          </p:cNvPr>
          <p:cNvCxnSpPr>
            <a:cxnSpLocks/>
            <a:stCxn id="87" idx="2"/>
          </p:cNvCxnSpPr>
          <p:nvPr/>
        </p:nvCxnSpPr>
        <p:spPr>
          <a:xfrm>
            <a:off x="8981279" y="3711144"/>
            <a:ext cx="0" cy="1227637"/>
          </a:xfrm>
          <a:prstGeom prst="straightConnector1">
            <a:avLst/>
          </a:prstGeom>
          <a:ln w="28575">
            <a:solidFill>
              <a:schemeClr val="accent4">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41EFBCB9-79A1-4A06-83C4-90D22D75CC0E}"/>
              </a:ext>
            </a:extLst>
          </p:cNvPr>
          <p:cNvSpPr txBox="1"/>
          <p:nvPr/>
        </p:nvSpPr>
        <p:spPr>
          <a:xfrm>
            <a:off x="3900187" y="4282762"/>
            <a:ext cx="5888251"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EQN tenant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OMNIA standalone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“cloud native”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nb-NO" sz="1200" b="1" i="0" u="none" strike="noStrike" kern="1200" cap="none" spc="0" normalizeH="0" baseline="0" noProof="0">
              <a:ln>
                <a:noFill/>
              </a:ln>
              <a:solidFill>
                <a:srgbClr val="333333"/>
              </a:solidFill>
              <a:effectLst/>
              <a:uLnTx/>
              <a:uFillTx/>
              <a:latin typeface="Equinor"/>
              <a:ea typeface="+mn-ea"/>
              <a:cs typeface="+mn-cs"/>
            </a:endParaRPr>
          </a:p>
        </p:txBody>
      </p:sp>
      <p:sp>
        <p:nvSpPr>
          <p:cNvPr id="108" name="TextBox 107">
            <a:extLst>
              <a:ext uri="{FF2B5EF4-FFF2-40B4-BE49-F238E27FC236}">
                <a16:creationId xmlns:a16="http://schemas.microsoft.com/office/drawing/2014/main" id="{A2C643AD-493A-48D3-94CC-728EC8D49C65}"/>
              </a:ext>
            </a:extLst>
          </p:cNvPr>
          <p:cNvSpPr txBox="1"/>
          <p:nvPr/>
        </p:nvSpPr>
        <p:spPr>
          <a:xfrm>
            <a:off x="9983437" y="1128290"/>
            <a:ext cx="1438506"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Vendor tenant(s)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“cloud native”</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200" b="1" i="0" u="none" strike="noStrike" kern="1200" cap="none" spc="0" normalizeH="0" baseline="0" noProof="0">
              <a:ln>
                <a:noFill/>
              </a:ln>
              <a:solidFill>
                <a:srgbClr val="333333"/>
              </a:solidFill>
              <a:effectLst/>
              <a:uLnTx/>
              <a:uFillTx/>
              <a:latin typeface="Equinor"/>
              <a:ea typeface="+mn-ea"/>
              <a:cs typeface="+mn-cs"/>
            </a:endParaRPr>
          </a:p>
        </p:txBody>
      </p:sp>
      <p:cxnSp>
        <p:nvCxnSpPr>
          <p:cNvPr id="109" name="Straight Arrow Connector 33">
            <a:extLst>
              <a:ext uri="{FF2B5EF4-FFF2-40B4-BE49-F238E27FC236}">
                <a16:creationId xmlns:a16="http://schemas.microsoft.com/office/drawing/2014/main" id="{52F79C62-6557-4C3A-B8AE-1F8FB816B0BC}"/>
              </a:ext>
            </a:extLst>
          </p:cNvPr>
          <p:cNvCxnSpPr>
            <a:cxnSpLocks/>
            <a:stCxn id="107" idx="2"/>
          </p:cNvCxnSpPr>
          <p:nvPr/>
        </p:nvCxnSpPr>
        <p:spPr>
          <a:xfrm>
            <a:off x="10709691" y="3737199"/>
            <a:ext cx="0" cy="1201582"/>
          </a:xfrm>
          <a:prstGeom prst="straightConnector1">
            <a:avLst/>
          </a:prstGeom>
          <a:ln w="28575">
            <a:solidFill>
              <a:schemeClr val="accent4">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3" name="TextBox 122">
            <a:extLst>
              <a:ext uri="{FF2B5EF4-FFF2-40B4-BE49-F238E27FC236}">
                <a16:creationId xmlns:a16="http://schemas.microsoft.com/office/drawing/2014/main" id="{8D750A4C-BE25-4AAD-9928-9ED1C9666365}"/>
              </a:ext>
            </a:extLst>
          </p:cNvPr>
          <p:cNvSpPr txBox="1"/>
          <p:nvPr/>
        </p:nvSpPr>
        <p:spPr>
          <a:xfrm>
            <a:off x="3153886" y="3255613"/>
            <a:ext cx="846063"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Data flow</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sp>
        <p:nvSpPr>
          <p:cNvPr id="51" name="TextBox 50">
            <a:extLst>
              <a:ext uri="{FF2B5EF4-FFF2-40B4-BE49-F238E27FC236}">
                <a16:creationId xmlns:a16="http://schemas.microsoft.com/office/drawing/2014/main" id="{B0DF11EB-43D9-4783-A639-D0192A719115}"/>
              </a:ext>
            </a:extLst>
          </p:cNvPr>
          <p:cNvSpPr txBox="1"/>
          <p:nvPr/>
        </p:nvSpPr>
        <p:spPr>
          <a:xfrm rot="19882620">
            <a:off x="3136790" y="2636032"/>
            <a:ext cx="834091" cy="415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Move: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On going</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cxnSp>
        <p:nvCxnSpPr>
          <p:cNvPr id="53" name="Straight Arrow Connector 33">
            <a:extLst>
              <a:ext uri="{FF2B5EF4-FFF2-40B4-BE49-F238E27FC236}">
                <a16:creationId xmlns:a16="http://schemas.microsoft.com/office/drawing/2014/main" id="{7C69E208-ACD6-4799-8BC4-2F435B33BCFE}"/>
              </a:ext>
            </a:extLst>
          </p:cNvPr>
          <p:cNvCxnSpPr>
            <a:cxnSpLocks/>
          </p:cNvCxnSpPr>
          <p:nvPr/>
        </p:nvCxnSpPr>
        <p:spPr>
          <a:xfrm>
            <a:off x="5648789" y="3716374"/>
            <a:ext cx="12114" cy="1227637"/>
          </a:xfrm>
          <a:prstGeom prst="straightConnector1">
            <a:avLst/>
          </a:prstGeom>
          <a:ln w="28575">
            <a:solidFill>
              <a:schemeClr val="accent4">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3ADC6AA6-762C-4C8E-A5D6-A3F6FF173715}"/>
              </a:ext>
            </a:extLst>
          </p:cNvPr>
          <p:cNvSpPr txBox="1"/>
          <p:nvPr/>
        </p:nvSpPr>
        <p:spPr>
          <a:xfrm>
            <a:off x="9997439" y="2463629"/>
            <a:ext cx="1424504"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333333"/>
                </a:solidFill>
                <a:effectLst/>
                <a:uLnTx/>
                <a:uFillTx/>
                <a:latin typeface="Equinor"/>
                <a:ea typeface="+mn-ea"/>
                <a:cs typeface="+mn-cs"/>
              </a:rPr>
              <a:t>SaaS Solutions </a:t>
            </a:r>
          </a:p>
        </p:txBody>
      </p:sp>
      <p:sp>
        <p:nvSpPr>
          <p:cNvPr id="56" name="Rectangle: Rounded Corners 55">
            <a:extLst>
              <a:ext uri="{FF2B5EF4-FFF2-40B4-BE49-F238E27FC236}">
                <a16:creationId xmlns:a16="http://schemas.microsoft.com/office/drawing/2014/main" id="{7F967884-D4DC-4946-926E-60B098D25640}"/>
              </a:ext>
            </a:extLst>
          </p:cNvPr>
          <p:cNvSpPr/>
          <p:nvPr/>
        </p:nvSpPr>
        <p:spPr>
          <a:xfrm>
            <a:off x="1003038" y="3366422"/>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App1</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58" name="Rectangle: Rounded Corners 57">
            <a:extLst>
              <a:ext uri="{FF2B5EF4-FFF2-40B4-BE49-F238E27FC236}">
                <a16:creationId xmlns:a16="http://schemas.microsoft.com/office/drawing/2014/main" id="{67AD2B72-20A1-4E2C-861D-4F66FA42494E}"/>
              </a:ext>
            </a:extLst>
          </p:cNvPr>
          <p:cNvSpPr/>
          <p:nvPr/>
        </p:nvSpPr>
        <p:spPr>
          <a:xfrm>
            <a:off x="1318202" y="3514293"/>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App2</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63" name="TextBox 62">
            <a:extLst>
              <a:ext uri="{FF2B5EF4-FFF2-40B4-BE49-F238E27FC236}">
                <a16:creationId xmlns:a16="http://schemas.microsoft.com/office/drawing/2014/main" id="{618E7C97-8679-474E-93F9-8234A8BC9471}"/>
              </a:ext>
            </a:extLst>
          </p:cNvPr>
          <p:cNvSpPr txBox="1"/>
          <p:nvPr/>
        </p:nvSpPr>
        <p:spPr>
          <a:xfrm>
            <a:off x="4158444" y="1445505"/>
            <a:ext cx="2110512"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1" u="none" strike="noStrike" kern="1200" cap="none" spc="0" normalizeH="0" baseline="0" noProof="0">
                <a:ln>
                  <a:noFill/>
                </a:ln>
                <a:solidFill>
                  <a:srgbClr val="FF0000"/>
                </a:solidFill>
                <a:effectLst/>
                <a:uLnTx/>
                <a:uFillTx/>
                <a:latin typeface="Calibri" panose="020F0502020204030204"/>
                <a:ea typeface="+mn-ea"/>
                <a:cs typeface="+mn-cs"/>
              </a:rPr>
              <a:t>Transitional state for x years?</a:t>
            </a:r>
            <a:endParaRPr kumimoji="0" lang="en-GB" sz="1200" b="0" i="1" u="none" strike="noStrike" kern="1200" cap="none" spc="0" normalizeH="0" baseline="0" noProof="0">
              <a:ln>
                <a:noFill/>
              </a:ln>
              <a:solidFill>
                <a:srgbClr val="FF0000"/>
              </a:solidFill>
              <a:effectLst/>
              <a:uLnTx/>
              <a:uFillTx/>
              <a:latin typeface="Equinor"/>
              <a:ea typeface="+mn-ea"/>
              <a:cs typeface="+mn-cs"/>
            </a:endParaRPr>
          </a:p>
        </p:txBody>
      </p:sp>
      <p:sp>
        <p:nvSpPr>
          <p:cNvPr id="65" name="TextBox 64">
            <a:extLst>
              <a:ext uri="{FF2B5EF4-FFF2-40B4-BE49-F238E27FC236}">
                <a16:creationId xmlns:a16="http://schemas.microsoft.com/office/drawing/2014/main" id="{D54242AD-28A8-40FA-9DC6-8269A40F90DD}"/>
              </a:ext>
            </a:extLst>
          </p:cNvPr>
          <p:cNvSpPr txBox="1"/>
          <p:nvPr/>
        </p:nvSpPr>
        <p:spPr>
          <a:xfrm>
            <a:off x="8625734" y="1929703"/>
            <a:ext cx="734088"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1" u="none" strike="noStrike" kern="1200" cap="none" spc="0" normalizeH="0" baseline="0" noProof="0">
                <a:ln>
                  <a:noFill/>
                </a:ln>
                <a:solidFill>
                  <a:srgbClr val="FF0000"/>
                </a:solidFill>
                <a:effectLst/>
                <a:uLnTx/>
                <a:uFillTx/>
                <a:latin typeface="Calibri" panose="020F0502020204030204"/>
                <a:ea typeface="+mn-ea"/>
                <a:cs typeface="+mn-cs"/>
              </a:rPr>
              <a:t>End-goal</a:t>
            </a:r>
            <a:endParaRPr kumimoji="0" lang="en-GB" sz="1200" b="0" i="1" u="none" strike="noStrike" kern="1200" cap="none" spc="0" normalizeH="0" baseline="0" noProof="0">
              <a:ln>
                <a:noFill/>
              </a:ln>
              <a:solidFill>
                <a:srgbClr val="FF0000"/>
              </a:solidFill>
              <a:effectLst/>
              <a:uLnTx/>
              <a:uFillTx/>
              <a:latin typeface="Equinor"/>
              <a:ea typeface="+mn-ea"/>
              <a:cs typeface="+mn-cs"/>
            </a:endParaRPr>
          </a:p>
        </p:txBody>
      </p:sp>
      <p:sp>
        <p:nvSpPr>
          <p:cNvPr id="68" name="TextBox 67">
            <a:extLst>
              <a:ext uri="{FF2B5EF4-FFF2-40B4-BE49-F238E27FC236}">
                <a16:creationId xmlns:a16="http://schemas.microsoft.com/office/drawing/2014/main" id="{06F92FCE-EC68-4E56-8A53-A5DA14FA925D}"/>
              </a:ext>
            </a:extLst>
          </p:cNvPr>
          <p:cNvSpPr txBox="1"/>
          <p:nvPr/>
        </p:nvSpPr>
        <p:spPr>
          <a:xfrm>
            <a:off x="1488941" y="2898024"/>
            <a:ext cx="491088"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1" u="none" strike="noStrike" kern="1200" cap="none" spc="0" normalizeH="0" baseline="0" noProof="0">
                <a:ln>
                  <a:noFill/>
                </a:ln>
                <a:solidFill>
                  <a:srgbClr val="FF0000"/>
                </a:solidFill>
                <a:effectLst/>
                <a:uLnTx/>
                <a:uFillTx/>
                <a:latin typeface="Calibri" panose="020F0502020204030204"/>
                <a:ea typeface="+mn-ea"/>
                <a:cs typeface="+mn-cs"/>
              </a:rPr>
              <a:t>Now</a:t>
            </a:r>
            <a:endParaRPr kumimoji="0" lang="en-GB" sz="1200" b="0" i="1" u="none" strike="noStrike" kern="1200" cap="none" spc="0" normalizeH="0" baseline="0" noProof="0">
              <a:ln>
                <a:noFill/>
              </a:ln>
              <a:solidFill>
                <a:srgbClr val="FF0000"/>
              </a:solidFill>
              <a:effectLst/>
              <a:uLnTx/>
              <a:uFillTx/>
              <a:latin typeface="Equinor"/>
              <a:ea typeface="+mn-ea"/>
              <a:cs typeface="+mn-cs"/>
            </a:endParaRPr>
          </a:p>
        </p:txBody>
      </p:sp>
      <p:sp>
        <p:nvSpPr>
          <p:cNvPr id="69" name="TextBox 68">
            <a:extLst>
              <a:ext uri="{FF2B5EF4-FFF2-40B4-BE49-F238E27FC236}">
                <a16:creationId xmlns:a16="http://schemas.microsoft.com/office/drawing/2014/main" id="{D802F70D-4DDE-459A-8CBC-32E3E5E71FC1}"/>
              </a:ext>
            </a:extLst>
          </p:cNvPr>
          <p:cNvSpPr txBox="1"/>
          <p:nvPr/>
        </p:nvSpPr>
        <p:spPr>
          <a:xfrm>
            <a:off x="6373977" y="4329157"/>
            <a:ext cx="2056850"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1" u="none" strike="noStrike" kern="1200" cap="none" spc="0" normalizeH="0" baseline="0" noProof="0">
                <a:ln>
                  <a:noFill/>
                </a:ln>
                <a:solidFill>
                  <a:srgbClr val="FF0000"/>
                </a:solidFill>
                <a:effectLst/>
                <a:uLnTx/>
                <a:uFillTx/>
                <a:latin typeface="Calibri" panose="020F0502020204030204"/>
                <a:ea typeface="+mn-ea"/>
                <a:cs typeface="+mn-cs"/>
              </a:rPr>
              <a:t>Transitional state + End-goal</a:t>
            </a:r>
            <a:endParaRPr kumimoji="0" lang="en-GB" sz="1200" b="0" i="1" u="none" strike="noStrike" kern="1200" cap="none" spc="0" normalizeH="0" baseline="0" noProof="0">
              <a:ln>
                <a:noFill/>
              </a:ln>
              <a:solidFill>
                <a:srgbClr val="FF0000"/>
              </a:solidFill>
              <a:effectLst/>
              <a:uLnTx/>
              <a:uFillTx/>
              <a:latin typeface="Equinor"/>
              <a:ea typeface="+mn-ea"/>
              <a:cs typeface="+mn-cs"/>
            </a:endParaRPr>
          </a:p>
        </p:txBody>
      </p:sp>
      <p:sp>
        <p:nvSpPr>
          <p:cNvPr id="55" name="Rectangle: Rounded Corners 54">
            <a:extLst>
              <a:ext uri="{FF2B5EF4-FFF2-40B4-BE49-F238E27FC236}">
                <a16:creationId xmlns:a16="http://schemas.microsoft.com/office/drawing/2014/main" id="{1ACA4749-B9C6-4DD0-A776-08EE40863816}"/>
              </a:ext>
            </a:extLst>
          </p:cNvPr>
          <p:cNvSpPr/>
          <p:nvPr/>
        </p:nvSpPr>
        <p:spPr>
          <a:xfrm>
            <a:off x="1637034" y="3690496"/>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App3</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42" name="Rectangle: Rounded Corners 41">
            <a:extLst>
              <a:ext uri="{FF2B5EF4-FFF2-40B4-BE49-F238E27FC236}">
                <a16:creationId xmlns:a16="http://schemas.microsoft.com/office/drawing/2014/main" id="{37BA59AC-331F-4CC7-B37D-9E52FBAECA5F}"/>
              </a:ext>
            </a:extLst>
          </p:cNvPr>
          <p:cNvSpPr/>
          <p:nvPr/>
        </p:nvSpPr>
        <p:spPr>
          <a:xfrm>
            <a:off x="4875687" y="2319587"/>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App3</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70" name="TextBox 69">
            <a:extLst>
              <a:ext uri="{FF2B5EF4-FFF2-40B4-BE49-F238E27FC236}">
                <a16:creationId xmlns:a16="http://schemas.microsoft.com/office/drawing/2014/main" id="{EEC021DD-1542-4C55-90B3-9C36C1CC0E4C}"/>
              </a:ext>
            </a:extLst>
          </p:cNvPr>
          <p:cNvSpPr txBox="1"/>
          <p:nvPr/>
        </p:nvSpPr>
        <p:spPr>
          <a:xfrm>
            <a:off x="6677062" y="3431613"/>
            <a:ext cx="1223033" cy="646331"/>
          </a:xfrm>
          <a:prstGeom prst="rect">
            <a:avLst/>
          </a:prstGeom>
          <a:solidFill>
            <a:schemeClr val="accent1">
              <a:lumMod val="40000"/>
              <a:lumOff val="60000"/>
            </a:schemeClr>
          </a:solid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1" i="0" u="none" strike="noStrike" kern="1200" cap="none" spc="0" normalizeH="0" baseline="0" noProof="0">
                <a:ln>
                  <a:noFill/>
                </a:ln>
                <a:solidFill>
                  <a:prstClr val="black"/>
                </a:solidFill>
                <a:effectLst/>
                <a:uLnTx/>
                <a:uFillTx/>
                <a:latin typeface="Calibri" panose="020F0502020204030204"/>
                <a:ea typeface="+mn-ea"/>
                <a:cs typeface="+mn-cs"/>
              </a:rPr>
              <a:t>Challenge: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prstClr val="black"/>
                </a:solidFill>
                <a:effectLst/>
                <a:uLnTx/>
                <a:uFillTx/>
                <a:latin typeface="Calibri" panose="020F0502020204030204"/>
                <a:ea typeface="+mn-ea"/>
                <a:cs typeface="+mn-cs"/>
              </a:rPr>
              <a:t>How to transform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prstClr val="black"/>
                </a:solidFill>
                <a:effectLst/>
                <a:uLnTx/>
                <a:uFillTx/>
                <a:latin typeface="Calibri" panose="020F0502020204030204"/>
                <a:ea typeface="+mn-ea"/>
                <a:cs typeface="+mn-cs"/>
              </a:rPr>
              <a:t>and coexist during transformation</a:t>
            </a:r>
          </a:p>
        </p:txBody>
      </p:sp>
      <p:cxnSp>
        <p:nvCxnSpPr>
          <p:cNvPr id="71" name="Straight Arrow Connector 70">
            <a:extLst>
              <a:ext uri="{FF2B5EF4-FFF2-40B4-BE49-F238E27FC236}">
                <a16:creationId xmlns:a16="http://schemas.microsoft.com/office/drawing/2014/main" id="{CB3F2145-9A82-46E8-AB09-E49DDE868085}"/>
              </a:ext>
            </a:extLst>
          </p:cNvPr>
          <p:cNvCxnSpPr>
            <a:cxnSpLocks/>
            <a:stCxn id="70" idx="0"/>
            <a:endCxn id="87" idx="1"/>
          </p:cNvCxnSpPr>
          <p:nvPr/>
        </p:nvCxnSpPr>
        <p:spPr>
          <a:xfrm flipV="1">
            <a:off x="7288579" y="2396634"/>
            <a:ext cx="938855" cy="10349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CC7B5D6F-2B56-4F5E-B823-B739ABA9CE24}"/>
              </a:ext>
            </a:extLst>
          </p:cNvPr>
          <p:cNvCxnSpPr>
            <a:cxnSpLocks/>
            <a:stCxn id="70" idx="0"/>
          </p:cNvCxnSpPr>
          <p:nvPr/>
        </p:nvCxnSpPr>
        <p:spPr>
          <a:xfrm flipH="1" flipV="1">
            <a:off x="6463595" y="2839878"/>
            <a:ext cx="824984" cy="5917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19096663-5A27-472F-AEB6-097A9604B17F}"/>
              </a:ext>
            </a:extLst>
          </p:cNvPr>
          <p:cNvCxnSpPr>
            <a:cxnSpLocks/>
            <a:stCxn id="70" idx="2"/>
          </p:cNvCxnSpPr>
          <p:nvPr/>
        </p:nvCxnSpPr>
        <p:spPr>
          <a:xfrm flipH="1">
            <a:off x="7288578" y="4077944"/>
            <a:ext cx="1" cy="1836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541CA4C1-F85B-458A-B285-B653A7F4B21F}"/>
              </a:ext>
            </a:extLst>
          </p:cNvPr>
          <p:cNvSpPr/>
          <p:nvPr/>
        </p:nvSpPr>
        <p:spPr>
          <a:xfrm>
            <a:off x="491371" y="5628597"/>
            <a:ext cx="452117" cy="27193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49" name="TextBox 48">
            <a:extLst>
              <a:ext uri="{FF2B5EF4-FFF2-40B4-BE49-F238E27FC236}">
                <a16:creationId xmlns:a16="http://schemas.microsoft.com/office/drawing/2014/main" id="{921F3B94-42CE-4798-BDD4-CA02E4E2D559}"/>
              </a:ext>
            </a:extLst>
          </p:cNvPr>
          <p:cNvSpPr txBox="1"/>
          <p:nvPr/>
        </p:nvSpPr>
        <p:spPr>
          <a:xfrm>
            <a:off x="958140" y="5623533"/>
            <a:ext cx="1800493"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333333"/>
                </a:solidFill>
                <a:effectLst/>
                <a:uLnTx/>
                <a:uFillTx/>
                <a:latin typeface="Equinor"/>
                <a:ea typeface="+mn-ea"/>
                <a:cs typeface="+mn-cs"/>
              </a:rPr>
              <a:t>= Equinor cloud tenants</a:t>
            </a:r>
          </a:p>
        </p:txBody>
      </p:sp>
      <p:sp>
        <p:nvSpPr>
          <p:cNvPr id="50" name="Rectangle 49">
            <a:extLst>
              <a:ext uri="{FF2B5EF4-FFF2-40B4-BE49-F238E27FC236}">
                <a16:creationId xmlns:a16="http://schemas.microsoft.com/office/drawing/2014/main" id="{96FEAF9D-A417-4DBB-BDA8-DE5E69E05C60}"/>
              </a:ext>
            </a:extLst>
          </p:cNvPr>
          <p:cNvSpPr/>
          <p:nvPr/>
        </p:nvSpPr>
        <p:spPr>
          <a:xfrm>
            <a:off x="492847" y="5967430"/>
            <a:ext cx="452117" cy="271935"/>
          </a:xfrm>
          <a:prstGeom prst="rect">
            <a:avLst/>
          </a:prstGeom>
          <a:solidFill>
            <a:schemeClr val="bg2"/>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52" name="TextBox 51">
            <a:extLst>
              <a:ext uri="{FF2B5EF4-FFF2-40B4-BE49-F238E27FC236}">
                <a16:creationId xmlns:a16="http://schemas.microsoft.com/office/drawing/2014/main" id="{F07A566C-5D93-4B00-8B5A-DE02A4602277}"/>
              </a:ext>
            </a:extLst>
          </p:cNvPr>
          <p:cNvSpPr txBox="1"/>
          <p:nvPr/>
        </p:nvSpPr>
        <p:spPr>
          <a:xfrm>
            <a:off x="959616" y="5962366"/>
            <a:ext cx="163262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333333"/>
                </a:solidFill>
                <a:effectLst/>
                <a:uLnTx/>
                <a:uFillTx/>
                <a:latin typeface="Equinor"/>
                <a:ea typeface="+mn-ea"/>
                <a:cs typeface="+mn-cs"/>
              </a:rPr>
              <a:t>= Vendor cloud tenants</a:t>
            </a:r>
          </a:p>
        </p:txBody>
      </p:sp>
      <p:sp>
        <p:nvSpPr>
          <p:cNvPr id="57" name="TextBox 56">
            <a:extLst>
              <a:ext uri="{FF2B5EF4-FFF2-40B4-BE49-F238E27FC236}">
                <a16:creationId xmlns:a16="http://schemas.microsoft.com/office/drawing/2014/main" id="{E7442184-274E-4540-9F77-F46098ECF142}"/>
              </a:ext>
            </a:extLst>
          </p:cNvPr>
          <p:cNvSpPr txBox="1"/>
          <p:nvPr/>
        </p:nvSpPr>
        <p:spPr>
          <a:xfrm>
            <a:off x="4798132" y="3830228"/>
            <a:ext cx="1865756" cy="415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Vision, strategy and priority1 where possible</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cxnSp>
        <p:nvCxnSpPr>
          <p:cNvPr id="59" name="Straight Arrow Connector 33">
            <a:extLst>
              <a:ext uri="{FF2B5EF4-FFF2-40B4-BE49-F238E27FC236}">
                <a16:creationId xmlns:a16="http://schemas.microsoft.com/office/drawing/2014/main" id="{8D6CD4F3-B531-4B18-9754-A3CE8D49C876}"/>
              </a:ext>
            </a:extLst>
          </p:cNvPr>
          <p:cNvCxnSpPr>
            <a:cxnSpLocks/>
            <a:endCxn id="60" idx="2"/>
          </p:cNvCxnSpPr>
          <p:nvPr/>
        </p:nvCxnSpPr>
        <p:spPr>
          <a:xfrm rot="10800000">
            <a:off x="6521701" y="2219548"/>
            <a:ext cx="536693" cy="190886"/>
          </a:xfrm>
          <a:prstGeom prst="curvedConnector3">
            <a:avLst>
              <a:gd name="adj1" fmla="val 50000"/>
            </a:avLst>
          </a:prstGeom>
          <a:ln>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0" name="Rectangle: Rounded Corners 59">
            <a:extLst>
              <a:ext uri="{FF2B5EF4-FFF2-40B4-BE49-F238E27FC236}">
                <a16:creationId xmlns:a16="http://schemas.microsoft.com/office/drawing/2014/main" id="{38E9F643-D335-4120-A663-FA36E8E05B43}"/>
              </a:ext>
            </a:extLst>
          </p:cNvPr>
          <p:cNvSpPr/>
          <p:nvPr/>
        </p:nvSpPr>
        <p:spPr>
          <a:xfrm rot="16200000">
            <a:off x="5936296" y="2111513"/>
            <a:ext cx="95473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Equinor"/>
                <a:ea typeface="+mn-ea"/>
                <a:cs typeface="+mn-cs"/>
              </a:rPr>
              <a:t>API Gateway</a:t>
            </a:r>
            <a:endParaRPr kumimoji="0" lang="nb-NO" sz="1000" b="0" i="0" u="none" strike="noStrike" kern="1200" cap="none" spc="0" normalizeH="0" baseline="0" noProof="0">
              <a:ln>
                <a:noFill/>
              </a:ln>
              <a:solidFill>
                <a:srgbClr val="FFFFFF"/>
              </a:solidFill>
              <a:effectLst/>
              <a:uLnTx/>
              <a:uFillTx/>
              <a:latin typeface="Equinor"/>
              <a:ea typeface="+mn-ea"/>
              <a:cs typeface="+mn-cs"/>
            </a:endParaRPr>
          </a:p>
        </p:txBody>
      </p:sp>
      <p:sp>
        <p:nvSpPr>
          <p:cNvPr id="61" name="TextBox 60">
            <a:extLst>
              <a:ext uri="{FF2B5EF4-FFF2-40B4-BE49-F238E27FC236}">
                <a16:creationId xmlns:a16="http://schemas.microsoft.com/office/drawing/2014/main" id="{E9AEB8E9-B91F-4922-8DF5-040D1F95CF54}"/>
              </a:ext>
            </a:extLst>
          </p:cNvPr>
          <p:cNvSpPr txBox="1"/>
          <p:nvPr/>
        </p:nvSpPr>
        <p:spPr>
          <a:xfrm>
            <a:off x="7031859" y="2045471"/>
            <a:ext cx="741087" cy="57708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If needed and possible</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sp>
        <p:nvSpPr>
          <p:cNvPr id="9" name="Cylinder 8">
            <a:extLst>
              <a:ext uri="{FF2B5EF4-FFF2-40B4-BE49-F238E27FC236}">
                <a16:creationId xmlns:a16="http://schemas.microsoft.com/office/drawing/2014/main" id="{AC647539-4616-4F99-8553-AA3AD9651163}"/>
              </a:ext>
            </a:extLst>
          </p:cNvPr>
          <p:cNvSpPr/>
          <p:nvPr/>
        </p:nvSpPr>
        <p:spPr>
          <a:xfrm>
            <a:off x="1186328" y="3785771"/>
            <a:ext cx="400674" cy="233102"/>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Equinor"/>
              <a:ea typeface="+mn-ea"/>
              <a:cs typeface="+mn-cs"/>
            </a:endParaRPr>
          </a:p>
        </p:txBody>
      </p:sp>
      <p:sp>
        <p:nvSpPr>
          <p:cNvPr id="66" name="Cylinder 65">
            <a:extLst>
              <a:ext uri="{FF2B5EF4-FFF2-40B4-BE49-F238E27FC236}">
                <a16:creationId xmlns:a16="http://schemas.microsoft.com/office/drawing/2014/main" id="{A13945B1-537D-42EB-AF49-8696B0077E66}"/>
              </a:ext>
            </a:extLst>
          </p:cNvPr>
          <p:cNvSpPr/>
          <p:nvPr/>
        </p:nvSpPr>
        <p:spPr>
          <a:xfrm>
            <a:off x="4372258" y="2399010"/>
            <a:ext cx="400674" cy="233102"/>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Equinor"/>
              <a:ea typeface="+mn-ea"/>
              <a:cs typeface="+mn-cs"/>
            </a:endParaRPr>
          </a:p>
        </p:txBody>
      </p:sp>
      <p:sp>
        <p:nvSpPr>
          <p:cNvPr id="73" name="TextBox 72">
            <a:extLst>
              <a:ext uri="{FF2B5EF4-FFF2-40B4-BE49-F238E27FC236}">
                <a16:creationId xmlns:a16="http://schemas.microsoft.com/office/drawing/2014/main" id="{4E325D01-AACD-4E4C-B3A8-86A9BFB06484}"/>
              </a:ext>
            </a:extLst>
          </p:cNvPr>
          <p:cNvSpPr txBox="1"/>
          <p:nvPr/>
        </p:nvSpPr>
        <p:spPr>
          <a:xfrm>
            <a:off x="8143513" y="3835188"/>
            <a:ext cx="1865756" cy="415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Vision, strategy and priority1 where possible</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sp>
        <p:nvSpPr>
          <p:cNvPr id="74" name="TextBox 73">
            <a:extLst>
              <a:ext uri="{FF2B5EF4-FFF2-40B4-BE49-F238E27FC236}">
                <a16:creationId xmlns:a16="http://schemas.microsoft.com/office/drawing/2014/main" id="{D4859F49-7772-4C74-A718-3568D8483EF2}"/>
              </a:ext>
            </a:extLst>
          </p:cNvPr>
          <p:cNvSpPr txBox="1"/>
          <p:nvPr/>
        </p:nvSpPr>
        <p:spPr>
          <a:xfrm>
            <a:off x="10004148" y="3846047"/>
            <a:ext cx="1865756" cy="415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Vision, strategy and priority1 where possible</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cxnSp>
        <p:nvCxnSpPr>
          <p:cNvPr id="12" name="Straight Connector 11">
            <a:extLst>
              <a:ext uri="{FF2B5EF4-FFF2-40B4-BE49-F238E27FC236}">
                <a16:creationId xmlns:a16="http://schemas.microsoft.com/office/drawing/2014/main" id="{51BEFC3B-A176-4B27-9295-2F215498D474}"/>
              </a:ext>
            </a:extLst>
          </p:cNvPr>
          <p:cNvCxnSpPr/>
          <p:nvPr/>
        </p:nvCxnSpPr>
        <p:spPr>
          <a:xfrm flipH="1">
            <a:off x="6620170" y="404358"/>
            <a:ext cx="39924" cy="3458503"/>
          </a:xfrm>
          <a:prstGeom prst="line">
            <a:avLst/>
          </a:prstGeom>
          <a:ln w="12700">
            <a:prstDash val="dash"/>
          </a:ln>
        </p:spPr>
        <p:style>
          <a:lnRef idx="1">
            <a:schemeClr val="accent6"/>
          </a:lnRef>
          <a:fillRef idx="0">
            <a:schemeClr val="accent6"/>
          </a:fillRef>
          <a:effectRef idx="0">
            <a:schemeClr val="accent6"/>
          </a:effectRef>
          <a:fontRef idx="minor">
            <a:schemeClr val="tx1"/>
          </a:fontRef>
        </p:style>
      </p:cxnSp>
      <p:cxnSp>
        <p:nvCxnSpPr>
          <p:cNvPr id="75" name="Straight Connector 74">
            <a:extLst>
              <a:ext uri="{FF2B5EF4-FFF2-40B4-BE49-F238E27FC236}">
                <a16:creationId xmlns:a16="http://schemas.microsoft.com/office/drawing/2014/main" id="{204025AB-DCBE-4D13-AD5A-D8B13A549B01}"/>
              </a:ext>
            </a:extLst>
          </p:cNvPr>
          <p:cNvCxnSpPr>
            <a:cxnSpLocks/>
          </p:cNvCxnSpPr>
          <p:nvPr/>
        </p:nvCxnSpPr>
        <p:spPr>
          <a:xfrm>
            <a:off x="3420598" y="3839398"/>
            <a:ext cx="3195778" cy="3758"/>
          </a:xfrm>
          <a:prstGeom prst="line">
            <a:avLst/>
          </a:prstGeom>
          <a:ln w="12700">
            <a:prstDash val="dash"/>
          </a:ln>
        </p:spPr>
        <p:style>
          <a:lnRef idx="1">
            <a:schemeClr val="accent6"/>
          </a:lnRef>
          <a:fillRef idx="0">
            <a:schemeClr val="accent6"/>
          </a:fillRef>
          <a:effectRef idx="0">
            <a:schemeClr val="accent6"/>
          </a:effectRef>
          <a:fontRef idx="minor">
            <a:schemeClr val="tx1"/>
          </a:fontRef>
        </p:style>
      </p:cxnSp>
      <p:cxnSp>
        <p:nvCxnSpPr>
          <p:cNvPr id="76" name="Straight Connector 75">
            <a:extLst>
              <a:ext uri="{FF2B5EF4-FFF2-40B4-BE49-F238E27FC236}">
                <a16:creationId xmlns:a16="http://schemas.microsoft.com/office/drawing/2014/main" id="{D926536E-C51C-4A4C-B938-C861E8CAE305}"/>
              </a:ext>
            </a:extLst>
          </p:cNvPr>
          <p:cNvCxnSpPr>
            <a:cxnSpLocks/>
          </p:cNvCxnSpPr>
          <p:nvPr/>
        </p:nvCxnSpPr>
        <p:spPr>
          <a:xfrm>
            <a:off x="3400631" y="3830228"/>
            <a:ext cx="0" cy="2615451"/>
          </a:xfrm>
          <a:prstGeom prst="line">
            <a:avLst/>
          </a:prstGeom>
          <a:ln w="12700">
            <a:prstDash val="dash"/>
          </a:ln>
        </p:spPr>
        <p:style>
          <a:lnRef idx="1">
            <a:schemeClr val="accent6"/>
          </a:lnRef>
          <a:fillRef idx="0">
            <a:schemeClr val="accent6"/>
          </a:fillRef>
          <a:effectRef idx="0">
            <a:schemeClr val="accent6"/>
          </a:effectRef>
          <a:fontRef idx="minor">
            <a:schemeClr val="tx1"/>
          </a:fontRef>
        </p:style>
      </p:cxnSp>
      <p:sp>
        <p:nvSpPr>
          <p:cNvPr id="20" name="TextBox 19">
            <a:extLst>
              <a:ext uri="{FF2B5EF4-FFF2-40B4-BE49-F238E27FC236}">
                <a16:creationId xmlns:a16="http://schemas.microsoft.com/office/drawing/2014/main" id="{35A4F421-0B25-485D-A93E-7C7AFD51FC7A}"/>
              </a:ext>
            </a:extLst>
          </p:cNvPr>
          <p:cNvSpPr txBox="1"/>
          <p:nvPr/>
        </p:nvSpPr>
        <p:spPr>
          <a:xfrm>
            <a:off x="7236516" y="471431"/>
            <a:ext cx="1202893"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1200" b="0" i="0" u="none" strike="noStrike" kern="1200" cap="none" spc="0" normalizeH="0" baseline="0" noProof="0">
                <a:ln>
                  <a:noFill/>
                </a:ln>
                <a:solidFill>
                  <a:srgbClr val="FF0000"/>
                </a:solidFill>
                <a:effectLst/>
                <a:uLnTx/>
                <a:uFillTx/>
                <a:latin typeface="Equinor"/>
                <a:ea typeface="+mn-ea"/>
                <a:cs typeface="+mn-cs"/>
              </a:rPr>
              <a:t>«</a:t>
            </a:r>
            <a:r>
              <a:rPr kumimoji="0" lang="nb-NO" sz="1200" b="0" i="0" u="none" strike="noStrike" kern="1200" cap="none" spc="0" normalizeH="0" baseline="0" noProof="0" err="1">
                <a:ln>
                  <a:noFill/>
                </a:ln>
                <a:solidFill>
                  <a:srgbClr val="FF0000"/>
                </a:solidFill>
                <a:effectLst/>
                <a:uLnTx/>
                <a:uFillTx/>
                <a:latin typeface="Equinor"/>
                <a:ea typeface="+mn-ea"/>
                <a:cs typeface="+mn-cs"/>
              </a:rPr>
              <a:t>Cloud</a:t>
            </a:r>
            <a:r>
              <a:rPr kumimoji="0" lang="nb-NO" sz="1200" b="0" i="0" u="none" strike="noStrike" kern="1200" cap="none" spc="0" normalizeH="0" baseline="0" noProof="0">
                <a:ln>
                  <a:noFill/>
                </a:ln>
                <a:solidFill>
                  <a:srgbClr val="FF0000"/>
                </a:solidFill>
                <a:effectLst/>
                <a:uLnTx/>
                <a:uFillTx/>
                <a:latin typeface="Equinor"/>
                <a:ea typeface="+mn-ea"/>
                <a:cs typeface="+mn-cs"/>
              </a:rPr>
              <a:t> native»</a:t>
            </a:r>
            <a:endParaRPr kumimoji="0" lang="en-GB" sz="1200" b="0" i="0" u="none" strike="noStrike" kern="1200" cap="none" spc="0" normalizeH="0" baseline="0" noProof="0">
              <a:ln>
                <a:noFill/>
              </a:ln>
              <a:solidFill>
                <a:srgbClr val="FF0000"/>
              </a:solidFill>
              <a:effectLst/>
              <a:uLnTx/>
              <a:uFillTx/>
              <a:latin typeface="Equinor"/>
              <a:ea typeface="+mn-ea"/>
              <a:cs typeface="+mn-cs"/>
            </a:endParaRPr>
          </a:p>
        </p:txBody>
      </p:sp>
      <p:cxnSp>
        <p:nvCxnSpPr>
          <p:cNvPr id="81" name="Straight Arrow Connector 80">
            <a:extLst>
              <a:ext uri="{FF2B5EF4-FFF2-40B4-BE49-F238E27FC236}">
                <a16:creationId xmlns:a16="http://schemas.microsoft.com/office/drawing/2014/main" id="{97AB4866-4A57-4C1E-9FD8-AC378350A302}"/>
              </a:ext>
            </a:extLst>
          </p:cNvPr>
          <p:cNvCxnSpPr>
            <a:cxnSpLocks/>
          </p:cNvCxnSpPr>
          <p:nvPr/>
        </p:nvCxnSpPr>
        <p:spPr>
          <a:xfrm>
            <a:off x="6712233" y="603218"/>
            <a:ext cx="548295" cy="4677"/>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9B747743-DFE5-4312-A97A-69E0E60AEC4B}"/>
              </a:ext>
            </a:extLst>
          </p:cNvPr>
          <p:cNvSpPr/>
          <p:nvPr/>
        </p:nvSpPr>
        <p:spPr>
          <a:xfrm>
            <a:off x="487541" y="5303117"/>
            <a:ext cx="452117" cy="271935"/>
          </a:xfrm>
          <a:prstGeom prst="rect">
            <a:avLst/>
          </a:prstGeom>
          <a:solidFill>
            <a:srgbClr val="42A0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79" name="TextBox 78">
            <a:extLst>
              <a:ext uri="{FF2B5EF4-FFF2-40B4-BE49-F238E27FC236}">
                <a16:creationId xmlns:a16="http://schemas.microsoft.com/office/drawing/2014/main" id="{1ADD4C77-A383-4622-9E29-01AF287A07ED}"/>
              </a:ext>
            </a:extLst>
          </p:cNvPr>
          <p:cNvSpPr txBox="1"/>
          <p:nvPr/>
        </p:nvSpPr>
        <p:spPr>
          <a:xfrm>
            <a:off x="954309" y="5298053"/>
            <a:ext cx="2426353"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333333"/>
                </a:solidFill>
                <a:effectLst/>
                <a:uLnTx/>
                <a:uFillTx/>
                <a:latin typeface="Equinor"/>
                <a:ea typeface="+mn-ea"/>
                <a:cs typeface="+mn-cs"/>
              </a:rPr>
              <a:t>= Equinor on-prem data centre(s)</a:t>
            </a:r>
          </a:p>
        </p:txBody>
      </p:sp>
      <p:cxnSp>
        <p:nvCxnSpPr>
          <p:cNvPr id="82" name="Straight Arrow Connector 33">
            <a:extLst>
              <a:ext uri="{FF2B5EF4-FFF2-40B4-BE49-F238E27FC236}">
                <a16:creationId xmlns:a16="http://schemas.microsoft.com/office/drawing/2014/main" id="{CA3BBC8B-BF0B-4859-8DB7-761F3A05CDB5}"/>
              </a:ext>
            </a:extLst>
          </p:cNvPr>
          <p:cNvCxnSpPr>
            <a:cxnSpLocks/>
          </p:cNvCxnSpPr>
          <p:nvPr/>
        </p:nvCxnSpPr>
        <p:spPr>
          <a:xfrm>
            <a:off x="3129902" y="4606655"/>
            <a:ext cx="704719" cy="0"/>
          </a:xfrm>
          <a:prstGeom prst="straightConnector1">
            <a:avLst/>
          </a:prstGeom>
          <a:ln w="28575">
            <a:solidFill>
              <a:schemeClr val="accent4">
                <a:lumMod val="50000"/>
              </a:schemeClr>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E4BFDDD-5A0E-4E5B-9E4A-895BA064C838}"/>
              </a:ext>
            </a:extLst>
          </p:cNvPr>
          <p:cNvCxnSpPr>
            <a:cxnSpLocks/>
          </p:cNvCxnSpPr>
          <p:nvPr/>
        </p:nvCxnSpPr>
        <p:spPr>
          <a:xfrm flipV="1">
            <a:off x="2698230" y="2517236"/>
            <a:ext cx="1497617" cy="7601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D1FFFFC1-4413-48A5-A02B-CBF33A251C38}"/>
              </a:ext>
            </a:extLst>
          </p:cNvPr>
          <p:cNvSpPr txBox="1"/>
          <p:nvPr/>
        </p:nvSpPr>
        <p:spPr>
          <a:xfrm>
            <a:off x="10304991" y="1952067"/>
            <a:ext cx="737976"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1" u="none" strike="noStrike" kern="1200" cap="none" spc="0" normalizeH="0" baseline="0" noProof="0">
                <a:ln>
                  <a:noFill/>
                </a:ln>
                <a:solidFill>
                  <a:srgbClr val="FF0000"/>
                </a:solidFill>
                <a:effectLst/>
                <a:uLnTx/>
                <a:uFillTx/>
                <a:latin typeface="Calibri" panose="020F0502020204030204"/>
                <a:ea typeface="+mn-ea"/>
                <a:cs typeface="+mn-cs"/>
              </a:rPr>
              <a:t>End-goal</a:t>
            </a:r>
            <a:endParaRPr kumimoji="0" lang="en-GB" sz="1200" b="0" i="1" u="none" strike="noStrike" kern="1200" cap="none" spc="0" normalizeH="0" baseline="0" noProof="0">
              <a:ln>
                <a:noFill/>
              </a:ln>
              <a:solidFill>
                <a:srgbClr val="FF0000"/>
              </a:solidFill>
              <a:effectLst/>
              <a:uLnTx/>
              <a:uFillTx/>
              <a:latin typeface="Equinor"/>
              <a:ea typeface="+mn-ea"/>
              <a:cs typeface="+mn-cs"/>
            </a:endParaRPr>
          </a:p>
        </p:txBody>
      </p:sp>
      <p:sp>
        <p:nvSpPr>
          <p:cNvPr id="84" name="Rectangle 83">
            <a:extLst>
              <a:ext uri="{FF2B5EF4-FFF2-40B4-BE49-F238E27FC236}">
                <a16:creationId xmlns:a16="http://schemas.microsoft.com/office/drawing/2014/main" id="{8701D587-B606-44B4-B0D1-F0A289412C8E}"/>
              </a:ext>
            </a:extLst>
          </p:cNvPr>
          <p:cNvSpPr/>
          <p:nvPr/>
        </p:nvSpPr>
        <p:spPr>
          <a:xfrm>
            <a:off x="4637388" y="5793581"/>
            <a:ext cx="620321" cy="267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b-NO" sz="1050" b="0" i="0" u="none" strike="noStrike" kern="1200" cap="none" spc="0" normalizeH="0" baseline="0" noProof="0">
                <a:ln>
                  <a:noFill/>
                </a:ln>
                <a:solidFill>
                  <a:srgbClr val="FFFFFF"/>
                </a:solidFill>
                <a:effectLst/>
                <a:uLnTx/>
                <a:uFillTx/>
                <a:latin typeface="Equinor"/>
                <a:ea typeface="+mn-ea"/>
                <a:cs typeface="+mn-cs"/>
              </a:rPr>
              <a:t>PDM</a:t>
            </a:r>
            <a:endParaRPr kumimoji="0" lang="en-GB" sz="1050" b="0" i="0" u="none" strike="noStrike" kern="1200" cap="none" spc="0" normalizeH="0" baseline="0" noProof="0">
              <a:ln>
                <a:noFill/>
              </a:ln>
              <a:solidFill>
                <a:srgbClr val="FFFFFF"/>
              </a:solidFill>
              <a:effectLst/>
              <a:uLnTx/>
              <a:uFillTx/>
              <a:latin typeface="Equinor"/>
              <a:ea typeface="+mn-ea"/>
              <a:cs typeface="+mn-cs"/>
            </a:endParaRPr>
          </a:p>
        </p:txBody>
      </p:sp>
      <p:sp>
        <p:nvSpPr>
          <p:cNvPr id="8" name="Rectangle 7">
            <a:extLst>
              <a:ext uri="{FF2B5EF4-FFF2-40B4-BE49-F238E27FC236}">
                <a16:creationId xmlns:a16="http://schemas.microsoft.com/office/drawing/2014/main" id="{6963241A-7753-4E40-A327-F65F1B02FCC2}"/>
              </a:ext>
            </a:extLst>
          </p:cNvPr>
          <p:cNvSpPr/>
          <p:nvPr/>
        </p:nvSpPr>
        <p:spPr>
          <a:xfrm>
            <a:off x="4305414" y="5331570"/>
            <a:ext cx="620321" cy="267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b-NO" sz="1050" b="0" i="0" u="none" strike="noStrike" kern="1200" cap="none" spc="0" normalizeH="0" baseline="0" noProof="0">
                <a:ln>
                  <a:noFill/>
                </a:ln>
                <a:solidFill>
                  <a:srgbClr val="FFFFFF"/>
                </a:solidFill>
                <a:effectLst/>
                <a:uLnTx/>
                <a:uFillTx/>
                <a:latin typeface="Equinor"/>
                <a:ea typeface="+mn-ea"/>
                <a:cs typeface="+mn-cs"/>
              </a:rPr>
              <a:t>SMDA</a:t>
            </a:r>
            <a:endParaRPr kumimoji="0" lang="en-GB" sz="1050" b="0" i="0" u="none" strike="noStrike" kern="1200" cap="none" spc="0" normalizeH="0" baseline="0" noProof="0">
              <a:ln>
                <a:noFill/>
              </a:ln>
              <a:solidFill>
                <a:srgbClr val="FFFFFF"/>
              </a:solidFill>
              <a:effectLst/>
              <a:uLnTx/>
              <a:uFillTx/>
              <a:latin typeface="Equinor"/>
              <a:ea typeface="+mn-ea"/>
              <a:cs typeface="+mn-cs"/>
            </a:endParaRPr>
          </a:p>
        </p:txBody>
      </p:sp>
      <p:sp>
        <p:nvSpPr>
          <p:cNvPr id="62" name="Rectangle 61">
            <a:extLst>
              <a:ext uri="{FF2B5EF4-FFF2-40B4-BE49-F238E27FC236}">
                <a16:creationId xmlns:a16="http://schemas.microsoft.com/office/drawing/2014/main" id="{D3C9D53B-4E45-4288-A7F8-E3D128EE9F7C}"/>
              </a:ext>
            </a:extLst>
          </p:cNvPr>
          <p:cNvSpPr/>
          <p:nvPr/>
        </p:nvSpPr>
        <p:spPr>
          <a:xfrm>
            <a:off x="4462771" y="5561497"/>
            <a:ext cx="620321" cy="267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b-NO" sz="1050" b="0" i="0" u="none" strike="noStrike" kern="1200" cap="none" spc="0" normalizeH="0" baseline="0" noProof="0">
                <a:ln>
                  <a:noFill/>
                </a:ln>
                <a:solidFill>
                  <a:srgbClr val="FFFFFF"/>
                </a:solidFill>
                <a:effectLst/>
                <a:uLnTx/>
                <a:uFillTx/>
                <a:latin typeface="Equinor"/>
                <a:ea typeface="+mn-ea"/>
                <a:cs typeface="+mn-cs"/>
              </a:rPr>
              <a:t>SDB</a:t>
            </a:r>
            <a:endParaRPr kumimoji="0" lang="en-GB" sz="1050" b="0" i="0" u="none" strike="noStrike" kern="1200" cap="none" spc="0" normalizeH="0" baseline="0" noProof="0">
              <a:ln>
                <a:noFill/>
              </a:ln>
              <a:solidFill>
                <a:srgbClr val="FFFFFF"/>
              </a:solidFill>
              <a:effectLst/>
              <a:uLnTx/>
              <a:uFillTx/>
              <a:latin typeface="Equinor"/>
              <a:ea typeface="+mn-ea"/>
              <a:cs typeface="+mn-cs"/>
            </a:endParaRPr>
          </a:p>
        </p:txBody>
      </p:sp>
      <p:sp>
        <p:nvSpPr>
          <p:cNvPr id="85" name="Rectangle 84">
            <a:extLst>
              <a:ext uri="{FF2B5EF4-FFF2-40B4-BE49-F238E27FC236}">
                <a16:creationId xmlns:a16="http://schemas.microsoft.com/office/drawing/2014/main" id="{76A42039-0583-4E3C-83DA-07B7F847F14E}"/>
              </a:ext>
            </a:extLst>
          </p:cNvPr>
          <p:cNvSpPr/>
          <p:nvPr/>
        </p:nvSpPr>
        <p:spPr>
          <a:xfrm>
            <a:off x="4845287" y="5976402"/>
            <a:ext cx="699435" cy="26782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b-NO" sz="1050" b="0" i="0" u="none" strike="noStrike" kern="1200" cap="none" spc="0" normalizeH="0" baseline="0" noProof="0">
                <a:ln>
                  <a:noFill/>
                </a:ln>
                <a:solidFill>
                  <a:srgbClr val="FFFFFF"/>
                </a:solidFill>
                <a:effectLst/>
                <a:uLnTx/>
                <a:uFillTx/>
                <a:latin typeface="Equinor"/>
                <a:ea typeface="+mn-ea"/>
                <a:cs typeface="+mn-cs"/>
              </a:rPr>
              <a:t>Others</a:t>
            </a:r>
            <a:endParaRPr kumimoji="0" lang="en-GB" sz="1050" b="0" i="0" u="none" strike="noStrike" kern="1200" cap="none" spc="0" normalizeH="0" baseline="0" noProof="0">
              <a:ln>
                <a:noFill/>
              </a:ln>
              <a:solidFill>
                <a:srgbClr val="FFFFFF"/>
              </a:solidFill>
              <a:effectLst/>
              <a:uLnTx/>
              <a:uFillTx/>
              <a:latin typeface="Equinor"/>
              <a:ea typeface="+mn-ea"/>
              <a:cs typeface="+mn-cs"/>
            </a:endParaRPr>
          </a:p>
        </p:txBody>
      </p:sp>
      <p:pic>
        <p:nvPicPr>
          <p:cNvPr id="48" name="Picture 47">
            <a:extLst>
              <a:ext uri="{FF2B5EF4-FFF2-40B4-BE49-F238E27FC236}">
                <a16:creationId xmlns:a16="http://schemas.microsoft.com/office/drawing/2014/main" id="{89A6F945-40B5-4593-94EA-DC94F06BEBD8}"/>
              </a:ext>
            </a:extLst>
          </p:cNvPr>
          <p:cNvPicPr>
            <a:picLocks noChangeAspect="1"/>
          </p:cNvPicPr>
          <p:nvPr/>
        </p:nvPicPr>
        <p:blipFill>
          <a:blip r:embed="rId4"/>
          <a:stretch>
            <a:fillRect/>
          </a:stretch>
        </p:blipFill>
        <p:spPr>
          <a:xfrm>
            <a:off x="4093879" y="5090461"/>
            <a:ext cx="663085" cy="267826"/>
          </a:xfrm>
          <a:prstGeom prst="rect">
            <a:avLst/>
          </a:prstGeom>
        </p:spPr>
      </p:pic>
    </p:spTree>
    <p:extLst>
      <p:ext uri="{BB962C8B-B14F-4D97-AF65-F5344CB8AC3E}">
        <p14:creationId xmlns:p14="http://schemas.microsoft.com/office/powerpoint/2010/main" val="12846097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8D3CC-C2AF-475B-BFBD-F488A43EA88F}"/>
              </a:ext>
            </a:extLst>
          </p:cNvPr>
          <p:cNvSpPr>
            <a:spLocks noGrp="1"/>
          </p:cNvSpPr>
          <p:nvPr>
            <p:ph type="title"/>
          </p:nvPr>
        </p:nvSpPr>
        <p:spPr>
          <a:xfrm>
            <a:off x="311009" y="176222"/>
            <a:ext cx="10801350" cy="812434"/>
          </a:xfrm>
        </p:spPr>
        <p:txBody>
          <a:bodyPr/>
          <a:lstStyle/>
          <a:p>
            <a:r>
              <a:rPr lang="en-GB"/>
              <a:t>OSDU / Status in EQN</a:t>
            </a:r>
            <a:br>
              <a:rPr lang="en-GB"/>
            </a:br>
            <a:r>
              <a:rPr lang="en-GB" sz="1600"/>
              <a:t>Data in Equinor OMNIA/OSDU instance</a:t>
            </a:r>
            <a:endParaRPr lang="en-GB"/>
          </a:p>
        </p:txBody>
      </p:sp>
      <p:sp>
        <p:nvSpPr>
          <p:cNvPr id="3" name="Slide Number Placeholder 2">
            <a:extLst>
              <a:ext uri="{FF2B5EF4-FFF2-40B4-BE49-F238E27FC236}">
                <a16:creationId xmlns:a16="http://schemas.microsoft.com/office/drawing/2014/main" id="{526947C1-2E37-4FBC-BA54-BCFDCE471285}"/>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GB" sz="800" b="0" i="0" u="none" strike="noStrike" kern="1200" cap="none" spc="0" normalizeH="0" baseline="0" noProof="0" smtClean="0">
                <a:ln>
                  <a:noFill/>
                </a:ln>
                <a:solidFill>
                  <a:srgbClr val="7C8F98"/>
                </a:solidFill>
                <a:effectLst/>
                <a:uLnTx/>
                <a:uFillTx/>
                <a:latin typeface="Equinor Bet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31</a:t>
            </a:fld>
            <a:r>
              <a:rPr kumimoji="0" lang="en-GB" sz="800" b="0" i="0" u="none" strike="noStrike" kern="1200" cap="none" spc="0" normalizeH="0" baseline="0" noProof="0">
                <a:ln>
                  <a:noFill/>
                </a:ln>
                <a:solidFill>
                  <a:srgbClr val="7C8F98"/>
                </a:solidFill>
                <a:effectLst/>
                <a:uLnTx/>
                <a:uFillTx/>
                <a:latin typeface="Equinor Beta"/>
                <a:ea typeface="+mn-ea"/>
                <a:cs typeface="+mn-cs"/>
              </a:rPr>
              <a:t>  |  Document Title</a:t>
            </a:r>
          </a:p>
        </p:txBody>
      </p:sp>
      <p:pic>
        <p:nvPicPr>
          <p:cNvPr id="5" name="Picture 4">
            <a:extLst>
              <a:ext uri="{FF2B5EF4-FFF2-40B4-BE49-F238E27FC236}">
                <a16:creationId xmlns:a16="http://schemas.microsoft.com/office/drawing/2014/main" id="{278FD25E-2411-4F25-A487-9125FD923EBA}"/>
              </a:ext>
            </a:extLst>
          </p:cNvPr>
          <p:cNvPicPr>
            <a:picLocks noChangeAspect="1"/>
          </p:cNvPicPr>
          <p:nvPr/>
        </p:nvPicPr>
        <p:blipFill>
          <a:blip r:embed="rId2"/>
          <a:stretch>
            <a:fillRect/>
          </a:stretch>
        </p:blipFill>
        <p:spPr>
          <a:xfrm>
            <a:off x="946834" y="1024095"/>
            <a:ext cx="1761756" cy="1152551"/>
          </a:xfrm>
          <a:prstGeom prst="rect">
            <a:avLst/>
          </a:prstGeom>
        </p:spPr>
      </p:pic>
      <p:sp>
        <p:nvSpPr>
          <p:cNvPr id="8" name="TextBox 7">
            <a:extLst>
              <a:ext uri="{FF2B5EF4-FFF2-40B4-BE49-F238E27FC236}">
                <a16:creationId xmlns:a16="http://schemas.microsoft.com/office/drawing/2014/main" id="{F91518D3-9D41-4CEF-A1FC-8B34603939A8}"/>
              </a:ext>
            </a:extLst>
          </p:cNvPr>
          <p:cNvSpPr txBox="1"/>
          <p:nvPr/>
        </p:nvSpPr>
        <p:spPr>
          <a:xfrm>
            <a:off x="2703395" y="1402921"/>
            <a:ext cx="8297445" cy="430887"/>
          </a:xfrm>
          <a:prstGeom prst="rect">
            <a:avLst/>
          </a:prstGeom>
          <a:noFill/>
        </p:spPr>
        <p:txBody>
          <a:bodyPr wrap="square">
            <a:spAutoFit/>
          </a:bodyPr>
          <a:lstStyle/>
          <a:p>
            <a:pPr marL="628650" lvl="1" indent="-171450">
              <a:buFont typeface="Arial" panose="020B0604020202020204" pitchFamily="34" charset="0"/>
              <a:buChar char="•"/>
            </a:pPr>
            <a:r>
              <a:rPr lang="en-GB" sz="1100"/>
              <a:t>Quality assured Equinor master data from SMDA (Equinor Master Data Store for Sub data)</a:t>
            </a:r>
          </a:p>
          <a:p>
            <a:pPr marL="628650" lvl="1" indent="-171450">
              <a:buFont typeface="Arial" panose="020B0604020202020204" pitchFamily="34" charset="0"/>
              <a:buChar char="•"/>
            </a:pPr>
            <a:r>
              <a:rPr lang="en-GB" sz="1100"/>
              <a:t>Fields, Wells, Wellbores etc.</a:t>
            </a:r>
          </a:p>
        </p:txBody>
      </p:sp>
      <p:pic>
        <p:nvPicPr>
          <p:cNvPr id="10" name="Picture 9">
            <a:extLst>
              <a:ext uri="{FF2B5EF4-FFF2-40B4-BE49-F238E27FC236}">
                <a16:creationId xmlns:a16="http://schemas.microsoft.com/office/drawing/2014/main" id="{79A56D15-E6C4-41F6-A663-5323A78993D0}"/>
              </a:ext>
            </a:extLst>
          </p:cNvPr>
          <p:cNvPicPr>
            <a:picLocks noChangeAspect="1"/>
          </p:cNvPicPr>
          <p:nvPr/>
        </p:nvPicPr>
        <p:blipFill>
          <a:blip r:embed="rId3"/>
          <a:stretch>
            <a:fillRect/>
          </a:stretch>
        </p:blipFill>
        <p:spPr>
          <a:xfrm>
            <a:off x="946834" y="2111511"/>
            <a:ext cx="1737778" cy="1186368"/>
          </a:xfrm>
          <a:prstGeom prst="rect">
            <a:avLst/>
          </a:prstGeom>
        </p:spPr>
      </p:pic>
      <p:sp>
        <p:nvSpPr>
          <p:cNvPr id="11" name="TextBox 10">
            <a:extLst>
              <a:ext uri="{FF2B5EF4-FFF2-40B4-BE49-F238E27FC236}">
                <a16:creationId xmlns:a16="http://schemas.microsoft.com/office/drawing/2014/main" id="{8C576318-D22B-41DD-BAA7-516A6BC82297}"/>
              </a:ext>
            </a:extLst>
          </p:cNvPr>
          <p:cNvSpPr txBox="1"/>
          <p:nvPr/>
        </p:nvSpPr>
        <p:spPr>
          <a:xfrm>
            <a:off x="2703395" y="2448687"/>
            <a:ext cx="8297443" cy="600164"/>
          </a:xfrm>
          <a:prstGeom prst="rect">
            <a:avLst/>
          </a:prstGeom>
          <a:noFill/>
        </p:spPr>
        <p:txBody>
          <a:bodyPr wrap="square">
            <a:spAutoFit/>
          </a:bodyPr>
          <a:lstStyle/>
          <a:p>
            <a:pPr marL="628650" lvl="1" indent="-171450">
              <a:buFont typeface="Arial" panose="020B0604020202020204" pitchFamily="34" charset="0"/>
              <a:buChar char="•"/>
            </a:pPr>
            <a:r>
              <a:rPr lang="en-GB" sz="1100"/>
              <a:t>Utilizing many reference data as provided by OSDU</a:t>
            </a:r>
          </a:p>
          <a:p>
            <a:pPr marL="628650" lvl="1" indent="-171450">
              <a:buFont typeface="Arial" panose="020B0604020202020204" pitchFamily="34" charset="0"/>
              <a:buChar char="•"/>
            </a:pPr>
            <a:r>
              <a:rPr lang="en-GB" sz="1100"/>
              <a:t>Equinor Geodetic  catalogue and CRS transformations in place. In close cooperation with Equinor Geodetic specialists.</a:t>
            </a:r>
          </a:p>
          <a:p>
            <a:pPr marL="628650" lvl="1" indent="-171450">
              <a:buFont typeface="Arial" panose="020B0604020202020204" pitchFamily="34" charset="0"/>
              <a:buChar char="•"/>
            </a:pPr>
            <a:r>
              <a:rPr lang="en-GB" sz="1100"/>
              <a:t>Working on Equinor Master Curve List. In close cooperation with Equinor specialists.</a:t>
            </a:r>
          </a:p>
        </p:txBody>
      </p:sp>
      <p:pic>
        <p:nvPicPr>
          <p:cNvPr id="13" name="Picture 12">
            <a:extLst>
              <a:ext uri="{FF2B5EF4-FFF2-40B4-BE49-F238E27FC236}">
                <a16:creationId xmlns:a16="http://schemas.microsoft.com/office/drawing/2014/main" id="{AAF7D18B-DF0E-4B90-86CE-B51A47850DBE}"/>
              </a:ext>
            </a:extLst>
          </p:cNvPr>
          <p:cNvPicPr>
            <a:picLocks noChangeAspect="1"/>
          </p:cNvPicPr>
          <p:nvPr/>
        </p:nvPicPr>
        <p:blipFill>
          <a:blip r:embed="rId4"/>
          <a:stretch>
            <a:fillRect/>
          </a:stretch>
        </p:blipFill>
        <p:spPr>
          <a:xfrm>
            <a:off x="911570" y="3509310"/>
            <a:ext cx="1791825" cy="1384754"/>
          </a:xfrm>
          <a:prstGeom prst="rect">
            <a:avLst/>
          </a:prstGeom>
        </p:spPr>
      </p:pic>
      <p:sp>
        <p:nvSpPr>
          <p:cNvPr id="14" name="TextBox 13">
            <a:extLst>
              <a:ext uri="{FF2B5EF4-FFF2-40B4-BE49-F238E27FC236}">
                <a16:creationId xmlns:a16="http://schemas.microsoft.com/office/drawing/2014/main" id="{0B7CB4C2-486C-45B7-BB43-3BF586F3BDA6}"/>
              </a:ext>
            </a:extLst>
          </p:cNvPr>
          <p:cNvSpPr txBox="1"/>
          <p:nvPr/>
        </p:nvSpPr>
        <p:spPr>
          <a:xfrm>
            <a:off x="2703395" y="3353195"/>
            <a:ext cx="8937813" cy="2123658"/>
          </a:xfrm>
          <a:prstGeom prst="rect">
            <a:avLst/>
          </a:prstGeom>
          <a:noFill/>
        </p:spPr>
        <p:txBody>
          <a:bodyPr wrap="square">
            <a:spAutoFit/>
          </a:bodyPr>
          <a:lstStyle/>
          <a:p>
            <a:pPr marL="628650" lvl="1" indent="-171450">
              <a:buFont typeface="Arial" panose="020B0604020202020204" pitchFamily="34" charset="0"/>
              <a:buChar char="•"/>
            </a:pPr>
            <a:r>
              <a:rPr lang="en-GB" sz="1100"/>
              <a:t>Well data: </a:t>
            </a:r>
          </a:p>
          <a:p>
            <a:pPr marL="1085850" lvl="2" indent="-171450">
              <a:buFont typeface="Arial" panose="020B0604020202020204" pitchFamily="34" charset="0"/>
              <a:buChar char="•"/>
            </a:pPr>
            <a:r>
              <a:rPr lang="en-GB" sz="1100"/>
              <a:t>Quality assured composite well log + raw well log data. Close cooperation with EPI Data Fundamentals group</a:t>
            </a:r>
          </a:p>
          <a:p>
            <a:pPr marL="1085850" lvl="2" indent="-171450">
              <a:buFont typeface="Arial" panose="020B0604020202020204" pitchFamily="34" charset="0"/>
              <a:buChar char="•"/>
            </a:pPr>
            <a:r>
              <a:rPr lang="en-GB" sz="1100" dirty="0"/>
              <a:t>50 000 </a:t>
            </a:r>
            <a:r>
              <a:rPr lang="en-GB" sz="1100"/>
              <a:t>Wells, </a:t>
            </a:r>
            <a:r>
              <a:rPr lang="en-GB" sz="1100" dirty="0"/>
              <a:t>60 000 </a:t>
            </a:r>
            <a:r>
              <a:rPr lang="en-GB" sz="1100"/>
              <a:t>Wellbores, </a:t>
            </a:r>
            <a:r>
              <a:rPr lang="en-GB" sz="1100" dirty="0"/>
              <a:t>1 million </a:t>
            </a:r>
            <a:r>
              <a:rPr lang="en-GB" sz="1100"/>
              <a:t>well logs.</a:t>
            </a:r>
          </a:p>
          <a:p>
            <a:pPr marL="628650" lvl="1" indent="-171450">
              <a:buFont typeface="Arial" panose="020B0604020202020204" pitchFamily="34" charset="0"/>
              <a:buChar char="•"/>
            </a:pPr>
            <a:r>
              <a:rPr lang="en-GB" sz="1100"/>
              <a:t>Seismic - the interoperability pilot</a:t>
            </a:r>
          </a:p>
          <a:p>
            <a:pPr marL="1085850" lvl="2" indent="-171450">
              <a:buFont typeface="Arial" panose="020B0604020202020204" pitchFamily="34" charset="0"/>
              <a:buChar char="•"/>
            </a:pPr>
            <a:r>
              <a:rPr lang="en-GB" sz="1100" dirty="0"/>
              <a:t>Cubes up to 500 GB – stored and streamed (no copying) using </a:t>
            </a:r>
            <a:r>
              <a:rPr lang="en-GB" sz="1100" dirty="0" err="1"/>
              <a:t>OpenVDS</a:t>
            </a:r>
            <a:r>
              <a:rPr lang="en-GB" sz="1100" dirty="0"/>
              <a:t> and/or </a:t>
            </a:r>
            <a:r>
              <a:rPr lang="en-GB" sz="1100" dirty="0" err="1"/>
              <a:t>OpenZGY</a:t>
            </a:r>
            <a:r>
              <a:rPr lang="en-GB" sz="1100" dirty="0"/>
              <a:t> directly to several applications</a:t>
            </a:r>
          </a:p>
          <a:p>
            <a:pPr marL="1085850" lvl="2" indent="-171450">
              <a:buFont typeface="Arial" panose="020B0604020202020204" pitchFamily="34" charset="0"/>
              <a:buChar char="•"/>
            </a:pPr>
            <a:r>
              <a:rPr lang="en-GB" sz="1100" dirty="0"/>
              <a:t>For example </a:t>
            </a:r>
            <a:r>
              <a:rPr lang="en-GB" sz="1100"/>
              <a:t>(approx. 600 GB)</a:t>
            </a:r>
            <a:endParaRPr lang="en-GB" sz="1100" dirty="0"/>
          </a:p>
          <a:p>
            <a:pPr marL="628650" lvl="1" indent="-171450">
              <a:buFont typeface="Arial" panose="020B0604020202020204" pitchFamily="34" charset="0"/>
              <a:buChar char="•"/>
            </a:pPr>
            <a:r>
              <a:rPr lang="en-GB" sz="1100" dirty="0"/>
              <a:t>Horizons and Reservoir - the interoperability pilot</a:t>
            </a:r>
          </a:p>
          <a:p>
            <a:pPr marL="1085850" lvl="2" indent="-171450">
              <a:buFont typeface="Arial" panose="020B0604020202020204" pitchFamily="34" charset="0"/>
              <a:buChar char="•"/>
            </a:pPr>
            <a:r>
              <a:rPr lang="en-GB" sz="1100" dirty="0"/>
              <a:t>Visualising grid interpretation with 217 million </a:t>
            </a:r>
            <a:r>
              <a:rPr lang="en-GB" sz="1100" dirty="0" err="1"/>
              <a:t>gridnodes</a:t>
            </a:r>
            <a:endParaRPr lang="en-GB" sz="1100" dirty="0"/>
          </a:p>
          <a:p>
            <a:pPr marL="1085850" lvl="2" indent="-171450">
              <a:buFont typeface="Arial" panose="020B0604020202020204" pitchFamily="34" charset="0"/>
              <a:buChar char="•"/>
            </a:pPr>
            <a:r>
              <a:rPr lang="en-GB" sz="1100" dirty="0"/>
              <a:t>Sharing surfaces between vendor-applications through OSDU</a:t>
            </a:r>
            <a:endParaRPr lang="en-GB" sz="1100"/>
          </a:p>
          <a:p>
            <a:pPr marL="628650" lvl="1" indent="-171450">
              <a:buFont typeface="Arial" panose="020B0604020202020204" pitchFamily="34" charset="0"/>
              <a:buChar char="•"/>
            </a:pPr>
            <a:r>
              <a:rPr lang="en-GB" sz="1100"/>
              <a:t>Seismic databanks: </a:t>
            </a:r>
          </a:p>
          <a:p>
            <a:pPr marL="1085850" lvl="2" indent="-171450">
              <a:buFont typeface="Arial" panose="020B0604020202020204" pitchFamily="34" charset="0"/>
              <a:buChar char="•"/>
            </a:pPr>
            <a:r>
              <a:rPr lang="en-GB" sz="1100"/>
              <a:t>Starting to work on how to connect OSDU to seismic databanks. E.g.  Equinor SDB, DISKOS and other.</a:t>
            </a:r>
          </a:p>
          <a:p>
            <a:pPr marL="1085850" lvl="2" indent="-171450">
              <a:buFont typeface="Arial" panose="020B0604020202020204" pitchFamily="34" charset="0"/>
              <a:buChar char="•"/>
            </a:pPr>
            <a:r>
              <a:rPr lang="en-GB" sz="1100"/>
              <a:t>Initial plan: Making data discoverable from OSDU with link to bulk data in databanks. Copy bulk data into OSDU on demand</a:t>
            </a:r>
          </a:p>
        </p:txBody>
      </p:sp>
      <p:pic>
        <p:nvPicPr>
          <p:cNvPr id="16" name="Picture 15">
            <a:extLst>
              <a:ext uri="{FF2B5EF4-FFF2-40B4-BE49-F238E27FC236}">
                <a16:creationId xmlns:a16="http://schemas.microsoft.com/office/drawing/2014/main" id="{E7F5FC7B-8042-49EB-946B-9868FFC823EC}"/>
              </a:ext>
            </a:extLst>
          </p:cNvPr>
          <p:cNvPicPr>
            <a:picLocks noChangeAspect="1"/>
          </p:cNvPicPr>
          <p:nvPr/>
        </p:nvPicPr>
        <p:blipFill>
          <a:blip r:embed="rId5"/>
          <a:stretch>
            <a:fillRect/>
          </a:stretch>
        </p:blipFill>
        <p:spPr>
          <a:xfrm>
            <a:off x="879996" y="5310308"/>
            <a:ext cx="1804616" cy="1186368"/>
          </a:xfrm>
          <a:prstGeom prst="rect">
            <a:avLst/>
          </a:prstGeom>
        </p:spPr>
      </p:pic>
      <p:sp>
        <p:nvSpPr>
          <p:cNvPr id="19" name="TextBox 18">
            <a:extLst>
              <a:ext uri="{FF2B5EF4-FFF2-40B4-BE49-F238E27FC236}">
                <a16:creationId xmlns:a16="http://schemas.microsoft.com/office/drawing/2014/main" id="{5B2AC95D-4873-4BF0-BB07-E5B2DD54B7E4}"/>
              </a:ext>
            </a:extLst>
          </p:cNvPr>
          <p:cNvSpPr txBox="1"/>
          <p:nvPr/>
        </p:nvSpPr>
        <p:spPr>
          <a:xfrm>
            <a:off x="2779057" y="5796035"/>
            <a:ext cx="8297443" cy="430887"/>
          </a:xfrm>
          <a:prstGeom prst="rect">
            <a:avLst/>
          </a:prstGeom>
          <a:noFill/>
        </p:spPr>
        <p:txBody>
          <a:bodyPr wrap="square">
            <a:spAutoFit/>
          </a:bodyPr>
          <a:lstStyle/>
          <a:p>
            <a:pPr marL="628650" lvl="1" indent="-171450">
              <a:buFont typeface="Arial" panose="020B0604020202020204" pitchFamily="34" charset="0"/>
              <a:buChar char="•"/>
            </a:pPr>
            <a:r>
              <a:rPr lang="en-GB" sz="1100" dirty="0"/>
              <a:t>“Unstructured” data: Working on the full </a:t>
            </a:r>
            <a:r>
              <a:rPr lang="en-GB" sz="1100"/>
              <a:t>WellDB</a:t>
            </a:r>
            <a:r>
              <a:rPr lang="en-GB" sz="1100" dirty="0"/>
              <a:t>. </a:t>
            </a:r>
          </a:p>
          <a:p>
            <a:pPr marL="628650" lvl="1" indent="-171450">
              <a:buFont typeface="Arial" panose="020B0604020202020204" pitchFamily="34" charset="0"/>
              <a:buChar char="•"/>
            </a:pPr>
            <a:r>
              <a:rPr lang="en-GB" sz="1100" dirty="0"/>
              <a:t>Currently </a:t>
            </a:r>
            <a:r>
              <a:rPr lang="en-GB" sz="1100"/>
              <a:t>20</a:t>
            </a:r>
            <a:r>
              <a:rPr lang="en-GB" sz="1100" dirty="0"/>
              <a:t> million files in OSDU Dev. </a:t>
            </a:r>
          </a:p>
        </p:txBody>
      </p:sp>
      <p:sp>
        <p:nvSpPr>
          <p:cNvPr id="20" name="Right Brace 19">
            <a:extLst>
              <a:ext uri="{FF2B5EF4-FFF2-40B4-BE49-F238E27FC236}">
                <a16:creationId xmlns:a16="http://schemas.microsoft.com/office/drawing/2014/main" id="{74C0DE9F-5A58-4CC8-8279-AB04ECDD8C0D}"/>
              </a:ext>
            </a:extLst>
          </p:cNvPr>
          <p:cNvSpPr/>
          <p:nvPr/>
        </p:nvSpPr>
        <p:spPr>
          <a:xfrm>
            <a:off x="2814916" y="1161165"/>
            <a:ext cx="155448" cy="914400"/>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1" name="Right Brace 20">
            <a:extLst>
              <a:ext uri="{FF2B5EF4-FFF2-40B4-BE49-F238E27FC236}">
                <a16:creationId xmlns:a16="http://schemas.microsoft.com/office/drawing/2014/main" id="{D59902DD-7888-4FF3-9AA1-EC12098007BF}"/>
              </a:ext>
            </a:extLst>
          </p:cNvPr>
          <p:cNvSpPr/>
          <p:nvPr/>
        </p:nvSpPr>
        <p:spPr>
          <a:xfrm>
            <a:off x="2814916" y="2280590"/>
            <a:ext cx="155448" cy="914400"/>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2" name="Right Brace 21">
            <a:extLst>
              <a:ext uri="{FF2B5EF4-FFF2-40B4-BE49-F238E27FC236}">
                <a16:creationId xmlns:a16="http://schemas.microsoft.com/office/drawing/2014/main" id="{1EA55AD4-4781-4EA9-AFEB-93926CF3E137}"/>
              </a:ext>
            </a:extLst>
          </p:cNvPr>
          <p:cNvSpPr/>
          <p:nvPr/>
        </p:nvSpPr>
        <p:spPr>
          <a:xfrm>
            <a:off x="2814916" y="3520821"/>
            <a:ext cx="119589" cy="1396884"/>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3" name="Right Brace 22">
            <a:extLst>
              <a:ext uri="{FF2B5EF4-FFF2-40B4-BE49-F238E27FC236}">
                <a16:creationId xmlns:a16="http://schemas.microsoft.com/office/drawing/2014/main" id="{2BF5DBBF-6B47-44BE-B1A3-37D1A7989AA6}"/>
              </a:ext>
            </a:extLst>
          </p:cNvPr>
          <p:cNvSpPr/>
          <p:nvPr/>
        </p:nvSpPr>
        <p:spPr>
          <a:xfrm>
            <a:off x="2779057" y="5342836"/>
            <a:ext cx="155448" cy="1017857"/>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39464415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79EFFFA-F6A1-4F1E-BBEC-D180A0CB00EA}"/>
              </a:ext>
            </a:extLst>
          </p:cNvPr>
          <p:cNvSpPr>
            <a:spLocks noGrp="1"/>
          </p:cNvSpPr>
          <p:nvPr>
            <p:ph type="sldNum" sz="quarter" idx="12"/>
          </p:nvPr>
        </p:nvSpPr>
        <p:spPr/>
        <p:txBody>
          <a:bodyPr/>
          <a:lstStyle/>
          <a:p>
            <a:fld id="{5D1E5300-FC0F-4317-A193-EF6CE9E6F7B5}" type="slidenum">
              <a:rPr lang="en-GB" smtClean="0"/>
              <a:pPr/>
              <a:t>32</a:t>
            </a:fld>
            <a:r>
              <a:rPr lang="en-GB"/>
              <a:t>  |  Document Title</a:t>
            </a:r>
          </a:p>
        </p:txBody>
      </p:sp>
      <p:sp>
        <p:nvSpPr>
          <p:cNvPr id="10" name="TextBox 9">
            <a:extLst>
              <a:ext uri="{FF2B5EF4-FFF2-40B4-BE49-F238E27FC236}">
                <a16:creationId xmlns:a16="http://schemas.microsoft.com/office/drawing/2014/main" id="{2064E222-EF9B-4FFC-8ACF-AA9C0F4640BC}"/>
              </a:ext>
            </a:extLst>
          </p:cNvPr>
          <p:cNvSpPr txBox="1"/>
          <p:nvPr/>
        </p:nvSpPr>
        <p:spPr>
          <a:xfrm>
            <a:off x="311012" y="1057915"/>
            <a:ext cx="6240773" cy="646331"/>
          </a:xfrm>
          <a:prstGeom prst="rect">
            <a:avLst/>
          </a:prstGeom>
          <a:noFill/>
        </p:spPr>
        <p:txBody>
          <a:bodyPr wrap="square">
            <a:spAutoFit/>
          </a:bodyPr>
          <a:lstStyle/>
          <a:p>
            <a:r>
              <a:rPr lang="en-GB" sz="1200" b="0" i="0">
                <a:solidFill>
                  <a:srgbClr val="000000"/>
                </a:solidFill>
                <a:effectLst/>
                <a:latin typeface="Segoe UI VSS (Regular)"/>
              </a:rPr>
              <a:t>Some sample slices generated from Python reading the seismic from OSDU.</a:t>
            </a:r>
          </a:p>
          <a:p>
            <a:r>
              <a:rPr lang="en-GB" sz="1200">
                <a:solidFill>
                  <a:srgbClr val="000000"/>
                </a:solidFill>
                <a:latin typeface="Segoe UI VSS (Regular)"/>
              </a:rPr>
              <a:t>Same OSDU source and access mechanism as used by SLB and HAL in Interop POC</a:t>
            </a:r>
          </a:p>
          <a:p>
            <a:r>
              <a:rPr lang="en-GB" sz="1200"/>
              <a:t>CGG18002-NVG-SOUTH-FINAL-KI-PRESDM-Z-FULLSTACK survey</a:t>
            </a:r>
          </a:p>
        </p:txBody>
      </p:sp>
      <p:pic>
        <p:nvPicPr>
          <p:cNvPr id="2050" name="Picture 2">
            <a:extLst>
              <a:ext uri="{FF2B5EF4-FFF2-40B4-BE49-F238E27FC236}">
                <a16:creationId xmlns:a16="http://schemas.microsoft.com/office/drawing/2014/main" id="{13E73992-A5D3-41CD-831B-B977FDC4E0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07967" y="2910686"/>
            <a:ext cx="4661448" cy="2875614"/>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178A41C3-1677-49B3-A1BE-DA288DFF5E44}"/>
              </a:ext>
            </a:extLst>
          </p:cNvPr>
          <p:cNvSpPr txBox="1"/>
          <p:nvPr/>
        </p:nvSpPr>
        <p:spPr>
          <a:xfrm>
            <a:off x="6607966" y="2549662"/>
            <a:ext cx="4271049" cy="276999"/>
          </a:xfrm>
          <a:prstGeom prst="rect">
            <a:avLst/>
          </a:prstGeom>
          <a:noFill/>
        </p:spPr>
        <p:txBody>
          <a:bodyPr wrap="square">
            <a:spAutoFit/>
          </a:bodyPr>
          <a:lstStyle/>
          <a:p>
            <a:r>
              <a:rPr lang="nb-NO" sz="1200">
                <a:solidFill>
                  <a:srgbClr val="000000"/>
                </a:solidFill>
                <a:latin typeface="Segoe UI VSS (Regular)"/>
              </a:rPr>
              <a:t>S</a:t>
            </a:r>
            <a:r>
              <a:rPr lang="en-GB" sz="1200">
                <a:solidFill>
                  <a:srgbClr val="000000"/>
                </a:solidFill>
                <a:latin typeface="Segoe UI VSS (Regular)"/>
              </a:rPr>
              <a:t>ample version of OSDU well data in REP (ongoing work)</a:t>
            </a:r>
            <a:endParaRPr lang="en-GB" sz="1200"/>
          </a:p>
        </p:txBody>
      </p:sp>
      <p:sp>
        <p:nvSpPr>
          <p:cNvPr id="13" name="Title 1">
            <a:extLst>
              <a:ext uri="{FF2B5EF4-FFF2-40B4-BE49-F238E27FC236}">
                <a16:creationId xmlns:a16="http://schemas.microsoft.com/office/drawing/2014/main" id="{C81853AB-DCE3-4822-AB2A-07371B587292}"/>
              </a:ext>
            </a:extLst>
          </p:cNvPr>
          <p:cNvSpPr>
            <a:spLocks noGrp="1"/>
          </p:cNvSpPr>
          <p:nvPr>
            <p:ph type="title"/>
          </p:nvPr>
        </p:nvSpPr>
        <p:spPr>
          <a:xfrm>
            <a:off x="311011" y="311495"/>
            <a:ext cx="3481403" cy="611257"/>
          </a:xfrm>
        </p:spPr>
        <p:txBody>
          <a:bodyPr/>
          <a:lstStyle/>
          <a:p>
            <a:r>
              <a:rPr lang="en-GB" dirty="0"/>
              <a:t>Examples from Equinor</a:t>
            </a:r>
          </a:p>
        </p:txBody>
      </p:sp>
      <p:grpSp>
        <p:nvGrpSpPr>
          <p:cNvPr id="15" name="Group 14">
            <a:extLst>
              <a:ext uri="{FF2B5EF4-FFF2-40B4-BE49-F238E27FC236}">
                <a16:creationId xmlns:a16="http://schemas.microsoft.com/office/drawing/2014/main" id="{74F8FCF7-794E-46A6-8FA3-AF3EE5644D93}"/>
              </a:ext>
            </a:extLst>
          </p:cNvPr>
          <p:cNvGrpSpPr/>
          <p:nvPr/>
        </p:nvGrpSpPr>
        <p:grpSpPr>
          <a:xfrm>
            <a:off x="398936" y="1770870"/>
            <a:ext cx="5691041" cy="4366988"/>
            <a:chOff x="398936" y="1770870"/>
            <a:chExt cx="5691041" cy="4366988"/>
          </a:xfrm>
        </p:grpSpPr>
        <p:pic>
          <p:nvPicPr>
            <p:cNvPr id="8" name="Picture 7">
              <a:extLst>
                <a:ext uri="{FF2B5EF4-FFF2-40B4-BE49-F238E27FC236}">
                  <a16:creationId xmlns:a16="http://schemas.microsoft.com/office/drawing/2014/main" id="{E98E9233-A039-40F6-A6E1-0713ABAB04DD}"/>
                </a:ext>
              </a:extLst>
            </p:cNvPr>
            <p:cNvPicPr>
              <a:picLocks noChangeAspect="1"/>
            </p:cNvPicPr>
            <p:nvPr/>
          </p:nvPicPr>
          <p:blipFill>
            <a:blip r:embed="rId3"/>
            <a:stretch>
              <a:fillRect/>
            </a:stretch>
          </p:blipFill>
          <p:spPr>
            <a:xfrm>
              <a:off x="398936" y="1770870"/>
              <a:ext cx="5631173" cy="2875614"/>
            </a:xfrm>
            <a:prstGeom prst="rect">
              <a:avLst/>
            </a:prstGeom>
          </p:spPr>
        </p:pic>
        <p:pic>
          <p:nvPicPr>
            <p:cNvPr id="14" name="Picture 13">
              <a:extLst>
                <a:ext uri="{FF2B5EF4-FFF2-40B4-BE49-F238E27FC236}">
                  <a16:creationId xmlns:a16="http://schemas.microsoft.com/office/drawing/2014/main" id="{A91A337A-E824-4A38-991D-E67370E5C472}"/>
                </a:ext>
              </a:extLst>
            </p:cNvPr>
            <p:cNvPicPr>
              <a:picLocks noChangeAspect="1"/>
            </p:cNvPicPr>
            <p:nvPr/>
          </p:nvPicPr>
          <p:blipFill>
            <a:blip r:embed="rId4"/>
            <a:stretch>
              <a:fillRect/>
            </a:stretch>
          </p:blipFill>
          <p:spPr>
            <a:xfrm>
              <a:off x="398936" y="4013776"/>
              <a:ext cx="5691041" cy="2124082"/>
            </a:xfrm>
            <a:prstGeom prst="rect">
              <a:avLst/>
            </a:prstGeom>
          </p:spPr>
        </p:pic>
      </p:grpSp>
    </p:spTree>
    <p:extLst>
      <p:ext uri="{BB962C8B-B14F-4D97-AF65-F5344CB8AC3E}">
        <p14:creationId xmlns:p14="http://schemas.microsoft.com/office/powerpoint/2010/main" val="35276484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7" name="Straight Arrow Connector 76">
            <a:extLst>
              <a:ext uri="{FF2B5EF4-FFF2-40B4-BE49-F238E27FC236}">
                <a16:creationId xmlns:a16="http://schemas.microsoft.com/office/drawing/2014/main" id="{546E8FFD-E037-490F-97E9-4F7E20E6DDF0}"/>
              </a:ext>
            </a:extLst>
          </p:cNvPr>
          <p:cNvCxnSpPr>
            <a:cxnSpLocks/>
            <a:stCxn id="70" idx="0"/>
            <a:endCxn id="107" idx="1"/>
          </p:cNvCxnSpPr>
          <p:nvPr/>
        </p:nvCxnSpPr>
        <p:spPr>
          <a:xfrm flipV="1">
            <a:off x="7288579" y="2409661"/>
            <a:ext cx="2708860" cy="10219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73938D18-2D9D-40A9-A406-6AE09FC07F98}"/>
              </a:ext>
            </a:extLst>
          </p:cNvPr>
          <p:cNvSpPr/>
          <p:nvPr/>
        </p:nvSpPr>
        <p:spPr>
          <a:xfrm>
            <a:off x="410103" y="2749366"/>
            <a:ext cx="2712266" cy="2194645"/>
          </a:xfrm>
          <a:prstGeom prst="rect">
            <a:avLst/>
          </a:prstGeom>
          <a:solidFill>
            <a:srgbClr val="42A0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33" name="Rectangle 32">
            <a:extLst>
              <a:ext uri="{FF2B5EF4-FFF2-40B4-BE49-F238E27FC236}">
                <a16:creationId xmlns:a16="http://schemas.microsoft.com/office/drawing/2014/main" id="{9D4906F0-DDDB-4BEB-9147-9287944C5EB6}"/>
              </a:ext>
            </a:extLst>
          </p:cNvPr>
          <p:cNvSpPr/>
          <p:nvPr/>
        </p:nvSpPr>
        <p:spPr>
          <a:xfrm>
            <a:off x="3842153" y="1082124"/>
            <a:ext cx="2584769" cy="2627421"/>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87" name="Rectangle 86">
            <a:extLst>
              <a:ext uri="{FF2B5EF4-FFF2-40B4-BE49-F238E27FC236}">
                <a16:creationId xmlns:a16="http://schemas.microsoft.com/office/drawing/2014/main" id="{F21C3054-A0CA-4AE3-804B-FDE108F97C51}"/>
              </a:ext>
            </a:extLst>
          </p:cNvPr>
          <p:cNvSpPr/>
          <p:nvPr/>
        </p:nvSpPr>
        <p:spPr>
          <a:xfrm>
            <a:off x="8227434" y="1082123"/>
            <a:ext cx="1507690" cy="2629021"/>
          </a:xfrm>
          <a:prstGeom prst="rect">
            <a:avLst/>
          </a:prstGeom>
          <a:solidFill>
            <a:schemeClr val="accent3"/>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100" name="Rectangle 99">
            <a:extLst>
              <a:ext uri="{FF2B5EF4-FFF2-40B4-BE49-F238E27FC236}">
                <a16:creationId xmlns:a16="http://schemas.microsoft.com/office/drawing/2014/main" id="{CF336A89-4761-4614-A1E9-D823D7C70EFA}"/>
              </a:ext>
            </a:extLst>
          </p:cNvPr>
          <p:cNvSpPr/>
          <p:nvPr/>
        </p:nvSpPr>
        <p:spPr>
          <a:xfrm>
            <a:off x="3842153" y="4261573"/>
            <a:ext cx="7879507" cy="2180348"/>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107" name="Rectangle 106">
            <a:extLst>
              <a:ext uri="{FF2B5EF4-FFF2-40B4-BE49-F238E27FC236}">
                <a16:creationId xmlns:a16="http://schemas.microsoft.com/office/drawing/2014/main" id="{8C20EC2B-6A97-44DF-B28C-C07604A37D15}"/>
              </a:ext>
            </a:extLst>
          </p:cNvPr>
          <p:cNvSpPr/>
          <p:nvPr/>
        </p:nvSpPr>
        <p:spPr>
          <a:xfrm>
            <a:off x="9997439" y="1082123"/>
            <a:ext cx="1424504" cy="2655076"/>
          </a:xfrm>
          <a:prstGeom prst="rect">
            <a:avLst/>
          </a:prstGeom>
          <a:solidFill>
            <a:schemeClr val="bg2"/>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2" name="Tittel 1">
            <a:extLst>
              <a:ext uri="{FF2B5EF4-FFF2-40B4-BE49-F238E27FC236}">
                <a16:creationId xmlns:a16="http://schemas.microsoft.com/office/drawing/2014/main" id="{A637C0E3-6401-405A-AE04-CD267C70DA21}"/>
              </a:ext>
            </a:extLst>
          </p:cNvPr>
          <p:cNvSpPr>
            <a:spLocks noGrp="1"/>
          </p:cNvSpPr>
          <p:nvPr>
            <p:ph type="title"/>
          </p:nvPr>
        </p:nvSpPr>
        <p:spPr>
          <a:xfrm>
            <a:off x="281850" y="76751"/>
            <a:ext cx="10650568" cy="1152525"/>
          </a:xfrm>
        </p:spPr>
        <p:txBody>
          <a:bodyPr/>
          <a:lstStyle/>
          <a:p>
            <a:r>
              <a:rPr lang="en-GB"/>
              <a:t>OSDU, data liberation and solutions</a:t>
            </a:r>
            <a:br>
              <a:rPr lang="en-GB"/>
            </a:br>
            <a:r>
              <a:rPr lang="en-GB" sz="1600"/>
              <a:t>High level technical journey and vision</a:t>
            </a:r>
            <a:br>
              <a:rPr lang="en-GB" sz="1600"/>
            </a:br>
            <a:endParaRPr lang="en-GB"/>
          </a:p>
        </p:txBody>
      </p:sp>
      <p:sp>
        <p:nvSpPr>
          <p:cNvPr id="5" name="Slide Number Placeholder 4">
            <a:extLst>
              <a:ext uri="{FF2B5EF4-FFF2-40B4-BE49-F238E27FC236}">
                <a16:creationId xmlns:a16="http://schemas.microsoft.com/office/drawing/2014/main" id="{1C034952-2E6D-4DDE-BA67-D752CA7ED0B4}"/>
              </a:ext>
            </a:extLst>
          </p:cNvPr>
          <p:cNvSpPr>
            <a:spLocks noGrp="1"/>
          </p:cNvSpPr>
          <p:nvPr>
            <p:ph type="sldNum" sz="quarter" idx="12"/>
          </p:nvPr>
        </p:nvSpPr>
        <p:spPr>
          <a:xfrm>
            <a:off x="695324" y="6596187"/>
            <a:ext cx="173124" cy="2176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GB"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33</a:t>
            </a:fld>
            <a:r>
              <a:rPr kumimoji="0" lang="en-GB" sz="800" b="0" i="0" u="none" strike="noStrike" kern="1200" cap="none" spc="0" normalizeH="0" baseline="0" noProof="0">
                <a:ln>
                  <a:noFill/>
                </a:ln>
                <a:solidFill>
                  <a:srgbClr val="7C8F98"/>
                </a:solidFill>
                <a:effectLst/>
                <a:uLnTx/>
                <a:uFillTx/>
                <a:latin typeface="Equinor"/>
                <a:ea typeface="+mn-ea"/>
                <a:cs typeface="+mn-cs"/>
              </a:rPr>
              <a:t>  |  </a:t>
            </a:r>
          </a:p>
        </p:txBody>
      </p:sp>
      <p:pic>
        <p:nvPicPr>
          <p:cNvPr id="6" name="Picture 5">
            <a:extLst>
              <a:ext uri="{FF2B5EF4-FFF2-40B4-BE49-F238E27FC236}">
                <a16:creationId xmlns:a16="http://schemas.microsoft.com/office/drawing/2014/main" id="{5A66D830-438A-4ABA-90C5-368F8F68FCD3}"/>
              </a:ext>
            </a:extLst>
          </p:cNvPr>
          <p:cNvPicPr>
            <a:picLocks noChangeAspect="1"/>
          </p:cNvPicPr>
          <p:nvPr/>
        </p:nvPicPr>
        <p:blipFill>
          <a:blip r:embed="rId3"/>
          <a:stretch>
            <a:fillRect/>
          </a:stretch>
        </p:blipFill>
        <p:spPr>
          <a:xfrm>
            <a:off x="491371" y="3150908"/>
            <a:ext cx="2521049" cy="1693218"/>
          </a:xfrm>
          <a:prstGeom prst="rect">
            <a:avLst/>
          </a:prstGeom>
        </p:spPr>
      </p:pic>
      <p:sp>
        <p:nvSpPr>
          <p:cNvPr id="7" name="TextBox 6">
            <a:extLst>
              <a:ext uri="{FF2B5EF4-FFF2-40B4-BE49-F238E27FC236}">
                <a16:creationId xmlns:a16="http://schemas.microsoft.com/office/drawing/2014/main" id="{7CE4A044-AA4B-4CF5-B1DD-60A0793BA40A}"/>
              </a:ext>
            </a:extLst>
          </p:cNvPr>
          <p:cNvSpPr txBox="1"/>
          <p:nvPr/>
        </p:nvSpPr>
        <p:spPr>
          <a:xfrm>
            <a:off x="442014" y="2753968"/>
            <a:ext cx="2289976"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On premise - EQN</a:t>
            </a:r>
            <a:endParaRPr kumimoji="0" lang="nb-NO" sz="1200" b="1" i="0" u="none" strike="noStrike" kern="1200" cap="none" spc="0" normalizeH="0" baseline="0" noProof="0">
              <a:ln>
                <a:noFill/>
              </a:ln>
              <a:solidFill>
                <a:srgbClr val="333333"/>
              </a:solidFill>
              <a:effectLst/>
              <a:uLnTx/>
              <a:uFillTx/>
              <a:latin typeface="Equinor"/>
              <a:ea typeface="+mn-ea"/>
              <a:cs typeface="+mn-cs"/>
            </a:endParaRPr>
          </a:p>
        </p:txBody>
      </p:sp>
      <p:sp>
        <p:nvSpPr>
          <p:cNvPr id="19" name="TextBox 18">
            <a:extLst>
              <a:ext uri="{FF2B5EF4-FFF2-40B4-BE49-F238E27FC236}">
                <a16:creationId xmlns:a16="http://schemas.microsoft.com/office/drawing/2014/main" id="{86EFDB22-8AFC-4478-BE6B-3DDC21F21B87}"/>
              </a:ext>
            </a:extLst>
          </p:cNvPr>
          <p:cNvSpPr txBox="1"/>
          <p:nvPr/>
        </p:nvSpPr>
        <p:spPr>
          <a:xfrm>
            <a:off x="8279069" y="2437984"/>
            <a:ext cx="1390720" cy="43088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333333"/>
                </a:solidFill>
                <a:effectLst/>
                <a:uLnTx/>
                <a:uFillTx/>
                <a:latin typeface="Equinor"/>
                <a:ea typeface="+mn-ea"/>
                <a:cs typeface="+mn-cs"/>
              </a:rPr>
              <a:t>Vendors and internal</a:t>
            </a:r>
            <a:endParaRPr kumimoji="0" lang="nb-NO" sz="1100" b="0" i="0" u="none" strike="noStrike" kern="1200" cap="none" spc="0" normalizeH="0" baseline="0" noProof="0">
              <a:ln>
                <a:noFill/>
              </a:ln>
              <a:solidFill>
                <a:srgbClr val="333333"/>
              </a:solidFill>
              <a:effectLst/>
              <a:uLnTx/>
              <a:uFillTx/>
              <a:latin typeface="Equinor"/>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333333"/>
                </a:solidFill>
                <a:effectLst/>
                <a:uLnTx/>
                <a:uFillTx/>
                <a:latin typeface="Equinor"/>
                <a:ea typeface="+mn-ea"/>
                <a:cs typeface="+mn-cs"/>
              </a:rPr>
              <a:t>“cloud native apps”</a:t>
            </a:r>
          </a:p>
        </p:txBody>
      </p:sp>
      <p:sp>
        <p:nvSpPr>
          <p:cNvPr id="27" name="Rectangle 26">
            <a:extLst>
              <a:ext uri="{FF2B5EF4-FFF2-40B4-BE49-F238E27FC236}">
                <a16:creationId xmlns:a16="http://schemas.microsoft.com/office/drawing/2014/main" id="{DE4C3738-FE69-452D-88AD-07E00470486C}"/>
              </a:ext>
            </a:extLst>
          </p:cNvPr>
          <p:cNvSpPr/>
          <p:nvPr/>
        </p:nvSpPr>
        <p:spPr>
          <a:xfrm>
            <a:off x="3951442" y="4944011"/>
            <a:ext cx="7676128" cy="1373141"/>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28" name="TextBox 27">
            <a:extLst>
              <a:ext uri="{FF2B5EF4-FFF2-40B4-BE49-F238E27FC236}">
                <a16:creationId xmlns:a16="http://schemas.microsoft.com/office/drawing/2014/main" id="{66B5486E-A8F6-425A-A5B7-4FBBE046E3CB}"/>
              </a:ext>
            </a:extLst>
          </p:cNvPr>
          <p:cNvSpPr txBox="1"/>
          <p:nvPr/>
        </p:nvSpPr>
        <p:spPr>
          <a:xfrm>
            <a:off x="4968499" y="5240395"/>
            <a:ext cx="5888251" cy="6001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333333"/>
                </a:solidFill>
                <a:effectLst/>
                <a:uLnTx/>
                <a:uFillTx/>
                <a:latin typeface="Equinor"/>
                <a:ea typeface="+mn-ea"/>
                <a:cs typeface="+mn-cs"/>
              </a:rPr>
              <a:t>OMNIA - Equinor Enterprise Data Platform</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333333"/>
              </a:solidFill>
              <a:effectLst/>
              <a:uLnTx/>
              <a:uFillTx/>
              <a:latin typeface="Equinor"/>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333333"/>
                </a:solidFill>
                <a:effectLst/>
                <a:uLnTx/>
                <a:uFillTx/>
                <a:latin typeface="Equinor"/>
                <a:ea typeface="+mn-ea"/>
                <a:cs typeface="+mn-cs"/>
              </a:rPr>
              <a:t>The </a:t>
            </a:r>
            <a:r>
              <a:rPr lang="en-US" sz="1100">
                <a:solidFill>
                  <a:srgbClr val="333333"/>
                </a:solidFill>
                <a:latin typeface="Equinor"/>
              </a:rPr>
              <a:t>target </a:t>
            </a:r>
            <a:r>
              <a:rPr kumimoji="0" lang="en-US" sz="1100" b="0" i="0" u="none" strike="noStrike" kern="1200" cap="none" spc="0" normalizeH="0" baseline="0" noProof="0">
                <a:ln>
                  <a:noFill/>
                </a:ln>
                <a:solidFill>
                  <a:srgbClr val="333333"/>
                </a:solidFill>
                <a:effectLst/>
                <a:uLnTx/>
                <a:uFillTx/>
                <a:latin typeface="Equinor"/>
                <a:ea typeface="+mn-ea"/>
                <a:cs typeface="+mn-cs"/>
              </a:rPr>
              <a:t>data platform for liberating Equinor data from application specific silos.</a:t>
            </a:r>
            <a:endParaRPr kumimoji="0" lang="nb-NO" sz="1100" b="0" i="0" u="none" strike="noStrike" kern="1200" cap="none" spc="0" normalizeH="0" baseline="0" noProof="0">
              <a:ln>
                <a:noFill/>
              </a:ln>
              <a:solidFill>
                <a:srgbClr val="333333"/>
              </a:solidFill>
              <a:effectLst/>
              <a:uLnTx/>
              <a:uFillTx/>
              <a:latin typeface="Equinor"/>
              <a:ea typeface="+mn-ea"/>
              <a:cs typeface="+mn-cs"/>
            </a:endParaRPr>
          </a:p>
        </p:txBody>
      </p:sp>
      <p:sp>
        <p:nvSpPr>
          <p:cNvPr id="35" name="TextBox 34">
            <a:extLst>
              <a:ext uri="{FF2B5EF4-FFF2-40B4-BE49-F238E27FC236}">
                <a16:creationId xmlns:a16="http://schemas.microsoft.com/office/drawing/2014/main" id="{E11242FC-49F6-443F-AB9C-76B157E43971}"/>
              </a:ext>
            </a:extLst>
          </p:cNvPr>
          <p:cNvSpPr txBox="1"/>
          <p:nvPr/>
        </p:nvSpPr>
        <p:spPr>
          <a:xfrm>
            <a:off x="3819652" y="1082124"/>
            <a:ext cx="2584769"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EQN tenant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OMNIA classic (Lift &amp; shift)</a:t>
            </a:r>
          </a:p>
        </p:txBody>
      </p:sp>
      <p:pic>
        <p:nvPicPr>
          <p:cNvPr id="36" name="Picture 35">
            <a:extLst>
              <a:ext uri="{FF2B5EF4-FFF2-40B4-BE49-F238E27FC236}">
                <a16:creationId xmlns:a16="http://schemas.microsoft.com/office/drawing/2014/main" id="{FFDF401C-F867-4DA5-84C9-22EAA81EE566}"/>
              </a:ext>
            </a:extLst>
          </p:cNvPr>
          <p:cNvPicPr>
            <a:picLocks noChangeAspect="1"/>
          </p:cNvPicPr>
          <p:nvPr/>
        </p:nvPicPr>
        <p:blipFill>
          <a:blip r:embed="rId3"/>
          <a:stretch>
            <a:fillRect/>
          </a:stretch>
        </p:blipFill>
        <p:spPr>
          <a:xfrm>
            <a:off x="3926527" y="1742180"/>
            <a:ext cx="2409662" cy="1824259"/>
          </a:xfrm>
          <a:prstGeom prst="rect">
            <a:avLst/>
          </a:prstGeom>
        </p:spPr>
      </p:pic>
      <p:cxnSp>
        <p:nvCxnSpPr>
          <p:cNvPr id="39" name="Straight Arrow Connector 38">
            <a:extLst>
              <a:ext uri="{FF2B5EF4-FFF2-40B4-BE49-F238E27FC236}">
                <a16:creationId xmlns:a16="http://schemas.microsoft.com/office/drawing/2014/main" id="{CB705CE4-F5A3-47B7-8D6A-F33E873F6D12}"/>
              </a:ext>
            </a:extLst>
          </p:cNvPr>
          <p:cNvCxnSpPr>
            <a:cxnSpLocks/>
          </p:cNvCxnSpPr>
          <p:nvPr/>
        </p:nvCxnSpPr>
        <p:spPr>
          <a:xfrm flipH="1" flipV="1">
            <a:off x="2980465" y="3514293"/>
            <a:ext cx="880267" cy="1"/>
          </a:xfrm>
          <a:prstGeom prst="straightConnector1">
            <a:avLst/>
          </a:prstGeom>
          <a:ln w="31750">
            <a:solidFill>
              <a:schemeClr val="accent4">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3" name="Rectangle: Rounded Corners 42">
            <a:extLst>
              <a:ext uri="{FF2B5EF4-FFF2-40B4-BE49-F238E27FC236}">
                <a16:creationId xmlns:a16="http://schemas.microsoft.com/office/drawing/2014/main" id="{25A3AB6B-7028-4DB8-978E-6CD04B6805B9}"/>
              </a:ext>
            </a:extLst>
          </p:cNvPr>
          <p:cNvSpPr/>
          <p:nvPr/>
        </p:nvSpPr>
        <p:spPr>
          <a:xfrm>
            <a:off x="4241691" y="1995513"/>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App1</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45" name="Rectangle: Rounded Corners 44">
            <a:extLst>
              <a:ext uri="{FF2B5EF4-FFF2-40B4-BE49-F238E27FC236}">
                <a16:creationId xmlns:a16="http://schemas.microsoft.com/office/drawing/2014/main" id="{D03A06F1-6095-47FB-BEF1-E3B311A76BB6}"/>
              </a:ext>
            </a:extLst>
          </p:cNvPr>
          <p:cNvSpPr/>
          <p:nvPr/>
        </p:nvSpPr>
        <p:spPr>
          <a:xfrm>
            <a:off x="3974653" y="2954074"/>
            <a:ext cx="2269853" cy="2428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100" b="0" i="0" u="none" strike="noStrike" kern="1200" cap="none" spc="0" normalizeH="0" baseline="0" noProof="0">
                <a:ln>
                  <a:noFill/>
                </a:ln>
                <a:solidFill>
                  <a:srgbClr val="FFFFFF"/>
                </a:solidFill>
                <a:effectLst/>
                <a:uLnTx/>
                <a:uFillTx/>
                <a:latin typeface="Equinor"/>
                <a:ea typeface="+mn-ea"/>
                <a:cs typeface="+mn-cs"/>
              </a:rPr>
              <a:t>Improvements where “possible”</a:t>
            </a:r>
          </a:p>
        </p:txBody>
      </p:sp>
      <p:sp>
        <p:nvSpPr>
          <p:cNvPr id="46" name="Rectangle: Rounded Corners 45">
            <a:extLst>
              <a:ext uri="{FF2B5EF4-FFF2-40B4-BE49-F238E27FC236}">
                <a16:creationId xmlns:a16="http://schemas.microsoft.com/office/drawing/2014/main" id="{530442D4-291D-45E0-B40F-CC0AAC6D0212}"/>
              </a:ext>
            </a:extLst>
          </p:cNvPr>
          <p:cNvSpPr/>
          <p:nvPr/>
        </p:nvSpPr>
        <p:spPr>
          <a:xfrm>
            <a:off x="4556855" y="2143384"/>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App2</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88" name="TextBox 87">
            <a:extLst>
              <a:ext uri="{FF2B5EF4-FFF2-40B4-BE49-F238E27FC236}">
                <a16:creationId xmlns:a16="http://schemas.microsoft.com/office/drawing/2014/main" id="{68433C82-A0B7-404F-8EE4-4FABBB83D191}"/>
              </a:ext>
            </a:extLst>
          </p:cNvPr>
          <p:cNvSpPr txBox="1"/>
          <p:nvPr/>
        </p:nvSpPr>
        <p:spPr>
          <a:xfrm>
            <a:off x="8236350" y="1099743"/>
            <a:ext cx="1505775"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EQN tenant</a:t>
            </a:r>
            <a:endParaRPr kumimoji="0" lang="nb-NO" sz="1200" b="1" i="0" u="none" strike="noStrike" kern="1200" cap="none" spc="0" normalizeH="0" baseline="0" noProof="0">
              <a:ln>
                <a:noFill/>
              </a:ln>
              <a:solidFill>
                <a:srgbClr val="333333"/>
              </a:solidFill>
              <a:effectLst/>
              <a:uLnTx/>
              <a:uFillTx/>
              <a:latin typeface="Equinor"/>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OMNIA standalone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“cloud native”</a:t>
            </a:r>
          </a:p>
        </p:txBody>
      </p:sp>
      <p:cxnSp>
        <p:nvCxnSpPr>
          <p:cNvPr id="95" name="Straight Arrow Connector 33">
            <a:extLst>
              <a:ext uri="{FF2B5EF4-FFF2-40B4-BE49-F238E27FC236}">
                <a16:creationId xmlns:a16="http://schemas.microsoft.com/office/drawing/2014/main" id="{30C9A02B-C14C-4663-A8D1-E61C9D124C4B}"/>
              </a:ext>
            </a:extLst>
          </p:cNvPr>
          <p:cNvCxnSpPr>
            <a:cxnSpLocks/>
            <a:stCxn id="87" idx="2"/>
          </p:cNvCxnSpPr>
          <p:nvPr/>
        </p:nvCxnSpPr>
        <p:spPr>
          <a:xfrm>
            <a:off x="8981279" y="3711144"/>
            <a:ext cx="0" cy="1227637"/>
          </a:xfrm>
          <a:prstGeom prst="straightConnector1">
            <a:avLst/>
          </a:prstGeom>
          <a:ln w="28575">
            <a:solidFill>
              <a:schemeClr val="accent4">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41EFBCB9-79A1-4A06-83C4-90D22D75CC0E}"/>
              </a:ext>
            </a:extLst>
          </p:cNvPr>
          <p:cNvSpPr txBox="1"/>
          <p:nvPr/>
        </p:nvSpPr>
        <p:spPr>
          <a:xfrm>
            <a:off x="3900187" y="4282762"/>
            <a:ext cx="5888251"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EQN tenant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OMNIA standalone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“cloud native”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nb-NO" sz="1200" b="1" i="0" u="none" strike="noStrike" kern="1200" cap="none" spc="0" normalizeH="0" baseline="0" noProof="0">
              <a:ln>
                <a:noFill/>
              </a:ln>
              <a:solidFill>
                <a:srgbClr val="333333"/>
              </a:solidFill>
              <a:effectLst/>
              <a:uLnTx/>
              <a:uFillTx/>
              <a:latin typeface="Equinor"/>
              <a:ea typeface="+mn-ea"/>
              <a:cs typeface="+mn-cs"/>
            </a:endParaRPr>
          </a:p>
        </p:txBody>
      </p:sp>
      <p:sp>
        <p:nvSpPr>
          <p:cNvPr id="108" name="TextBox 107">
            <a:extLst>
              <a:ext uri="{FF2B5EF4-FFF2-40B4-BE49-F238E27FC236}">
                <a16:creationId xmlns:a16="http://schemas.microsoft.com/office/drawing/2014/main" id="{A2C643AD-493A-48D3-94CC-728EC8D49C65}"/>
              </a:ext>
            </a:extLst>
          </p:cNvPr>
          <p:cNvSpPr txBox="1"/>
          <p:nvPr/>
        </p:nvSpPr>
        <p:spPr>
          <a:xfrm>
            <a:off x="9983437" y="1128290"/>
            <a:ext cx="1438506"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Vendor tenant(s)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333333"/>
                </a:solidFill>
                <a:effectLst/>
                <a:uLnTx/>
                <a:uFillTx/>
                <a:latin typeface="Equinor"/>
                <a:ea typeface="+mn-ea"/>
                <a:cs typeface="+mn-cs"/>
              </a:rPr>
              <a:t>“cloud native”</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200" b="1" i="0" u="none" strike="noStrike" kern="1200" cap="none" spc="0" normalizeH="0" baseline="0" noProof="0">
              <a:ln>
                <a:noFill/>
              </a:ln>
              <a:solidFill>
                <a:srgbClr val="333333"/>
              </a:solidFill>
              <a:effectLst/>
              <a:uLnTx/>
              <a:uFillTx/>
              <a:latin typeface="Equinor"/>
              <a:ea typeface="+mn-ea"/>
              <a:cs typeface="+mn-cs"/>
            </a:endParaRPr>
          </a:p>
        </p:txBody>
      </p:sp>
      <p:cxnSp>
        <p:nvCxnSpPr>
          <p:cNvPr id="109" name="Straight Arrow Connector 33">
            <a:extLst>
              <a:ext uri="{FF2B5EF4-FFF2-40B4-BE49-F238E27FC236}">
                <a16:creationId xmlns:a16="http://schemas.microsoft.com/office/drawing/2014/main" id="{52F79C62-6557-4C3A-B8AE-1F8FB816B0BC}"/>
              </a:ext>
            </a:extLst>
          </p:cNvPr>
          <p:cNvCxnSpPr>
            <a:cxnSpLocks/>
            <a:stCxn id="107" idx="2"/>
          </p:cNvCxnSpPr>
          <p:nvPr/>
        </p:nvCxnSpPr>
        <p:spPr>
          <a:xfrm>
            <a:off x="10709691" y="3737199"/>
            <a:ext cx="0" cy="1201582"/>
          </a:xfrm>
          <a:prstGeom prst="straightConnector1">
            <a:avLst/>
          </a:prstGeom>
          <a:ln w="28575">
            <a:solidFill>
              <a:schemeClr val="accent4">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3" name="TextBox 122">
            <a:extLst>
              <a:ext uri="{FF2B5EF4-FFF2-40B4-BE49-F238E27FC236}">
                <a16:creationId xmlns:a16="http://schemas.microsoft.com/office/drawing/2014/main" id="{8D750A4C-BE25-4AAD-9928-9ED1C9666365}"/>
              </a:ext>
            </a:extLst>
          </p:cNvPr>
          <p:cNvSpPr txBox="1"/>
          <p:nvPr/>
        </p:nvSpPr>
        <p:spPr>
          <a:xfrm>
            <a:off x="3153886" y="3255613"/>
            <a:ext cx="846063"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Data flow</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sp>
        <p:nvSpPr>
          <p:cNvPr id="51" name="TextBox 50">
            <a:extLst>
              <a:ext uri="{FF2B5EF4-FFF2-40B4-BE49-F238E27FC236}">
                <a16:creationId xmlns:a16="http://schemas.microsoft.com/office/drawing/2014/main" id="{B0DF11EB-43D9-4783-A639-D0192A719115}"/>
              </a:ext>
            </a:extLst>
          </p:cNvPr>
          <p:cNvSpPr txBox="1"/>
          <p:nvPr/>
        </p:nvSpPr>
        <p:spPr>
          <a:xfrm rot="19882620">
            <a:off x="3136790" y="2636032"/>
            <a:ext cx="834091" cy="415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Move: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On going</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cxnSp>
        <p:nvCxnSpPr>
          <p:cNvPr id="53" name="Straight Arrow Connector 33">
            <a:extLst>
              <a:ext uri="{FF2B5EF4-FFF2-40B4-BE49-F238E27FC236}">
                <a16:creationId xmlns:a16="http://schemas.microsoft.com/office/drawing/2014/main" id="{7C69E208-ACD6-4799-8BC4-2F435B33BCFE}"/>
              </a:ext>
            </a:extLst>
          </p:cNvPr>
          <p:cNvCxnSpPr>
            <a:cxnSpLocks/>
          </p:cNvCxnSpPr>
          <p:nvPr/>
        </p:nvCxnSpPr>
        <p:spPr>
          <a:xfrm>
            <a:off x="5648789" y="3716374"/>
            <a:ext cx="12114" cy="1227637"/>
          </a:xfrm>
          <a:prstGeom prst="straightConnector1">
            <a:avLst/>
          </a:prstGeom>
          <a:ln w="28575">
            <a:solidFill>
              <a:schemeClr val="accent4">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3ADC6AA6-762C-4C8E-A5D6-A3F6FF173715}"/>
              </a:ext>
            </a:extLst>
          </p:cNvPr>
          <p:cNvSpPr txBox="1"/>
          <p:nvPr/>
        </p:nvSpPr>
        <p:spPr>
          <a:xfrm>
            <a:off x="9997439" y="2463629"/>
            <a:ext cx="1424504"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333333"/>
                </a:solidFill>
                <a:effectLst/>
                <a:uLnTx/>
                <a:uFillTx/>
                <a:latin typeface="Equinor"/>
                <a:ea typeface="+mn-ea"/>
                <a:cs typeface="+mn-cs"/>
              </a:rPr>
              <a:t>SaaS Solutions </a:t>
            </a:r>
          </a:p>
        </p:txBody>
      </p:sp>
      <p:sp>
        <p:nvSpPr>
          <p:cNvPr id="56" name="Rectangle: Rounded Corners 55">
            <a:extLst>
              <a:ext uri="{FF2B5EF4-FFF2-40B4-BE49-F238E27FC236}">
                <a16:creationId xmlns:a16="http://schemas.microsoft.com/office/drawing/2014/main" id="{7F967884-D4DC-4946-926E-60B098D25640}"/>
              </a:ext>
            </a:extLst>
          </p:cNvPr>
          <p:cNvSpPr/>
          <p:nvPr/>
        </p:nvSpPr>
        <p:spPr>
          <a:xfrm>
            <a:off x="1003038" y="3366422"/>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App1</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58" name="Rectangle: Rounded Corners 57">
            <a:extLst>
              <a:ext uri="{FF2B5EF4-FFF2-40B4-BE49-F238E27FC236}">
                <a16:creationId xmlns:a16="http://schemas.microsoft.com/office/drawing/2014/main" id="{67AD2B72-20A1-4E2C-861D-4F66FA42494E}"/>
              </a:ext>
            </a:extLst>
          </p:cNvPr>
          <p:cNvSpPr/>
          <p:nvPr/>
        </p:nvSpPr>
        <p:spPr>
          <a:xfrm>
            <a:off x="1318202" y="3514293"/>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App2</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63" name="TextBox 62">
            <a:extLst>
              <a:ext uri="{FF2B5EF4-FFF2-40B4-BE49-F238E27FC236}">
                <a16:creationId xmlns:a16="http://schemas.microsoft.com/office/drawing/2014/main" id="{618E7C97-8679-474E-93F9-8234A8BC9471}"/>
              </a:ext>
            </a:extLst>
          </p:cNvPr>
          <p:cNvSpPr txBox="1"/>
          <p:nvPr/>
        </p:nvSpPr>
        <p:spPr>
          <a:xfrm>
            <a:off x="4158444" y="1445505"/>
            <a:ext cx="2110512"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1" u="none" strike="noStrike" kern="1200" cap="none" spc="0" normalizeH="0" baseline="0" noProof="0">
                <a:ln>
                  <a:noFill/>
                </a:ln>
                <a:solidFill>
                  <a:srgbClr val="FF0000"/>
                </a:solidFill>
                <a:effectLst/>
                <a:uLnTx/>
                <a:uFillTx/>
                <a:latin typeface="Calibri" panose="020F0502020204030204"/>
                <a:ea typeface="+mn-ea"/>
                <a:cs typeface="+mn-cs"/>
              </a:rPr>
              <a:t>Transitional state for x years?</a:t>
            </a:r>
            <a:endParaRPr kumimoji="0" lang="en-GB" sz="1200" b="0" i="1" u="none" strike="noStrike" kern="1200" cap="none" spc="0" normalizeH="0" baseline="0" noProof="0">
              <a:ln>
                <a:noFill/>
              </a:ln>
              <a:solidFill>
                <a:srgbClr val="FF0000"/>
              </a:solidFill>
              <a:effectLst/>
              <a:uLnTx/>
              <a:uFillTx/>
              <a:latin typeface="Equinor"/>
              <a:ea typeface="+mn-ea"/>
              <a:cs typeface="+mn-cs"/>
            </a:endParaRPr>
          </a:p>
        </p:txBody>
      </p:sp>
      <p:sp>
        <p:nvSpPr>
          <p:cNvPr id="65" name="TextBox 64">
            <a:extLst>
              <a:ext uri="{FF2B5EF4-FFF2-40B4-BE49-F238E27FC236}">
                <a16:creationId xmlns:a16="http://schemas.microsoft.com/office/drawing/2014/main" id="{D54242AD-28A8-40FA-9DC6-8269A40F90DD}"/>
              </a:ext>
            </a:extLst>
          </p:cNvPr>
          <p:cNvSpPr txBox="1"/>
          <p:nvPr/>
        </p:nvSpPr>
        <p:spPr>
          <a:xfrm>
            <a:off x="8625734" y="1929703"/>
            <a:ext cx="734088"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1" u="none" strike="noStrike" kern="1200" cap="none" spc="0" normalizeH="0" baseline="0" noProof="0">
                <a:ln>
                  <a:noFill/>
                </a:ln>
                <a:solidFill>
                  <a:srgbClr val="FF0000"/>
                </a:solidFill>
                <a:effectLst/>
                <a:uLnTx/>
                <a:uFillTx/>
                <a:latin typeface="Calibri" panose="020F0502020204030204"/>
                <a:ea typeface="+mn-ea"/>
                <a:cs typeface="+mn-cs"/>
              </a:rPr>
              <a:t>End-goal</a:t>
            </a:r>
            <a:endParaRPr kumimoji="0" lang="en-GB" sz="1200" b="0" i="1" u="none" strike="noStrike" kern="1200" cap="none" spc="0" normalizeH="0" baseline="0" noProof="0">
              <a:ln>
                <a:noFill/>
              </a:ln>
              <a:solidFill>
                <a:srgbClr val="FF0000"/>
              </a:solidFill>
              <a:effectLst/>
              <a:uLnTx/>
              <a:uFillTx/>
              <a:latin typeface="Equinor"/>
              <a:ea typeface="+mn-ea"/>
              <a:cs typeface="+mn-cs"/>
            </a:endParaRPr>
          </a:p>
        </p:txBody>
      </p:sp>
      <p:sp>
        <p:nvSpPr>
          <p:cNvPr id="68" name="TextBox 67">
            <a:extLst>
              <a:ext uri="{FF2B5EF4-FFF2-40B4-BE49-F238E27FC236}">
                <a16:creationId xmlns:a16="http://schemas.microsoft.com/office/drawing/2014/main" id="{06F92FCE-EC68-4E56-8A53-A5DA14FA925D}"/>
              </a:ext>
            </a:extLst>
          </p:cNvPr>
          <p:cNvSpPr txBox="1"/>
          <p:nvPr/>
        </p:nvSpPr>
        <p:spPr>
          <a:xfrm>
            <a:off x="1488941" y="2898024"/>
            <a:ext cx="491088"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1" u="none" strike="noStrike" kern="1200" cap="none" spc="0" normalizeH="0" baseline="0" noProof="0">
                <a:ln>
                  <a:noFill/>
                </a:ln>
                <a:solidFill>
                  <a:srgbClr val="FF0000"/>
                </a:solidFill>
                <a:effectLst/>
                <a:uLnTx/>
                <a:uFillTx/>
                <a:latin typeface="Calibri" panose="020F0502020204030204"/>
                <a:ea typeface="+mn-ea"/>
                <a:cs typeface="+mn-cs"/>
              </a:rPr>
              <a:t>Now</a:t>
            </a:r>
            <a:endParaRPr kumimoji="0" lang="en-GB" sz="1200" b="0" i="1" u="none" strike="noStrike" kern="1200" cap="none" spc="0" normalizeH="0" baseline="0" noProof="0">
              <a:ln>
                <a:noFill/>
              </a:ln>
              <a:solidFill>
                <a:srgbClr val="FF0000"/>
              </a:solidFill>
              <a:effectLst/>
              <a:uLnTx/>
              <a:uFillTx/>
              <a:latin typeface="Equinor"/>
              <a:ea typeface="+mn-ea"/>
              <a:cs typeface="+mn-cs"/>
            </a:endParaRPr>
          </a:p>
        </p:txBody>
      </p:sp>
      <p:sp>
        <p:nvSpPr>
          <p:cNvPr id="69" name="TextBox 68">
            <a:extLst>
              <a:ext uri="{FF2B5EF4-FFF2-40B4-BE49-F238E27FC236}">
                <a16:creationId xmlns:a16="http://schemas.microsoft.com/office/drawing/2014/main" id="{D802F70D-4DDE-459A-8CBC-32E3E5E71FC1}"/>
              </a:ext>
            </a:extLst>
          </p:cNvPr>
          <p:cNvSpPr txBox="1"/>
          <p:nvPr/>
        </p:nvSpPr>
        <p:spPr>
          <a:xfrm>
            <a:off x="6373977" y="4329157"/>
            <a:ext cx="2056850"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1" u="none" strike="noStrike" kern="1200" cap="none" spc="0" normalizeH="0" baseline="0" noProof="0">
                <a:ln>
                  <a:noFill/>
                </a:ln>
                <a:solidFill>
                  <a:srgbClr val="FF0000"/>
                </a:solidFill>
                <a:effectLst/>
                <a:uLnTx/>
                <a:uFillTx/>
                <a:latin typeface="Calibri" panose="020F0502020204030204"/>
                <a:ea typeface="+mn-ea"/>
                <a:cs typeface="+mn-cs"/>
              </a:rPr>
              <a:t>Transitional state + End-goal</a:t>
            </a:r>
            <a:endParaRPr kumimoji="0" lang="en-GB" sz="1200" b="0" i="1" u="none" strike="noStrike" kern="1200" cap="none" spc="0" normalizeH="0" baseline="0" noProof="0">
              <a:ln>
                <a:noFill/>
              </a:ln>
              <a:solidFill>
                <a:srgbClr val="FF0000"/>
              </a:solidFill>
              <a:effectLst/>
              <a:uLnTx/>
              <a:uFillTx/>
              <a:latin typeface="Equinor"/>
              <a:ea typeface="+mn-ea"/>
              <a:cs typeface="+mn-cs"/>
            </a:endParaRPr>
          </a:p>
        </p:txBody>
      </p:sp>
      <p:sp>
        <p:nvSpPr>
          <p:cNvPr id="55" name="Rectangle: Rounded Corners 54">
            <a:extLst>
              <a:ext uri="{FF2B5EF4-FFF2-40B4-BE49-F238E27FC236}">
                <a16:creationId xmlns:a16="http://schemas.microsoft.com/office/drawing/2014/main" id="{1ACA4749-B9C6-4DD0-A776-08EE40863816}"/>
              </a:ext>
            </a:extLst>
          </p:cNvPr>
          <p:cNvSpPr/>
          <p:nvPr/>
        </p:nvSpPr>
        <p:spPr>
          <a:xfrm>
            <a:off x="1637034" y="3690496"/>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App3</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42" name="Rectangle: Rounded Corners 41">
            <a:extLst>
              <a:ext uri="{FF2B5EF4-FFF2-40B4-BE49-F238E27FC236}">
                <a16:creationId xmlns:a16="http://schemas.microsoft.com/office/drawing/2014/main" id="{37BA59AC-331F-4CC7-B37D-9E52FBAECA5F}"/>
              </a:ext>
            </a:extLst>
          </p:cNvPr>
          <p:cNvSpPr/>
          <p:nvPr/>
        </p:nvSpPr>
        <p:spPr>
          <a:xfrm>
            <a:off x="4875687" y="2319587"/>
            <a:ext cx="73144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Equinor"/>
                <a:ea typeface="+mn-ea"/>
                <a:cs typeface="+mn-cs"/>
              </a:rPr>
              <a:t>App3</a:t>
            </a:r>
            <a:endParaRPr kumimoji="0" lang="nb-NO" sz="1200" b="0" i="0" u="none" strike="noStrike" kern="1200" cap="none" spc="0" normalizeH="0" baseline="0" noProof="0">
              <a:ln>
                <a:noFill/>
              </a:ln>
              <a:solidFill>
                <a:srgbClr val="FFFFFF"/>
              </a:solidFill>
              <a:effectLst/>
              <a:uLnTx/>
              <a:uFillTx/>
              <a:latin typeface="Equinor"/>
              <a:ea typeface="+mn-ea"/>
              <a:cs typeface="+mn-cs"/>
            </a:endParaRPr>
          </a:p>
        </p:txBody>
      </p:sp>
      <p:sp>
        <p:nvSpPr>
          <p:cNvPr id="70" name="TextBox 69">
            <a:extLst>
              <a:ext uri="{FF2B5EF4-FFF2-40B4-BE49-F238E27FC236}">
                <a16:creationId xmlns:a16="http://schemas.microsoft.com/office/drawing/2014/main" id="{EEC021DD-1542-4C55-90B3-9C36C1CC0E4C}"/>
              </a:ext>
            </a:extLst>
          </p:cNvPr>
          <p:cNvSpPr txBox="1"/>
          <p:nvPr/>
        </p:nvSpPr>
        <p:spPr>
          <a:xfrm>
            <a:off x="6677062" y="3431613"/>
            <a:ext cx="1223033" cy="646331"/>
          </a:xfrm>
          <a:prstGeom prst="rect">
            <a:avLst/>
          </a:prstGeom>
          <a:solidFill>
            <a:schemeClr val="accent1">
              <a:lumMod val="40000"/>
              <a:lumOff val="60000"/>
            </a:schemeClr>
          </a:solid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1" i="0" u="none" strike="noStrike" kern="1200" cap="none" spc="0" normalizeH="0" baseline="0" noProof="0">
                <a:ln>
                  <a:noFill/>
                </a:ln>
                <a:solidFill>
                  <a:prstClr val="black"/>
                </a:solidFill>
                <a:effectLst/>
                <a:uLnTx/>
                <a:uFillTx/>
                <a:latin typeface="Calibri" panose="020F0502020204030204"/>
                <a:ea typeface="+mn-ea"/>
                <a:cs typeface="+mn-cs"/>
              </a:rPr>
              <a:t>Challenge: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prstClr val="black"/>
                </a:solidFill>
                <a:effectLst/>
                <a:uLnTx/>
                <a:uFillTx/>
                <a:latin typeface="Calibri" panose="020F0502020204030204"/>
                <a:ea typeface="+mn-ea"/>
                <a:cs typeface="+mn-cs"/>
              </a:rPr>
              <a:t>How to transform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prstClr val="black"/>
                </a:solidFill>
                <a:effectLst/>
                <a:uLnTx/>
                <a:uFillTx/>
                <a:latin typeface="Calibri" panose="020F0502020204030204"/>
                <a:ea typeface="+mn-ea"/>
                <a:cs typeface="+mn-cs"/>
              </a:rPr>
              <a:t>and coexist during transformation</a:t>
            </a:r>
          </a:p>
        </p:txBody>
      </p:sp>
      <p:cxnSp>
        <p:nvCxnSpPr>
          <p:cNvPr id="71" name="Straight Arrow Connector 70">
            <a:extLst>
              <a:ext uri="{FF2B5EF4-FFF2-40B4-BE49-F238E27FC236}">
                <a16:creationId xmlns:a16="http://schemas.microsoft.com/office/drawing/2014/main" id="{CB3F2145-9A82-46E8-AB09-E49DDE868085}"/>
              </a:ext>
            </a:extLst>
          </p:cNvPr>
          <p:cNvCxnSpPr>
            <a:cxnSpLocks/>
            <a:stCxn id="70" idx="0"/>
            <a:endCxn id="87" idx="1"/>
          </p:cNvCxnSpPr>
          <p:nvPr/>
        </p:nvCxnSpPr>
        <p:spPr>
          <a:xfrm flipV="1">
            <a:off x="7288579" y="2396634"/>
            <a:ext cx="938855" cy="10349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CC7B5D6F-2B56-4F5E-B823-B739ABA9CE24}"/>
              </a:ext>
            </a:extLst>
          </p:cNvPr>
          <p:cNvCxnSpPr>
            <a:cxnSpLocks/>
            <a:stCxn id="70" idx="0"/>
          </p:cNvCxnSpPr>
          <p:nvPr/>
        </p:nvCxnSpPr>
        <p:spPr>
          <a:xfrm flipH="1" flipV="1">
            <a:off x="6463595" y="2839878"/>
            <a:ext cx="824984" cy="5917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19096663-5A27-472F-AEB6-097A9604B17F}"/>
              </a:ext>
            </a:extLst>
          </p:cNvPr>
          <p:cNvCxnSpPr>
            <a:cxnSpLocks/>
            <a:stCxn id="70" idx="2"/>
          </p:cNvCxnSpPr>
          <p:nvPr/>
        </p:nvCxnSpPr>
        <p:spPr>
          <a:xfrm flipH="1">
            <a:off x="7288578" y="4077944"/>
            <a:ext cx="1" cy="1836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541CA4C1-F85B-458A-B285-B653A7F4B21F}"/>
              </a:ext>
            </a:extLst>
          </p:cNvPr>
          <p:cNvSpPr/>
          <p:nvPr/>
        </p:nvSpPr>
        <p:spPr>
          <a:xfrm>
            <a:off x="491371" y="5628597"/>
            <a:ext cx="452117" cy="27193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49" name="TextBox 48">
            <a:extLst>
              <a:ext uri="{FF2B5EF4-FFF2-40B4-BE49-F238E27FC236}">
                <a16:creationId xmlns:a16="http://schemas.microsoft.com/office/drawing/2014/main" id="{921F3B94-42CE-4798-BDD4-CA02E4E2D559}"/>
              </a:ext>
            </a:extLst>
          </p:cNvPr>
          <p:cNvSpPr txBox="1"/>
          <p:nvPr/>
        </p:nvSpPr>
        <p:spPr>
          <a:xfrm>
            <a:off x="958140" y="5623533"/>
            <a:ext cx="1800493"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333333"/>
                </a:solidFill>
                <a:effectLst/>
                <a:uLnTx/>
                <a:uFillTx/>
                <a:latin typeface="Equinor"/>
                <a:ea typeface="+mn-ea"/>
                <a:cs typeface="+mn-cs"/>
              </a:rPr>
              <a:t>= Equinor cloud tenants</a:t>
            </a:r>
          </a:p>
        </p:txBody>
      </p:sp>
      <p:sp>
        <p:nvSpPr>
          <p:cNvPr id="50" name="Rectangle 49">
            <a:extLst>
              <a:ext uri="{FF2B5EF4-FFF2-40B4-BE49-F238E27FC236}">
                <a16:creationId xmlns:a16="http://schemas.microsoft.com/office/drawing/2014/main" id="{96FEAF9D-A417-4DBB-BDA8-DE5E69E05C60}"/>
              </a:ext>
            </a:extLst>
          </p:cNvPr>
          <p:cNvSpPr/>
          <p:nvPr/>
        </p:nvSpPr>
        <p:spPr>
          <a:xfrm>
            <a:off x="492847" y="5967430"/>
            <a:ext cx="452117" cy="271935"/>
          </a:xfrm>
          <a:prstGeom prst="rect">
            <a:avLst/>
          </a:prstGeom>
          <a:solidFill>
            <a:schemeClr val="bg2"/>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52" name="TextBox 51">
            <a:extLst>
              <a:ext uri="{FF2B5EF4-FFF2-40B4-BE49-F238E27FC236}">
                <a16:creationId xmlns:a16="http://schemas.microsoft.com/office/drawing/2014/main" id="{F07A566C-5D93-4B00-8B5A-DE02A4602277}"/>
              </a:ext>
            </a:extLst>
          </p:cNvPr>
          <p:cNvSpPr txBox="1"/>
          <p:nvPr/>
        </p:nvSpPr>
        <p:spPr>
          <a:xfrm>
            <a:off x="959616" y="5962366"/>
            <a:ext cx="163262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333333"/>
                </a:solidFill>
                <a:effectLst/>
                <a:uLnTx/>
                <a:uFillTx/>
                <a:latin typeface="Equinor"/>
                <a:ea typeface="+mn-ea"/>
                <a:cs typeface="+mn-cs"/>
              </a:rPr>
              <a:t>= Vendor cloud tenants</a:t>
            </a:r>
          </a:p>
        </p:txBody>
      </p:sp>
      <p:sp>
        <p:nvSpPr>
          <p:cNvPr id="57" name="TextBox 56">
            <a:extLst>
              <a:ext uri="{FF2B5EF4-FFF2-40B4-BE49-F238E27FC236}">
                <a16:creationId xmlns:a16="http://schemas.microsoft.com/office/drawing/2014/main" id="{E7442184-274E-4540-9F77-F46098ECF142}"/>
              </a:ext>
            </a:extLst>
          </p:cNvPr>
          <p:cNvSpPr txBox="1"/>
          <p:nvPr/>
        </p:nvSpPr>
        <p:spPr>
          <a:xfrm>
            <a:off x="4798132" y="3830228"/>
            <a:ext cx="1865756" cy="415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Vision, strategy and priority1 where possible</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cxnSp>
        <p:nvCxnSpPr>
          <p:cNvPr id="59" name="Straight Arrow Connector 33">
            <a:extLst>
              <a:ext uri="{FF2B5EF4-FFF2-40B4-BE49-F238E27FC236}">
                <a16:creationId xmlns:a16="http://schemas.microsoft.com/office/drawing/2014/main" id="{8D6CD4F3-B531-4B18-9754-A3CE8D49C876}"/>
              </a:ext>
            </a:extLst>
          </p:cNvPr>
          <p:cNvCxnSpPr>
            <a:cxnSpLocks/>
            <a:endCxn id="60" idx="2"/>
          </p:cNvCxnSpPr>
          <p:nvPr/>
        </p:nvCxnSpPr>
        <p:spPr>
          <a:xfrm rot="10800000">
            <a:off x="6521701" y="2219548"/>
            <a:ext cx="536693" cy="190886"/>
          </a:xfrm>
          <a:prstGeom prst="curvedConnector3">
            <a:avLst>
              <a:gd name="adj1" fmla="val 50000"/>
            </a:avLst>
          </a:prstGeom>
          <a:ln>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0" name="Rectangle: Rounded Corners 59">
            <a:extLst>
              <a:ext uri="{FF2B5EF4-FFF2-40B4-BE49-F238E27FC236}">
                <a16:creationId xmlns:a16="http://schemas.microsoft.com/office/drawing/2014/main" id="{38E9F643-D335-4120-A663-FA36E8E05B43}"/>
              </a:ext>
            </a:extLst>
          </p:cNvPr>
          <p:cNvSpPr/>
          <p:nvPr/>
        </p:nvSpPr>
        <p:spPr>
          <a:xfrm rot="16200000">
            <a:off x="5936296" y="2111513"/>
            <a:ext cx="954737" cy="216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Equinor"/>
                <a:ea typeface="+mn-ea"/>
                <a:cs typeface="+mn-cs"/>
              </a:rPr>
              <a:t>API Gateway</a:t>
            </a:r>
            <a:endParaRPr kumimoji="0" lang="nb-NO" sz="1000" b="0" i="0" u="none" strike="noStrike" kern="1200" cap="none" spc="0" normalizeH="0" baseline="0" noProof="0">
              <a:ln>
                <a:noFill/>
              </a:ln>
              <a:solidFill>
                <a:srgbClr val="FFFFFF"/>
              </a:solidFill>
              <a:effectLst/>
              <a:uLnTx/>
              <a:uFillTx/>
              <a:latin typeface="Equinor"/>
              <a:ea typeface="+mn-ea"/>
              <a:cs typeface="+mn-cs"/>
            </a:endParaRPr>
          </a:p>
        </p:txBody>
      </p:sp>
      <p:sp>
        <p:nvSpPr>
          <p:cNvPr id="61" name="TextBox 60">
            <a:extLst>
              <a:ext uri="{FF2B5EF4-FFF2-40B4-BE49-F238E27FC236}">
                <a16:creationId xmlns:a16="http://schemas.microsoft.com/office/drawing/2014/main" id="{E9AEB8E9-B91F-4922-8DF5-040D1F95CF54}"/>
              </a:ext>
            </a:extLst>
          </p:cNvPr>
          <p:cNvSpPr txBox="1"/>
          <p:nvPr/>
        </p:nvSpPr>
        <p:spPr>
          <a:xfrm>
            <a:off x="7031859" y="2045471"/>
            <a:ext cx="741087" cy="57708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If needed and possible</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sp>
        <p:nvSpPr>
          <p:cNvPr id="9" name="Cylinder 8">
            <a:extLst>
              <a:ext uri="{FF2B5EF4-FFF2-40B4-BE49-F238E27FC236}">
                <a16:creationId xmlns:a16="http://schemas.microsoft.com/office/drawing/2014/main" id="{AC647539-4616-4F99-8553-AA3AD9651163}"/>
              </a:ext>
            </a:extLst>
          </p:cNvPr>
          <p:cNvSpPr/>
          <p:nvPr/>
        </p:nvSpPr>
        <p:spPr>
          <a:xfrm>
            <a:off x="1186328" y="3785771"/>
            <a:ext cx="400674" cy="233102"/>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Equinor"/>
              <a:ea typeface="+mn-ea"/>
              <a:cs typeface="+mn-cs"/>
            </a:endParaRPr>
          </a:p>
        </p:txBody>
      </p:sp>
      <p:sp>
        <p:nvSpPr>
          <p:cNvPr id="66" name="Cylinder 65">
            <a:extLst>
              <a:ext uri="{FF2B5EF4-FFF2-40B4-BE49-F238E27FC236}">
                <a16:creationId xmlns:a16="http://schemas.microsoft.com/office/drawing/2014/main" id="{A13945B1-537D-42EB-AF49-8696B0077E66}"/>
              </a:ext>
            </a:extLst>
          </p:cNvPr>
          <p:cNvSpPr/>
          <p:nvPr/>
        </p:nvSpPr>
        <p:spPr>
          <a:xfrm>
            <a:off x="4372258" y="2399010"/>
            <a:ext cx="400674" cy="233102"/>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Equinor"/>
              <a:ea typeface="+mn-ea"/>
              <a:cs typeface="+mn-cs"/>
            </a:endParaRPr>
          </a:p>
        </p:txBody>
      </p:sp>
      <p:sp>
        <p:nvSpPr>
          <p:cNvPr id="73" name="TextBox 72">
            <a:extLst>
              <a:ext uri="{FF2B5EF4-FFF2-40B4-BE49-F238E27FC236}">
                <a16:creationId xmlns:a16="http://schemas.microsoft.com/office/drawing/2014/main" id="{4E325D01-AACD-4E4C-B3A8-86A9BFB06484}"/>
              </a:ext>
            </a:extLst>
          </p:cNvPr>
          <p:cNvSpPr txBox="1"/>
          <p:nvPr/>
        </p:nvSpPr>
        <p:spPr>
          <a:xfrm>
            <a:off x="8143513" y="3835188"/>
            <a:ext cx="1865756" cy="415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Vision, strategy and priority1 where possible</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sp>
        <p:nvSpPr>
          <p:cNvPr id="74" name="TextBox 73">
            <a:extLst>
              <a:ext uri="{FF2B5EF4-FFF2-40B4-BE49-F238E27FC236}">
                <a16:creationId xmlns:a16="http://schemas.microsoft.com/office/drawing/2014/main" id="{D4859F49-7772-4C74-A718-3568D8483EF2}"/>
              </a:ext>
            </a:extLst>
          </p:cNvPr>
          <p:cNvSpPr txBox="1"/>
          <p:nvPr/>
        </p:nvSpPr>
        <p:spPr>
          <a:xfrm>
            <a:off x="10004148" y="3846047"/>
            <a:ext cx="1865756" cy="415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333333"/>
                </a:solidFill>
                <a:effectLst/>
                <a:uLnTx/>
                <a:uFillTx/>
                <a:latin typeface="Equinor"/>
                <a:ea typeface="+mn-ea"/>
                <a:cs typeface="+mn-cs"/>
              </a:rPr>
              <a:t>Vision, strategy and priority1 where possible</a:t>
            </a:r>
            <a:endParaRPr kumimoji="0" lang="nb-NO" sz="1050" b="0" i="0" u="none" strike="noStrike" kern="1200" cap="none" spc="0" normalizeH="0" baseline="0" noProof="0">
              <a:ln>
                <a:noFill/>
              </a:ln>
              <a:solidFill>
                <a:srgbClr val="333333"/>
              </a:solidFill>
              <a:effectLst/>
              <a:uLnTx/>
              <a:uFillTx/>
              <a:latin typeface="Equinor"/>
              <a:ea typeface="+mn-ea"/>
              <a:cs typeface="+mn-cs"/>
            </a:endParaRPr>
          </a:p>
        </p:txBody>
      </p:sp>
      <p:cxnSp>
        <p:nvCxnSpPr>
          <p:cNvPr id="12" name="Straight Connector 11">
            <a:extLst>
              <a:ext uri="{FF2B5EF4-FFF2-40B4-BE49-F238E27FC236}">
                <a16:creationId xmlns:a16="http://schemas.microsoft.com/office/drawing/2014/main" id="{51BEFC3B-A176-4B27-9295-2F215498D474}"/>
              </a:ext>
            </a:extLst>
          </p:cNvPr>
          <p:cNvCxnSpPr/>
          <p:nvPr/>
        </p:nvCxnSpPr>
        <p:spPr>
          <a:xfrm flipH="1">
            <a:off x="6620170" y="404358"/>
            <a:ext cx="39924" cy="3458503"/>
          </a:xfrm>
          <a:prstGeom prst="line">
            <a:avLst/>
          </a:prstGeom>
          <a:ln w="12700">
            <a:prstDash val="dash"/>
          </a:ln>
        </p:spPr>
        <p:style>
          <a:lnRef idx="1">
            <a:schemeClr val="accent6"/>
          </a:lnRef>
          <a:fillRef idx="0">
            <a:schemeClr val="accent6"/>
          </a:fillRef>
          <a:effectRef idx="0">
            <a:schemeClr val="accent6"/>
          </a:effectRef>
          <a:fontRef idx="minor">
            <a:schemeClr val="tx1"/>
          </a:fontRef>
        </p:style>
      </p:cxnSp>
      <p:cxnSp>
        <p:nvCxnSpPr>
          <p:cNvPr id="75" name="Straight Connector 74">
            <a:extLst>
              <a:ext uri="{FF2B5EF4-FFF2-40B4-BE49-F238E27FC236}">
                <a16:creationId xmlns:a16="http://schemas.microsoft.com/office/drawing/2014/main" id="{204025AB-DCBE-4D13-AD5A-D8B13A549B01}"/>
              </a:ext>
            </a:extLst>
          </p:cNvPr>
          <p:cNvCxnSpPr>
            <a:cxnSpLocks/>
          </p:cNvCxnSpPr>
          <p:nvPr/>
        </p:nvCxnSpPr>
        <p:spPr>
          <a:xfrm>
            <a:off x="3420598" y="3839398"/>
            <a:ext cx="3195778" cy="3758"/>
          </a:xfrm>
          <a:prstGeom prst="line">
            <a:avLst/>
          </a:prstGeom>
          <a:ln w="12700">
            <a:prstDash val="dash"/>
          </a:ln>
        </p:spPr>
        <p:style>
          <a:lnRef idx="1">
            <a:schemeClr val="accent6"/>
          </a:lnRef>
          <a:fillRef idx="0">
            <a:schemeClr val="accent6"/>
          </a:fillRef>
          <a:effectRef idx="0">
            <a:schemeClr val="accent6"/>
          </a:effectRef>
          <a:fontRef idx="minor">
            <a:schemeClr val="tx1"/>
          </a:fontRef>
        </p:style>
      </p:cxnSp>
      <p:cxnSp>
        <p:nvCxnSpPr>
          <p:cNvPr id="76" name="Straight Connector 75">
            <a:extLst>
              <a:ext uri="{FF2B5EF4-FFF2-40B4-BE49-F238E27FC236}">
                <a16:creationId xmlns:a16="http://schemas.microsoft.com/office/drawing/2014/main" id="{D926536E-C51C-4A4C-B938-C861E8CAE305}"/>
              </a:ext>
            </a:extLst>
          </p:cNvPr>
          <p:cNvCxnSpPr>
            <a:cxnSpLocks/>
          </p:cNvCxnSpPr>
          <p:nvPr/>
        </p:nvCxnSpPr>
        <p:spPr>
          <a:xfrm>
            <a:off x="3400631" y="3830228"/>
            <a:ext cx="0" cy="2615451"/>
          </a:xfrm>
          <a:prstGeom prst="line">
            <a:avLst/>
          </a:prstGeom>
          <a:ln w="12700">
            <a:prstDash val="dash"/>
          </a:ln>
        </p:spPr>
        <p:style>
          <a:lnRef idx="1">
            <a:schemeClr val="accent6"/>
          </a:lnRef>
          <a:fillRef idx="0">
            <a:schemeClr val="accent6"/>
          </a:fillRef>
          <a:effectRef idx="0">
            <a:schemeClr val="accent6"/>
          </a:effectRef>
          <a:fontRef idx="minor">
            <a:schemeClr val="tx1"/>
          </a:fontRef>
        </p:style>
      </p:cxnSp>
      <p:sp>
        <p:nvSpPr>
          <p:cNvPr id="20" name="TextBox 19">
            <a:extLst>
              <a:ext uri="{FF2B5EF4-FFF2-40B4-BE49-F238E27FC236}">
                <a16:creationId xmlns:a16="http://schemas.microsoft.com/office/drawing/2014/main" id="{35A4F421-0B25-485D-A93E-7C7AFD51FC7A}"/>
              </a:ext>
            </a:extLst>
          </p:cNvPr>
          <p:cNvSpPr txBox="1"/>
          <p:nvPr/>
        </p:nvSpPr>
        <p:spPr>
          <a:xfrm>
            <a:off x="7236516" y="471431"/>
            <a:ext cx="1202893"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1200" b="0" i="0" u="none" strike="noStrike" kern="1200" cap="none" spc="0" normalizeH="0" baseline="0" noProof="0">
                <a:ln>
                  <a:noFill/>
                </a:ln>
                <a:solidFill>
                  <a:srgbClr val="FF0000"/>
                </a:solidFill>
                <a:effectLst/>
                <a:uLnTx/>
                <a:uFillTx/>
                <a:latin typeface="Equinor"/>
                <a:ea typeface="+mn-ea"/>
                <a:cs typeface="+mn-cs"/>
              </a:rPr>
              <a:t>«</a:t>
            </a:r>
            <a:r>
              <a:rPr kumimoji="0" lang="nb-NO" sz="1200" b="0" i="0" u="none" strike="noStrike" kern="1200" cap="none" spc="0" normalizeH="0" baseline="0" noProof="0" err="1">
                <a:ln>
                  <a:noFill/>
                </a:ln>
                <a:solidFill>
                  <a:srgbClr val="FF0000"/>
                </a:solidFill>
                <a:effectLst/>
                <a:uLnTx/>
                <a:uFillTx/>
                <a:latin typeface="Equinor"/>
                <a:ea typeface="+mn-ea"/>
                <a:cs typeface="+mn-cs"/>
              </a:rPr>
              <a:t>Cloud</a:t>
            </a:r>
            <a:r>
              <a:rPr kumimoji="0" lang="nb-NO" sz="1200" b="0" i="0" u="none" strike="noStrike" kern="1200" cap="none" spc="0" normalizeH="0" baseline="0" noProof="0">
                <a:ln>
                  <a:noFill/>
                </a:ln>
                <a:solidFill>
                  <a:srgbClr val="FF0000"/>
                </a:solidFill>
                <a:effectLst/>
                <a:uLnTx/>
                <a:uFillTx/>
                <a:latin typeface="Equinor"/>
                <a:ea typeface="+mn-ea"/>
                <a:cs typeface="+mn-cs"/>
              </a:rPr>
              <a:t> native»</a:t>
            </a:r>
            <a:endParaRPr kumimoji="0" lang="en-GB" sz="1200" b="0" i="0" u="none" strike="noStrike" kern="1200" cap="none" spc="0" normalizeH="0" baseline="0" noProof="0">
              <a:ln>
                <a:noFill/>
              </a:ln>
              <a:solidFill>
                <a:srgbClr val="FF0000"/>
              </a:solidFill>
              <a:effectLst/>
              <a:uLnTx/>
              <a:uFillTx/>
              <a:latin typeface="Equinor"/>
              <a:ea typeface="+mn-ea"/>
              <a:cs typeface="+mn-cs"/>
            </a:endParaRPr>
          </a:p>
        </p:txBody>
      </p:sp>
      <p:cxnSp>
        <p:nvCxnSpPr>
          <p:cNvPr id="81" name="Straight Arrow Connector 80">
            <a:extLst>
              <a:ext uri="{FF2B5EF4-FFF2-40B4-BE49-F238E27FC236}">
                <a16:creationId xmlns:a16="http://schemas.microsoft.com/office/drawing/2014/main" id="{97AB4866-4A57-4C1E-9FD8-AC378350A302}"/>
              </a:ext>
            </a:extLst>
          </p:cNvPr>
          <p:cNvCxnSpPr>
            <a:cxnSpLocks/>
          </p:cNvCxnSpPr>
          <p:nvPr/>
        </p:nvCxnSpPr>
        <p:spPr>
          <a:xfrm>
            <a:off x="6712233" y="603218"/>
            <a:ext cx="548295" cy="4677"/>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9B747743-DFE5-4312-A97A-69E0E60AEC4B}"/>
              </a:ext>
            </a:extLst>
          </p:cNvPr>
          <p:cNvSpPr/>
          <p:nvPr/>
        </p:nvSpPr>
        <p:spPr>
          <a:xfrm>
            <a:off x="487541" y="5303117"/>
            <a:ext cx="452117" cy="271935"/>
          </a:xfrm>
          <a:prstGeom prst="rect">
            <a:avLst/>
          </a:prstGeom>
          <a:solidFill>
            <a:srgbClr val="42A0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b-NO" sz="1800" b="0" i="0" u="none" strike="noStrike" kern="1200" cap="none" spc="0" normalizeH="0" baseline="0" noProof="0">
              <a:ln>
                <a:noFill/>
              </a:ln>
              <a:solidFill>
                <a:srgbClr val="FFFFFF"/>
              </a:solidFill>
              <a:effectLst/>
              <a:uLnTx/>
              <a:uFillTx/>
              <a:latin typeface="Equinor"/>
              <a:ea typeface="+mn-ea"/>
              <a:cs typeface="+mn-cs"/>
            </a:endParaRPr>
          </a:p>
        </p:txBody>
      </p:sp>
      <p:sp>
        <p:nvSpPr>
          <p:cNvPr id="79" name="TextBox 78">
            <a:extLst>
              <a:ext uri="{FF2B5EF4-FFF2-40B4-BE49-F238E27FC236}">
                <a16:creationId xmlns:a16="http://schemas.microsoft.com/office/drawing/2014/main" id="{1ADD4C77-A383-4622-9E29-01AF287A07ED}"/>
              </a:ext>
            </a:extLst>
          </p:cNvPr>
          <p:cNvSpPr txBox="1"/>
          <p:nvPr/>
        </p:nvSpPr>
        <p:spPr>
          <a:xfrm>
            <a:off x="954309" y="5298053"/>
            <a:ext cx="2426353"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333333"/>
                </a:solidFill>
                <a:effectLst/>
                <a:uLnTx/>
                <a:uFillTx/>
                <a:latin typeface="Equinor"/>
                <a:ea typeface="+mn-ea"/>
                <a:cs typeface="+mn-cs"/>
              </a:rPr>
              <a:t>= Equinor on-prem data centre(s)</a:t>
            </a:r>
          </a:p>
        </p:txBody>
      </p:sp>
      <p:cxnSp>
        <p:nvCxnSpPr>
          <p:cNvPr id="82" name="Straight Arrow Connector 33">
            <a:extLst>
              <a:ext uri="{FF2B5EF4-FFF2-40B4-BE49-F238E27FC236}">
                <a16:creationId xmlns:a16="http://schemas.microsoft.com/office/drawing/2014/main" id="{CA3BBC8B-BF0B-4859-8DB7-761F3A05CDB5}"/>
              </a:ext>
            </a:extLst>
          </p:cNvPr>
          <p:cNvCxnSpPr>
            <a:cxnSpLocks/>
          </p:cNvCxnSpPr>
          <p:nvPr/>
        </p:nvCxnSpPr>
        <p:spPr>
          <a:xfrm>
            <a:off x="3129902" y="4606655"/>
            <a:ext cx="704719" cy="0"/>
          </a:xfrm>
          <a:prstGeom prst="straightConnector1">
            <a:avLst/>
          </a:prstGeom>
          <a:ln w="28575">
            <a:solidFill>
              <a:schemeClr val="accent4">
                <a:lumMod val="50000"/>
              </a:schemeClr>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E4BFDDD-5A0E-4E5B-9E4A-895BA064C838}"/>
              </a:ext>
            </a:extLst>
          </p:cNvPr>
          <p:cNvCxnSpPr>
            <a:cxnSpLocks/>
          </p:cNvCxnSpPr>
          <p:nvPr/>
        </p:nvCxnSpPr>
        <p:spPr>
          <a:xfrm flipV="1">
            <a:off x="2698230" y="2517236"/>
            <a:ext cx="1497617" cy="7601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D1FFFFC1-4413-48A5-A02B-CBF33A251C38}"/>
              </a:ext>
            </a:extLst>
          </p:cNvPr>
          <p:cNvSpPr txBox="1"/>
          <p:nvPr/>
        </p:nvSpPr>
        <p:spPr>
          <a:xfrm>
            <a:off x="10304991" y="1952067"/>
            <a:ext cx="737976"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1" u="none" strike="noStrike" kern="1200" cap="none" spc="0" normalizeH="0" baseline="0" noProof="0">
                <a:ln>
                  <a:noFill/>
                </a:ln>
                <a:solidFill>
                  <a:srgbClr val="FF0000"/>
                </a:solidFill>
                <a:effectLst/>
                <a:uLnTx/>
                <a:uFillTx/>
                <a:latin typeface="Calibri" panose="020F0502020204030204"/>
                <a:ea typeface="+mn-ea"/>
                <a:cs typeface="+mn-cs"/>
              </a:rPr>
              <a:t>End-goal</a:t>
            </a:r>
            <a:endParaRPr kumimoji="0" lang="en-GB" sz="1200" b="0" i="1" u="none" strike="noStrike" kern="1200" cap="none" spc="0" normalizeH="0" baseline="0" noProof="0">
              <a:ln>
                <a:noFill/>
              </a:ln>
              <a:solidFill>
                <a:srgbClr val="FF0000"/>
              </a:solidFill>
              <a:effectLst/>
              <a:uLnTx/>
              <a:uFillTx/>
              <a:latin typeface="Equinor"/>
              <a:ea typeface="+mn-ea"/>
              <a:cs typeface="+mn-cs"/>
            </a:endParaRPr>
          </a:p>
        </p:txBody>
      </p:sp>
      <p:sp>
        <p:nvSpPr>
          <p:cNvPr id="84" name="Rectangle 83">
            <a:extLst>
              <a:ext uri="{FF2B5EF4-FFF2-40B4-BE49-F238E27FC236}">
                <a16:creationId xmlns:a16="http://schemas.microsoft.com/office/drawing/2014/main" id="{8701D587-B606-44B4-B0D1-F0A289412C8E}"/>
              </a:ext>
            </a:extLst>
          </p:cNvPr>
          <p:cNvSpPr/>
          <p:nvPr/>
        </p:nvSpPr>
        <p:spPr>
          <a:xfrm>
            <a:off x="4637388" y="5793581"/>
            <a:ext cx="620321" cy="267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nb-NO" sz="1050">
                <a:solidFill>
                  <a:srgbClr val="FFFFFF"/>
                </a:solidFill>
                <a:latin typeface="Equinor"/>
              </a:rPr>
              <a:t>PDM</a:t>
            </a:r>
            <a:endParaRPr kumimoji="0" lang="en-GB" sz="1050" b="0" i="0" u="none" strike="noStrike" kern="1200" cap="none" spc="0" normalizeH="0" baseline="0" noProof="0">
              <a:ln>
                <a:noFill/>
              </a:ln>
              <a:solidFill>
                <a:srgbClr val="FFFFFF"/>
              </a:solidFill>
              <a:effectLst/>
              <a:uLnTx/>
              <a:uFillTx/>
              <a:latin typeface="Equinor"/>
              <a:ea typeface="+mn-ea"/>
              <a:cs typeface="+mn-cs"/>
            </a:endParaRPr>
          </a:p>
        </p:txBody>
      </p:sp>
      <p:sp>
        <p:nvSpPr>
          <p:cNvPr id="8" name="Rectangle 7">
            <a:extLst>
              <a:ext uri="{FF2B5EF4-FFF2-40B4-BE49-F238E27FC236}">
                <a16:creationId xmlns:a16="http://schemas.microsoft.com/office/drawing/2014/main" id="{6963241A-7753-4E40-A327-F65F1B02FCC2}"/>
              </a:ext>
            </a:extLst>
          </p:cNvPr>
          <p:cNvSpPr/>
          <p:nvPr/>
        </p:nvSpPr>
        <p:spPr>
          <a:xfrm>
            <a:off x="4305414" y="5331570"/>
            <a:ext cx="620321" cy="267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b-NO" sz="1050" b="0" i="0" u="none" strike="noStrike" kern="1200" cap="none" spc="0" normalizeH="0" baseline="0" noProof="0">
                <a:ln>
                  <a:noFill/>
                </a:ln>
                <a:solidFill>
                  <a:srgbClr val="FFFFFF"/>
                </a:solidFill>
                <a:effectLst/>
                <a:uLnTx/>
                <a:uFillTx/>
                <a:latin typeface="Equinor"/>
                <a:ea typeface="+mn-ea"/>
                <a:cs typeface="+mn-cs"/>
              </a:rPr>
              <a:t>SMDA</a:t>
            </a:r>
            <a:endParaRPr kumimoji="0" lang="en-GB" sz="1050" b="0" i="0" u="none" strike="noStrike" kern="1200" cap="none" spc="0" normalizeH="0" baseline="0" noProof="0">
              <a:ln>
                <a:noFill/>
              </a:ln>
              <a:solidFill>
                <a:srgbClr val="FFFFFF"/>
              </a:solidFill>
              <a:effectLst/>
              <a:uLnTx/>
              <a:uFillTx/>
              <a:latin typeface="Equinor"/>
              <a:ea typeface="+mn-ea"/>
              <a:cs typeface="+mn-cs"/>
            </a:endParaRPr>
          </a:p>
        </p:txBody>
      </p:sp>
      <p:sp>
        <p:nvSpPr>
          <p:cNvPr id="62" name="Rectangle 61">
            <a:extLst>
              <a:ext uri="{FF2B5EF4-FFF2-40B4-BE49-F238E27FC236}">
                <a16:creationId xmlns:a16="http://schemas.microsoft.com/office/drawing/2014/main" id="{D3C9D53B-4E45-4288-A7F8-E3D128EE9F7C}"/>
              </a:ext>
            </a:extLst>
          </p:cNvPr>
          <p:cNvSpPr/>
          <p:nvPr/>
        </p:nvSpPr>
        <p:spPr>
          <a:xfrm>
            <a:off x="4462771" y="5561497"/>
            <a:ext cx="620321" cy="267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b-NO" sz="1050" b="0" i="0" u="none" strike="noStrike" kern="1200" cap="none" spc="0" normalizeH="0" baseline="0" noProof="0">
                <a:ln>
                  <a:noFill/>
                </a:ln>
                <a:solidFill>
                  <a:srgbClr val="FFFFFF"/>
                </a:solidFill>
                <a:effectLst/>
                <a:uLnTx/>
                <a:uFillTx/>
                <a:latin typeface="Equinor"/>
                <a:ea typeface="+mn-ea"/>
                <a:cs typeface="+mn-cs"/>
              </a:rPr>
              <a:t>SDB</a:t>
            </a:r>
            <a:endParaRPr kumimoji="0" lang="en-GB" sz="1050" b="0" i="0" u="none" strike="noStrike" kern="1200" cap="none" spc="0" normalizeH="0" baseline="0" noProof="0">
              <a:ln>
                <a:noFill/>
              </a:ln>
              <a:solidFill>
                <a:srgbClr val="FFFFFF"/>
              </a:solidFill>
              <a:effectLst/>
              <a:uLnTx/>
              <a:uFillTx/>
              <a:latin typeface="Equinor"/>
              <a:ea typeface="+mn-ea"/>
              <a:cs typeface="+mn-cs"/>
            </a:endParaRPr>
          </a:p>
        </p:txBody>
      </p:sp>
      <p:sp>
        <p:nvSpPr>
          <p:cNvPr id="85" name="Rectangle 84">
            <a:extLst>
              <a:ext uri="{FF2B5EF4-FFF2-40B4-BE49-F238E27FC236}">
                <a16:creationId xmlns:a16="http://schemas.microsoft.com/office/drawing/2014/main" id="{76A42039-0583-4E3C-83DA-07B7F847F14E}"/>
              </a:ext>
            </a:extLst>
          </p:cNvPr>
          <p:cNvSpPr/>
          <p:nvPr/>
        </p:nvSpPr>
        <p:spPr>
          <a:xfrm>
            <a:off x="4845287" y="5976402"/>
            <a:ext cx="699435" cy="26782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b-NO" sz="1050" b="0" i="0" u="none" strike="noStrike" kern="1200" cap="none" spc="0" normalizeH="0" baseline="0" noProof="0">
                <a:ln>
                  <a:noFill/>
                </a:ln>
                <a:solidFill>
                  <a:srgbClr val="FFFFFF"/>
                </a:solidFill>
                <a:effectLst/>
                <a:uLnTx/>
                <a:uFillTx/>
                <a:latin typeface="Equinor"/>
                <a:ea typeface="+mn-ea"/>
                <a:cs typeface="+mn-cs"/>
              </a:rPr>
              <a:t>Others</a:t>
            </a:r>
            <a:endParaRPr kumimoji="0" lang="en-GB" sz="1050" b="0" i="0" u="none" strike="noStrike" kern="1200" cap="none" spc="0" normalizeH="0" baseline="0" noProof="0">
              <a:ln>
                <a:noFill/>
              </a:ln>
              <a:solidFill>
                <a:srgbClr val="FFFFFF"/>
              </a:solidFill>
              <a:effectLst/>
              <a:uLnTx/>
              <a:uFillTx/>
              <a:latin typeface="Equinor"/>
              <a:ea typeface="+mn-ea"/>
              <a:cs typeface="+mn-cs"/>
            </a:endParaRPr>
          </a:p>
        </p:txBody>
      </p:sp>
      <p:pic>
        <p:nvPicPr>
          <p:cNvPr id="48" name="Picture 47">
            <a:extLst>
              <a:ext uri="{FF2B5EF4-FFF2-40B4-BE49-F238E27FC236}">
                <a16:creationId xmlns:a16="http://schemas.microsoft.com/office/drawing/2014/main" id="{89A6F945-40B5-4593-94EA-DC94F06BEBD8}"/>
              </a:ext>
            </a:extLst>
          </p:cNvPr>
          <p:cNvPicPr>
            <a:picLocks noChangeAspect="1"/>
          </p:cNvPicPr>
          <p:nvPr/>
        </p:nvPicPr>
        <p:blipFill>
          <a:blip r:embed="rId4"/>
          <a:stretch>
            <a:fillRect/>
          </a:stretch>
        </p:blipFill>
        <p:spPr>
          <a:xfrm>
            <a:off x="4093879" y="5090461"/>
            <a:ext cx="663085" cy="267826"/>
          </a:xfrm>
          <a:prstGeom prst="rect">
            <a:avLst/>
          </a:prstGeom>
        </p:spPr>
      </p:pic>
    </p:spTree>
    <p:extLst>
      <p:ext uri="{BB962C8B-B14F-4D97-AF65-F5344CB8AC3E}">
        <p14:creationId xmlns:p14="http://schemas.microsoft.com/office/powerpoint/2010/main" val="246760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8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9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0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08"/>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09"/>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5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83"/>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74"/>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60"/>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59"/>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61"/>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72"/>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71"/>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7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70"/>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100" grpId="0" animBg="1"/>
      <p:bldP spid="107" grpId="0" animBg="1"/>
      <p:bldP spid="19" grpId="0"/>
      <p:bldP spid="27" grpId="0" animBg="1"/>
      <p:bldP spid="28" grpId="0"/>
      <p:bldP spid="88" grpId="0"/>
      <p:bldP spid="101" grpId="0"/>
      <p:bldP spid="108" grpId="0"/>
      <p:bldP spid="54" grpId="0"/>
      <p:bldP spid="65" grpId="0"/>
      <p:bldP spid="69" grpId="0"/>
      <p:bldP spid="70" grpId="0" animBg="1"/>
      <p:bldP spid="57" grpId="0"/>
      <p:bldP spid="60" grpId="0" animBg="1"/>
      <p:bldP spid="61" grpId="0"/>
      <p:bldP spid="73" grpId="0"/>
      <p:bldP spid="74" grpId="0"/>
      <p:bldP spid="83" grpId="0"/>
      <p:bldP spid="84" grpId="0" animBg="1"/>
      <p:bldP spid="8" grpId="0" animBg="1"/>
      <p:bldP spid="62" grpId="0" animBg="1"/>
      <p:bldP spid="8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1C51973-7824-4FEF-9418-F78AD66F6EAC}"/>
              </a:ext>
            </a:extLst>
          </p:cNvPr>
          <p:cNvGrpSpPr/>
          <p:nvPr/>
        </p:nvGrpSpPr>
        <p:grpSpPr>
          <a:xfrm>
            <a:off x="0" y="0"/>
            <a:ext cx="12192000" cy="6858000"/>
            <a:chOff x="0" y="0"/>
            <a:chExt cx="12192000" cy="6858000"/>
          </a:xfrm>
        </p:grpSpPr>
        <p:sp>
          <p:nvSpPr>
            <p:cNvPr id="2" name="Rectangle 1">
              <a:extLst>
                <a:ext uri="{FF2B5EF4-FFF2-40B4-BE49-F238E27FC236}">
                  <a16:creationId xmlns:a16="http://schemas.microsoft.com/office/drawing/2014/main" id="{D3332A8C-4C7F-4656-8E17-BE66D0A75660}"/>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Equinor"/>
                <a:ea typeface="+mn-ea"/>
                <a:cs typeface="+mn-cs"/>
              </a:endParaRPr>
            </a:p>
          </p:txBody>
        </p:sp>
        <p:sp>
          <p:nvSpPr>
            <p:cNvPr id="4" name="Rectangle: Rounded Corners 3">
              <a:extLst>
                <a:ext uri="{FF2B5EF4-FFF2-40B4-BE49-F238E27FC236}">
                  <a16:creationId xmlns:a16="http://schemas.microsoft.com/office/drawing/2014/main" id="{3DFD64D9-2785-4982-9C95-811E2DDC255F}"/>
                </a:ext>
              </a:extLst>
            </p:cNvPr>
            <p:cNvSpPr/>
            <p:nvPr/>
          </p:nvSpPr>
          <p:spPr>
            <a:xfrm>
              <a:off x="3184201" y="128007"/>
              <a:ext cx="6617771" cy="670102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2060"/>
                  </a:solidFill>
                  <a:effectLst/>
                  <a:uLnTx/>
                  <a:uFillTx/>
                  <a:latin typeface="Equinor"/>
                  <a:ea typeface="+mn-ea"/>
                  <a:cs typeface="Calibri" panose="020F0502020204030204" pitchFamily="34" charset="0"/>
                </a:rPr>
                <a:t>Data flow - Aggregation</a:t>
              </a:r>
            </a:p>
          </p:txBody>
        </p:sp>
        <p:sp>
          <p:nvSpPr>
            <p:cNvPr id="7" name="Rectangle 6">
              <a:extLst>
                <a:ext uri="{FF2B5EF4-FFF2-40B4-BE49-F238E27FC236}">
                  <a16:creationId xmlns:a16="http://schemas.microsoft.com/office/drawing/2014/main" id="{F0121671-AD61-4CEF-BC38-DC04A1617222}"/>
                </a:ext>
              </a:extLst>
            </p:cNvPr>
            <p:cNvSpPr/>
            <p:nvPr/>
          </p:nvSpPr>
          <p:spPr>
            <a:xfrm>
              <a:off x="148069" y="1245502"/>
              <a:ext cx="758382" cy="302147"/>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Pressure DB</a:t>
              </a:r>
            </a:p>
          </p:txBody>
        </p:sp>
        <p:sp>
          <p:nvSpPr>
            <p:cNvPr id="8" name="Rectangle 7">
              <a:extLst>
                <a:ext uri="{FF2B5EF4-FFF2-40B4-BE49-F238E27FC236}">
                  <a16:creationId xmlns:a16="http://schemas.microsoft.com/office/drawing/2014/main" id="{37CB7547-6656-463D-B58A-BDCBC8C5FF6F}"/>
                </a:ext>
              </a:extLst>
            </p:cNvPr>
            <p:cNvSpPr/>
            <p:nvPr/>
          </p:nvSpPr>
          <p:spPr>
            <a:xfrm>
              <a:off x="148068" y="1746544"/>
              <a:ext cx="919221" cy="402139"/>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b-NO"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DBR (Stress atlas &amp; LOT atlas)</a:t>
              </a:r>
              <a:endPar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endParaRPr>
            </a:p>
          </p:txBody>
        </p:sp>
        <p:sp>
          <p:nvSpPr>
            <p:cNvPr id="9" name="Rectangle 8">
              <a:extLst>
                <a:ext uri="{FF2B5EF4-FFF2-40B4-BE49-F238E27FC236}">
                  <a16:creationId xmlns:a16="http://schemas.microsoft.com/office/drawing/2014/main" id="{D9C87DF0-E9F1-4BA1-AF10-682DEDF7EB50}"/>
                </a:ext>
              </a:extLst>
            </p:cNvPr>
            <p:cNvSpPr/>
            <p:nvPr/>
          </p:nvSpPr>
          <p:spPr>
            <a:xfrm>
              <a:off x="148068" y="2739785"/>
              <a:ext cx="518243" cy="282557"/>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Well DB</a:t>
              </a:r>
            </a:p>
          </p:txBody>
        </p:sp>
        <p:sp>
          <p:nvSpPr>
            <p:cNvPr id="10" name="Rectangle 9">
              <a:extLst>
                <a:ext uri="{FF2B5EF4-FFF2-40B4-BE49-F238E27FC236}">
                  <a16:creationId xmlns:a16="http://schemas.microsoft.com/office/drawing/2014/main" id="{BDC5E451-C38B-44B4-8A01-B65FD905A486}"/>
                </a:ext>
              </a:extLst>
            </p:cNvPr>
            <p:cNvSpPr/>
            <p:nvPr/>
          </p:nvSpPr>
          <p:spPr>
            <a:xfrm>
              <a:off x="148068" y="3530553"/>
              <a:ext cx="810235" cy="246221"/>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1">
                  <a:ln>
                    <a:noFill/>
                  </a:ln>
                  <a:solidFill>
                    <a:srgbClr val="333333"/>
                  </a:solidFill>
                  <a:effectLst/>
                  <a:uLnTx/>
                  <a:uFillTx/>
                  <a:latin typeface="Equinor"/>
                  <a:ea typeface="+mn-ea"/>
                  <a:cs typeface="Calibri" panose="020F0502020204030204" pitchFamily="34" charset="0"/>
                </a:rPr>
                <a:t>Documentum</a:t>
              </a:r>
            </a:p>
          </p:txBody>
        </p:sp>
        <p:sp>
          <p:nvSpPr>
            <p:cNvPr id="17" name="Rectangle 16">
              <a:extLst>
                <a:ext uri="{FF2B5EF4-FFF2-40B4-BE49-F238E27FC236}">
                  <a16:creationId xmlns:a16="http://schemas.microsoft.com/office/drawing/2014/main" id="{F1328613-4EA1-4F87-B75A-A6B36205BD92}"/>
                </a:ext>
              </a:extLst>
            </p:cNvPr>
            <p:cNvSpPr/>
            <p:nvPr/>
          </p:nvSpPr>
          <p:spPr>
            <a:xfrm>
              <a:off x="3936648" y="2191950"/>
              <a:ext cx="594317" cy="400721"/>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O365-Excel</a:t>
              </a:r>
            </a:p>
          </p:txBody>
        </p:sp>
        <p:cxnSp>
          <p:nvCxnSpPr>
            <p:cNvPr id="19" name="Straight Arrow Connector 18">
              <a:extLst>
                <a:ext uri="{FF2B5EF4-FFF2-40B4-BE49-F238E27FC236}">
                  <a16:creationId xmlns:a16="http://schemas.microsoft.com/office/drawing/2014/main" id="{5B1D0AF1-77AE-4569-88CB-9999386E68BC}"/>
                </a:ext>
              </a:extLst>
            </p:cNvPr>
            <p:cNvCxnSpPr>
              <a:cxnSpLocks/>
              <a:stCxn id="7" idx="3"/>
              <a:endCxn id="17" idx="1"/>
            </p:cNvCxnSpPr>
            <p:nvPr/>
          </p:nvCxnSpPr>
          <p:spPr>
            <a:xfrm>
              <a:off x="906451" y="1396576"/>
              <a:ext cx="3030197" cy="995735"/>
            </a:xfrm>
            <a:prstGeom prst="straightConnector1">
              <a:avLst/>
            </a:prstGeom>
            <a:ln>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BB24EEB2-0A30-41C2-B2DA-7050ACA01D42}"/>
                </a:ext>
              </a:extLst>
            </p:cNvPr>
            <p:cNvSpPr txBox="1"/>
            <p:nvPr/>
          </p:nvSpPr>
          <p:spPr>
            <a:xfrm rot="1669214">
              <a:off x="1746403" y="1274682"/>
              <a:ext cx="545978"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Well tops</a:t>
              </a:r>
            </a:p>
          </p:txBody>
        </p:sp>
        <p:cxnSp>
          <p:nvCxnSpPr>
            <p:cNvPr id="26" name="Straight Arrow Connector 25">
              <a:extLst>
                <a:ext uri="{FF2B5EF4-FFF2-40B4-BE49-F238E27FC236}">
                  <a16:creationId xmlns:a16="http://schemas.microsoft.com/office/drawing/2014/main" id="{CDC1FD1B-4DA0-477D-90B3-CFF448B2419D}"/>
                </a:ext>
              </a:extLst>
            </p:cNvPr>
            <p:cNvCxnSpPr>
              <a:cxnSpLocks/>
              <a:stCxn id="8" idx="3"/>
              <a:endCxn id="17" idx="1"/>
            </p:cNvCxnSpPr>
            <p:nvPr/>
          </p:nvCxnSpPr>
          <p:spPr>
            <a:xfrm>
              <a:off x="1067289" y="1947614"/>
              <a:ext cx="2869359" cy="444697"/>
            </a:xfrm>
            <a:prstGeom prst="straightConnector1">
              <a:avLst/>
            </a:prstGeom>
            <a:ln>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57059A52-5955-4FD1-91F0-D53F4C9A110D}"/>
                </a:ext>
              </a:extLst>
            </p:cNvPr>
            <p:cNvSpPr txBox="1"/>
            <p:nvPr/>
          </p:nvSpPr>
          <p:spPr>
            <a:xfrm rot="593082">
              <a:off x="1316659" y="1905270"/>
              <a:ext cx="1012752"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Rock mechanic data</a:t>
              </a:r>
            </a:p>
          </p:txBody>
        </p:sp>
        <p:sp>
          <p:nvSpPr>
            <p:cNvPr id="33" name="Rectangle 32">
              <a:extLst>
                <a:ext uri="{FF2B5EF4-FFF2-40B4-BE49-F238E27FC236}">
                  <a16:creationId xmlns:a16="http://schemas.microsoft.com/office/drawing/2014/main" id="{98939734-2BE1-473A-AA8C-2B3FC3915D53}"/>
                </a:ext>
              </a:extLst>
            </p:cNvPr>
            <p:cNvSpPr/>
            <p:nvPr/>
          </p:nvSpPr>
          <p:spPr>
            <a:xfrm>
              <a:off x="3842034" y="4723587"/>
              <a:ext cx="726769" cy="314340"/>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dirty="0">
                  <a:ln>
                    <a:noFill/>
                  </a:ln>
                  <a:solidFill>
                    <a:srgbClr val="333333"/>
                  </a:solidFill>
                  <a:effectLst/>
                  <a:uLnTx/>
                  <a:uFillTx/>
                  <a:latin typeface="Equinor"/>
                  <a:ea typeface="+mn-ea"/>
                  <a:cs typeface="Calibri" panose="020F0502020204030204" pitchFamily="34" charset="0"/>
                </a:rPr>
                <a:t>O365-Powerpoint</a:t>
              </a:r>
            </a:p>
          </p:txBody>
        </p:sp>
        <p:cxnSp>
          <p:nvCxnSpPr>
            <p:cNvPr id="34" name="Straight Arrow Connector 33">
              <a:extLst>
                <a:ext uri="{FF2B5EF4-FFF2-40B4-BE49-F238E27FC236}">
                  <a16:creationId xmlns:a16="http://schemas.microsoft.com/office/drawing/2014/main" id="{5E2CFD17-F521-45F3-BB5B-63DED2E0A7E7}"/>
                </a:ext>
              </a:extLst>
            </p:cNvPr>
            <p:cNvCxnSpPr>
              <a:cxnSpLocks/>
              <a:stCxn id="9" idx="3"/>
              <a:endCxn id="33" idx="1"/>
            </p:cNvCxnSpPr>
            <p:nvPr/>
          </p:nvCxnSpPr>
          <p:spPr>
            <a:xfrm>
              <a:off x="666311" y="2881064"/>
              <a:ext cx="3175723" cy="1999693"/>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04ED52C-8972-4C44-B059-F7212A349A00}"/>
                </a:ext>
              </a:extLst>
            </p:cNvPr>
            <p:cNvCxnSpPr>
              <a:cxnSpLocks/>
              <a:stCxn id="17" idx="2"/>
              <a:endCxn id="33" idx="0"/>
            </p:cNvCxnSpPr>
            <p:nvPr/>
          </p:nvCxnSpPr>
          <p:spPr>
            <a:xfrm flipH="1">
              <a:off x="4205419" y="2592671"/>
              <a:ext cx="28388" cy="2130916"/>
            </a:xfrm>
            <a:prstGeom prst="straightConnector1">
              <a:avLst/>
            </a:prstGeom>
            <a:ln>
              <a:solidFill>
                <a:srgbClr val="FF0000"/>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7E1C94E8-88B6-437E-82FB-A7EB9E764D11}"/>
                </a:ext>
              </a:extLst>
            </p:cNvPr>
            <p:cNvSpPr/>
            <p:nvPr/>
          </p:nvSpPr>
          <p:spPr>
            <a:xfrm>
              <a:off x="6029289" y="2256610"/>
              <a:ext cx="689615" cy="235492"/>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Predict</a:t>
              </a:r>
            </a:p>
          </p:txBody>
        </p:sp>
        <p:cxnSp>
          <p:nvCxnSpPr>
            <p:cNvPr id="63" name="Straight Arrow Connector 62">
              <a:extLst>
                <a:ext uri="{FF2B5EF4-FFF2-40B4-BE49-F238E27FC236}">
                  <a16:creationId xmlns:a16="http://schemas.microsoft.com/office/drawing/2014/main" id="{9A2CB85C-2998-439A-A7EE-D01A452402C1}"/>
                </a:ext>
              </a:extLst>
            </p:cNvPr>
            <p:cNvCxnSpPr>
              <a:cxnSpLocks/>
              <a:stCxn id="54" idx="3"/>
              <a:endCxn id="62" idx="1"/>
            </p:cNvCxnSpPr>
            <p:nvPr/>
          </p:nvCxnSpPr>
          <p:spPr>
            <a:xfrm>
              <a:off x="6718904" y="2374356"/>
              <a:ext cx="1468612" cy="499535"/>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64B81AD5-8DD2-4B05-872F-2435B028C357}"/>
                </a:ext>
              </a:extLst>
            </p:cNvPr>
            <p:cNvCxnSpPr>
              <a:cxnSpLocks/>
              <a:stCxn id="54" idx="1"/>
              <a:endCxn id="17" idx="3"/>
            </p:cNvCxnSpPr>
            <p:nvPr/>
          </p:nvCxnSpPr>
          <p:spPr>
            <a:xfrm flipH="1">
              <a:off x="4530965" y="2374356"/>
              <a:ext cx="1498324" cy="17955"/>
            </a:xfrm>
            <a:prstGeom prst="straightConnector1">
              <a:avLst/>
            </a:prstGeom>
            <a:ln>
              <a:solidFill>
                <a:srgbClr val="FF0000"/>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5" name="Rectangle 94">
              <a:extLst>
                <a:ext uri="{FF2B5EF4-FFF2-40B4-BE49-F238E27FC236}">
                  <a16:creationId xmlns:a16="http://schemas.microsoft.com/office/drawing/2014/main" id="{2715755B-9F24-49AB-B50B-DDB1A25F424A}"/>
                </a:ext>
              </a:extLst>
            </p:cNvPr>
            <p:cNvSpPr/>
            <p:nvPr/>
          </p:nvSpPr>
          <p:spPr>
            <a:xfrm>
              <a:off x="8538958" y="6169302"/>
              <a:ext cx="639452" cy="253916"/>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1">
                  <a:ln>
                    <a:noFill/>
                  </a:ln>
                  <a:solidFill>
                    <a:srgbClr val="333333"/>
                  </a:solidFill>
                  <a:effectLst/>
                  <a:uLnTx/>
                  <a:uFillTx/>
                  <a:latin typeface="Equinor"/>
                  <a:ea typeface="+mn-ea"/>
                  <a:cs typeface="Calibri" panose="020F0502020204030204" pitchFamily="34" charset="0"/>
                </a:rPr>
                <a:t>Adobe Acrobat</a:t>
              </a:r>
            </a:p>
          </p:txBody>
        </p:sp>
        <p:cxnSp>
          <p:nvCxnSpPr>
            <p:cNvPr id="96" name="Straight Arrow Connector 95">
              <a:extLst>
                <a:ext uri="{FF2B5EF4-FFF2-40B4-BE49-F238E27FC236}">
                  <a16:creationId xmlns:a16="http://schemas.microsoft.com/office/drawing/2014/main" id="{EF076EAA-B803-4EE1-B73E-68A5AD9CDF22}"/>
                </a:ext>
              </a:extLst>
            </p:cNvPr>
            <p:cNvCxnSpPr>
              <a:cxnSpLocks/>
              <a:stCxn id="90" idx="2"/>
              <a:endCxn id="95" idx="0"/>
            </p:cNvCxnSpPr>
            <p:nvPr/>
          </p:nvCxnSpPr>
          <p:spPr>
            <a:xfrm>
              <a:off x="8247893" y="4503210"/>
              <a:ext cx="610791" cy="1666092"/>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DB9B2557-6B94-4268-ACEB-791BC8139372}"/>
                </a:ext>
              </a:extLst>
            </p:cNvPr>
            <p:cNvCxnSpPr>
              <a:cxnSpLocks/>
              <a:stCxn id="95" idx="1"/>
              <a:endCxn id="33" idx="2"/>
            </p:cNvCxnSpPr>
            <p:nvPr/>
          </p:nvCxnSpPr>
          <p:spPr>
            <a:xfrm flipH="1" flipV="1">
              <a:off x="4205419" y="5037927"/>
              <a:ext cx="4333539" cy="1258333"/>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F08085B7-486B-4EB2-9BC0-297008FE3BB6}"/>
                </a:ext>
              </a:extLst>
            </p:cNvPr>
            <p:cNvCxnSpPr>
              <a:cxnSpLocks/>
              <a:stCxn id="9" idx="3"/>
              <a:endCxn id="17" idx="1"/>
            </p:cNvCxnSpPr>
            <p:nvPr/>
          </p:nvCxnSpPr>
          <p:spPr>
            <a:xfrm flipV="1">
              <a:off x="666311" y="2392311"/>
              <a:ext cx="3270337" cy="48875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3B71FE02-9298-4C19-8F3F-8D4B53F75CA8}"/>
                </a:ext>
              </a:extLst>
            </p:cNvPr>
            <p:cNvCxnSpPr>
              <a:cxnSpLocks/>
              <a:stCxn id="10" idx="3"/>
              <a:endCxn id="33" idx="1"/>
            </p:cNvCxnSpPr>
            <p:nvPr/>
          </p:nvCxnSpPr>
          <p:spPr>
            <a:xfrm>
              <a:off x="958303" y="3653664"/>
              <a:ext cx="2883731" cy="1227093"/>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23" name="TextBox 122">
              <a:extLst>
                <a:ext uri="{FF2B5EF4-FFF2-40B4-BE49-F238E27FC236}">
                  <a16:creationId xmlns:a16="http://schemas.microsoft.com/office/drawing/2014/main" id="{30F0B071-EC59-45FB-99AA-A2327D37CBFF}"/>
                </a:ext>
              </a:extLst>
            </p:cNvPr>
            <p:cNvSpPr txBox="1"/>
            <p:nvPr/>
          </p:nvSpPr>
          <p:spPr>
            <a:xfrm rot="862908">
              <a:off x="1150487" y="4102934"/>
              <a:ext cx="124460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Shallow hazard analysis</a:t>
              </a:r>
            </a:p>
          </p:txBody>
        </p:sp>
        <p:sp>
          <p:nvSpPr>
            <p:cNvPr id="127" name="TextBox 126">
              <a:extLst>
                <a:ext uri="{FF2B5EF4-FFF2-40B4-BE49-F238E27FC236}">
                  <a16:creationId xmlns:a16="http://schemas.microsoft.com/office/drawing/2014/main" id="{EB4D8299-2EE8-4AEC-A5EB-976AF0BA9601}"/>
                </a:ext>
              </a:extLst>
            </p:cNvPr>
            <p:cNvSpPr txBox="1"/>
            <p:nvPr/>
          </p:nvSpPr>
          <p:spPr>
            <a:xfrm rot="21145128">
              <a:off x="2424354" y="2491102"/>
              <a:ext cx="1478802"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Fluid and temperature data</a:t>
              </a:r>
            </a:p>
          </p:txBody>
        </p:sp>
        <p:sp>
          <p:nvSpPr>
            <p:cNvPr id="61" name="Rectangle: Rounded Corners 60">
              <a:extLst>
                <a:ext uri="{FF2B5EF4-FFF2-40B4-BE49-F238E27FC236}">
                  <a16:creationId xmlns:a16="http://schemas.microsoft.com/office/drawing/2014/main" id="{AE0E6B64-5D41-4D7D-8B58-4D5A20BBAA62}"/>
                </a:ext>
              </a:extLst>
            </p:cNvPr>
            <p:cNvSpPr/>
            <p:nvPr/>
          </p:nvSpPr>
          <p:spPr>
            <a:xfrm>
              <a:off x="10258233" y="4018285"/>
              <a:ext cx="1705129" cy="261108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Equinor"/>
                  <a:ea typeface="+mn-ea"/>
                  <a:cs typeface="+mn-cs"/>
                </a:rPr>
                <a:t>Unstructured info</a:t>
              </a:r>
            </a:p>
          </p:txBody>
        </p:sp>
        <p:sp>
          <p:nvSpPr>
            <p:cNvPr id="64" name="Rectangle: Rounded Corners 63">
              <a:extLst>
                <a:ext uri="{FF2B5EF4-FFF2-40B4-BE49-F238E27FC236}">
                  <a16:creationId xmlns:a16="http://schemas.microsoft.com/office/drawing/2014/main" id="{8593584D-5D03-4E4C-A6D8-7047E5476931}"/>
                </a:ext>
              </a:extLst>
            </p:cNvPr>
            <p:cNvSpPr/>
            <p:nvPr/>
          </p:nvSpPr>
          <p:spPr>
            <a:xfrm>
              <a:off x="10131861" y="128007"/>
              <a:ext cx="1900411" cy="663293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Equinor"/>
                  <a:ea typeface="+mn-ea"/>
                  <a:cs typeface="Calibri" panose="020F0502020204030204" pitchFamily="34" charset="0"/>
                </a:rPr>
                <a:t>Deliverables</a:t>
              </a:r>
            </a:p>
          </p:txBody>
        </p:sp>
        <p:sp>
          <p:nvSpPr>
            <p:cNvPr id="65" name="Rectangle: Rounded Corners 64">
              <a:extLst>
                <a:ext uri="{FF2B5EF4-FFF2-40B4-BE49-F238E27FC236}">
                  <a16:creationId xmlns:a16="http://schemas.microsoft.com/office/drawing/2014/main" id="{A3492E31-F6FA-4E85-8E8E-242C7C5A80B3}"/>
                </a:ext>
              </a:extLst>
            </p:cNvPr>
            <p:cNvSpPr/>
            <p:nvPr/>
          </p:nvSpPr>
          <p:spPr>
            <a:xfrm>
              <a:off x="63509" y="154619"/>
              <a:ext cx="2794887" cy="67033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b-NO" sz="1400" b="0" i="0" u="none" strike="noStrike" kern="1200" cap="none" spc="0" normalizeH="0" baseline="0" noProof="0">
                  <a:ln>
                    <a:noFill/>
                  </a:ln>
                  <a:solidFill>
                    <a:prstClr val="black"/>
                  </a:solidFill>
                  <a:effectLst/>
                  <a:uLnTx/>
                  <a:uFillTx/>
                  <a:latin typeface="Equinor"/>
                  <a:ea typeface="+mn-ea"/>
                  <a:cs typeface="Calibri" panose="020F0502020204030204" pitchFamily="34" charset="0"/>
                </a:rPr>
                <a:t>Input </a:t>
              </a:r>
              <a:endParaRPr kumimoji="0" lang="en-US" sz="900" b="0" i="0" u="none" strike="noStrike" kern="1200" cap="none" spc="0" normalizeH="0" baseline="0" noProof="0">
                <a:ln>
                  <a:noFill/>
                </a:ln>
                <a:solidFill>
                  <a:prstClr val="black"/>
                </a:solidFill>
                <a:effectLst/>
                <a:uLnTx/>
                <a:uFillTx/>
                <a:latin typeface="Equinor"/>
                <a:ea typeface="+mn-ea"/>
                <a:cs typeface="Calibri" panose="020F0502020204030204" pitchFamily="34" charset="0"/>
              </a:endParaRPr>
            </a:p>
          </p:txBody>
        </p:sp>
        <p:sp>
          <p:nvSpPr>
            <p:cNvPr id="40" name="TextBox 39">
              <a:extLst>
                <a:ext uri="{FF2B5EF4-FFF2-40B4-BE49-F238E27FC236}">
                  <a16:creationId xmlns:a16="http://schemas.microsoft.com/office/drawing/2014/main" id="{9B9C0496-DBB4-4745-A7C5-6E3893ADBD31}"/>
                </a:ext>
              </a:extLst>
            </p:cNvPr>
            <p:cNvSpPr txBox="1"/>
            <p:nvPr/>
          </p:nvSpPr>
          <p:spPr>
            <a:xfrm rot="21350906">
              <a:off x="5295414" y="2360080"/>
              <a:ext cx="646331" cy="1846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Wellbore logs</a:t>
              </a:r>
            </a:p>
          </p:txBody>
        </p:sp>
        <p:cxnSp>
          <p:nvCxnSpPr>
            <p:cNvPr id="115" name="Straight Arrow Connector 114">
              <a:extLst>
                <a:ext uri="{FF2B5EF4-FFF2-40B4-BE49-F238E27FC236}">
                  <a16:creationId xmlns:a16="http://schemas.microsoft.com/office/drawing/2014/main" id="{C71A60AC-2D26-4A1D-B94D-A40FD8CD307F}"/>
                </a:ext>
              </a:extLst>
            </p:cNvPr>
            <p:cNvCxnSpPr>
              <a:cxnSpLocks/>
              <a:stCxn id="9" idx="3"/>
              <a:endCxn id="54" idx="1"/>
            </p:cNvCxnSpPr>
            <p:nvPr/>
          </p:nvCxnSpPr>
          <p:spPr>
            <a:xfrm flipV="1">
              <a:off x="666311" y="2374356"/>
              <a:ext cx="5362978" cy="506708"/>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64EA5C9F-AB7C-4383-918E-1E5B03F1BC98}"/>
                </a:ext>
              </a:extLst>
            </p:cNvPr>
            <p:cNvCxnSpPr>
              <a:cxnSpLocks/>
              <a:stCxn id="90" idx="3"/>
              <a:endCxn id="74" idx="1"/>
            </p:cNvCxnSpPr>
            <p:nvPr/>
          </p:nvCxnSpPr>
          <p:spPr>
            <a:xfrm>
              <a:off x="8654768" y="4366237"/>
              <a:ext cx="1954190" cy="656046"/>
            </a:xfrm>
            <a:prstGeom prst="straightConnector1">
              <a:avLst/>
            </a:prstGeom>
            <a:ln>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FD8A57A9-1F40-48C0-837D-9F45576A9D72}"/>
                </a:ext>
              </a:extLst>
            </p:cNvPr>
            <p:cNvSpPr txBox="1"/>
            <p:nvPr/>
          </p:nvSpPr>
          <p:spPr>
            <a:xfrm rot="1124126">
              <a:off x="8591188" y="4566266"/>
              <a:ext cx="2140504" cy="184666"/>
            </a:xfrm>
            <a:prstGeom prst="rect">
              <a:avLst/>
            </a:prstGeom>
            <a:ln>
              <a:noFill/>
              <a:prstDash val="dash"/>
              <a:tailEnd type="triangle"/>
            </a:ln>
          </p:spPr>
          <p:style>
            <a:lnRef idx="1">
              <a:schemeClr val="accent1"/>
            </a:lnRef>
            <a:fillRef idx="0">
              <a:schemeClr val="accent1"/>
            </a:fillRef>
            <a:effectRef idx="0">
              <a:schemeClr val="accent1"/>
            </a:effectRef>
            <a:fontRef idx="minor">
              <a:schemeClr val="tx1"/>
            </a:fontRef>
          </p:style>
          <p:txBody>
            <a:bodyPr wrap="squar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Prepare well report (PWR) &amp; final geological prognosis</a:t>
              </a:r>
            </a:p>
          </p:txBody>
        </p:sp>
        <p:cxnSp>
          <p:nvCxnSpPr>
            <p:cNvPr id="70" name="Straight Arrow Connector 69">
              <a:extLst>
                <a:ext uri="{FF2B5EF4-FFF2-40B4-BE49-F238E27FC236}">
                  <a16:creationId xmlns:a16="http://schemas.microsoft.com/office/drawing/2014/main" id="{D080511F-B9DB-4D47-BD06-3F903A24E319}"/>
                </a:ext>
              </a:extLst>
            </p:cNvPr>
            <p:cNvCxnSpPr>
              <a:cxnSpLocks/>
              <a:stCxn id="33" idx="3"/>
              <a:endCxn id="74" idx="1"/>
            </p:cNvCxnSpPr>
            <p:nvPr/>
          </p:nvCxnSpPr>
          <p:spPr>
            <a:xfrm>
              <a:off x="4568803" y="4880757"/>
              <a:ext cx="6040155" cy="141526"/>
            </a:xfrm>
            <a:prstGeom prst="straightConnector1">
              <a:avLst/>
            </a:prstGeom>
            <a:ln>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DA8FFAC6-5C2E-4F06-A813-5C34D5AFF4A8}"/>
                </a:ext>
              </a:extLst>
            </p:cNvPr>
            <p:cNvSpPr txBox="1"/>
            <p:nvPr/>
          </p:nvSpPr>
          <p:spPr>
            <a:xfrm rot="21440953">
              <a:off x="5133601" y="4737543"/>
              <a:ext cx="673582" cy="184666"/>
            </a:xfrm>
            <a:prstGeom prst="rect">
              <a:avLst/>
            </a:prstGeom>
            <a:noFill/>
          </p:spPr>
          <p:txBody>
            <a:bodyPr wrap="non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QA/QC report</a:t>
              </a:r>
            </a:p>
          </p:txBody>
        </p:sp>
        <p:cxnSp>
          <p:nvCxnSpPr>
            <p:cNvPr id="85" name="Straight Arrow Connector 84">
              <a:extLst>
                <a:ext uri="{FF2B5EF4-FFF2-40B4-BE49-F238E27FC236}">
                  <a16:creationId xmlns:a16="http://schemas.microsoft.com/office/drawing/2014/main" id="{FE150E55-2995-4E53-BC53-EB80BD253B0C}"/>
                </a:ext>
              </a:extLst>
            </p:cNvPr>
            <p:cNvCxnSpPr>
              <a:cxnSpLocks/>
              <a:stCxn id="62" idx="2"/>
              <a:endCxn id="33" idx="3"/>
            </p:cNvCxnSpPr>
            <p:nvPr/>
          </p:nvCxnSpPr>
          <p:spPr>
            <a:xfrm flipH="1">
              <a:off x="4568803" y="3025487"/>
              <a:ext cx="3996105" cy="1855270"/>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22" name="TextBox 121">
              <a:extLst>
                <a:ext uri="{FF2B5EF4-FFF2-40B4-BE49-F238E27FC236}">
                  <a16:creationId xmlns:a16="http://schemas.microsoft.com/office/drawing/2014/main" id="{A49508C0-82A6-40D7-95FC-4C8AD01B872B}"/>
                </a:ext>
              </a:extLst>
            </p:cNvPr>
            <p:cNvSpPr txBox="1"/>
            <p:nvPr/>
          </p:nvSpPr>
          <p:spPr>
            <a:xfrm rot="20108842">
              <a:off x="5734256" y="3577734"/>
              <a:ext cx="2504212" cy="184666"/>
            </a:xfrm>
            <a:prstGeom prst="rect">
              <a:avLst/>
            </a:prstGeom>
            <a:noFill/>
          </p:spPr>
          <p:txBody>
            <a:bodyPr wrap="non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Pore </a:t>
              </a:r>
              <a:r>
                <a:rPr kumimoji="0" lang="nb-NO" sz="600" b="0" i="0" u="none" strike="noStrike" kern="1200" cap="none" spc="0" normalizeH="0" baseline="0" noProof="0" err="1">
                  <a:ln>
                    <a:noFill/>
                  </a:ln>
                  <a:solidFill>
                    <a:srgbClr val="FF0000"/>
                  </a:solidFill>
                  <a:effectLst/>
                  <a:uLnTx/>
                  <a:uFillTx/>
                  <a:latin typeface="Equinor"/>
                  <a:ea typeface="+mn-ea"/>
                  <a:cs typeface="Calibri" panose="020F0502020204030204" pitchFamily="34" charset="0"/>
                </a:rPr>
                <a:t>pressure</a:t>
              </a:r>
              <a:r>
                <a:rPr kumimoji="0" lang="nb-NO"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 and </a:t>
              </a:r>
              <a:r>
                <a:rPr kumimoji="0" lang="nb-NO" sz="600" b="0" i="0" u="none" strike="noStrike" kern="1200" cap="none" spc="0" normalizeH="0" baseline="0" noProof="0" err="1">
                  <a:ln>
                    <a:noFill/>
                  </a:ln>
                  <a:solidFill>
                    <a:srgbClr val="FF0000"/>
                  </a:solidFill>
                  <a:effectLst/>
                  <a:uLnTx/>
                  <a:uFillTx/>
                  <a:latin typeface="Equinor"/>
                  <a:ea typeface="+mn-ea"/>
                  <a:cs typeface="Calibri" panose="020F0502020204030204" pitchFamily="34" charset="0"/>
                </a:rPr>
                <a:t>wellbore</a:t>
              </a:r>
              <a:r>
                <a:rPr kumimoji="0" lang="nb-NO"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 </a:t>
              </a:r>
              <a:r>
                <a:rPr kumimoji="0" lang="nb-NO" sz="600" b="0" i="0" u="none" strike="noStrike" kern="1200" cap="none" spc="0" normalizeH="0" baseline="0" noProof="0" err="1">
                  <a:ln>
                    <a:noFill/>
                  </a:ln>
                  <a:solidFill>
                    <a:srgbClr val="FF0000"/>
                  </a:solidFill>
                  <a:effectLst/>
                  <a:uLnTx/>
                  <a:uFillTx/>
                  <a:latin typeface="Equinor"/>
                  <a:ea typeface="+mn-ea"/>
                  <a:cs typeface="Calibri" panose="020F0502020204030204" pitchFamily="34" charset="0"/>
                </a:rPr>
                <a:t>stability</a:t>
              </a:r>
              <a:r>
                <a:rPr kumimoji="0" lang="nb-NO"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 / </a:t>
              </a:r>
              <a:r>
                <a:rPr kumimoji="0" lang="nb-NO" sz="600" b="0" i="0" u="none" strike="noStrike" kern="1200" cap="none" spc="0" normalizeH="0" baseline="0" noProof="0" err="1">
                  <a:ln>
                    <a:noFill/>
                  </a:ln>
                  <a:solidFill>
                    <a:srgbClr val="FF0000"/>
                  </a:solidFill>
                  <a:effectLst/>
                  <a:uLnTx/>
                  <a:uFillTx/>
                  <a:latin typeface="Equinor"/>
                  <a:ea typeface="+mn-ea"/>
                  <a:cs typeface="Calibri" panose="020F0502020204030204" pitchFamily="34" charset="0"/>
                </a:rPr>
                <a:t>Geoprognosis</a:t>
              </a:r>
              <a:r>
                <a:rPr kumimoji="0" lang="nb-NO"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 and prerisk </a:t>
              </a:r>
              <a:r>
                <a:rPr kumimoji="0" lang="nb-NO" sz="600" b="0" i="0" u="none" strike="noStrike" kern="1200" cap="none" spc="0" normalizeH="0" baseline="0" noProof="0" err="1">
                  <a:ln>
                    <a:noFill/>
                  </a:ln>
                  <a:solidFill>
                    <a:srgbClr val="FF0000"/>
                  </a:solidFill>
                  <a:effectLst/>
                  <a:uLnTx/>
                  <a:uFillTx/>
                  <a:latin typeface="Equinor"/>
                  <a:ea typeface="+mn-ea"/>
                  <a:cs typeface="Calibri" panose="020F0502020204030204" pitchFamily="34" charset="0"/>
                </a:rPr>
                <a:t>chart</a:t>
              </a:r>
              <a:endPar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endParaRPr>
            </a:p>
          </p:txBody>
        </p:sp>
        <p:sp>
          <p:nvSpPr>
            <p:cNvPr id="6" name="Rectangle 5">
              <a:extLst>
                <a:ext uri="{FF2B5EF4-FFF2-40B4-BE49-F238E27FC236}">
                  <a16:creationId xmlns:a16="http://schemas.microsoft.com/office/drawing/2014/main" id="{43DC6A2E-DCF8-4C34-8CD7-B5AADA158C42}"/>
                </a:ext>
              </a:extLst>
            </p:cNvPr>
            <p:cNvSpPr/>
            <p:nvPr/>
          </p:nvSpPr>
          <p:spPr>
            <a:xfrm>
              <a:off x="10682984" y="2066002"/>
              <a:ext cx="846360" cy="333179"/>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Predict project</a:t>
              </a:r>
            </a:p>
          </p:txBody>
        </p:sp>
        <p:cxnSp>
          <p:nvCxnSpPr>
            <p:cNvPr id="76" name="Straight Arrow Connector 75">
              <a:extLst>
                <a:ext uri="{FF2B5EF4-FFF2-40B4-BE49-F238E27FC236}">
                  <a16:creationId xmlns:a16="http://schemas.microsoft.com/office/drawing/2014/main" id="{60E96996-4F44-4191-8D20-99B75A3DD089}"/>
                </a:ext>
              </a:extLst>
            </p:cNvPr>
            <p:cNvCxnSpPr>
              <a:cxnSpLocks/>
              <a:stCxn id="54" idx="3"/>
              <a:endCxn id="6" idx="1"/>
            </p:cNvCxnSpPr>
            <p:nvPr/>
          </p:nvCxnSpPr>
          <p:spPr>
            <a:xfrm flipV="1">
              <a:off x="6718904" y="2232592"/>
              <a:ext cx="3964080" cy="141764"/>
            </a:xfrm>
            <a:prstGeom prst="straightConnector1">
              <a:avLst/>
            </a:prstGeom>
            <a:ln>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25" name="TextBox 124">
              <a:extLst>
                <a:ext uri="{FF2B5EF4-FFF2-40B4-BE49-F238E27FC236}">
                  <a16:creationId xmlns:a16="http://schemas.microsoft.com/office/drawing/2014/main" id="{0F55D498-6663-47C1-9FE2-3BFD4F4799FE}"/>
                </a:ext>
              </a:extLst>
            </p:cNvPr>
            <p:cNvSpPr txBox="1"/>
            <p:nvPr/>
          </p:nvSpPr>
          <p:spPr>
            <a:xfrm rot="21426551">
              <a:off x="8771041" y="2113374"/>
              <a:ext cx="1339276" cy="184666"/>
            </a:xfrm>
            <a:prstGeom prst="rect">
              <a:avLst/>
            </a:prstGeom>
            <a:noFill/>
          </p:spPr>
          <p:txBody>
            <a:bodyPr wrap="squar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E6FAEC">
                      <a:lumMod val="50000"/>
                    </a:srgbClr>
                  </a:solidFill>
                  <a:effectLst/>
                  <a:uLnTx/>
                  <a:uFillTx/>
                  <a:latin typeface="Equinor"/>
                  <a:ea typeface="+mn-ea"/>
                  <a:cs typeface="Calibri" panose="020F0502020204030204" pitchFamily="34" charset="0"/>
                </a:rPr>
                <a:t>Pore pressure prognosis</a:t>
              </a:r>
            </a:p>
          </p:txBody>
        </p:sp>
        <p:sp>
          <p:nvSpPr>
            <p:cNvPr id="118" name="TextBox 117">
              <a:extLst>
                <a:ext uri="{FF2B5EF4-FFF2-40B4-BE49-F238E27FC236}">
                  <a16:creationId xmlns:a16="http://schemas.microsoft.com/office/drawing/2014/main" id="{6EAF099B-9F6A-417F-B797-014512BB3C84}"/>
                </a:ext>
              </a:extLst>
            </p:cNvPr>
            <p:cNvSpPr txBox="1"/>
            <p:nvPr/>
          </p:nvSpPr>
          <p:spPr>
            <a:xfrm rot="1070107">
              <a:off x="6955613" y="2481630"/>
              <a:ext cx="1259867" cy="184666"/>
            </a:xfrm>
            <a:prstGeom prst="rect">
              <a:avLst/>
            </a:prstGeom>
            <a:noFill/>
          </p:spPr>
          <p:txBody>
            <a:bodyPr wrap="squar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E6FAEC">
                      <a:lumMod val="50000"/>
                    </a:srgbClr>
                  </a:solidFill>
                  <a:effectLst/>
                  <a:uLnTx/>
                  <a:uFillTx/>
                  <a:latin typeface="Equinor"/>
                  <a:ea typeface="+mn-ea"/>
                  <a:cs typeface="Calibri" panose="020F0502020204030204" pitchFamily="34" charset="0"/>
                </a:rPr>
                <a:t>Pore pressure prognosis</a:t>
              </a:r>
            </a:p>
          </p:txBody>
        </p:sp>
        <p:sp>
          <p:nvSpPr>
            <p:cNvPr id="126" name="TextBox 125">
              <a:extLst>
                <a:ext uri="{FF2B5EF4-FFF2-40B4-BE49-F238E27FC236}">
                  <a16:creationId xmlns:a16="http://schemas.microsoft.com/office/drawing/2014/main" id="{7BF7FD13-6E23-4B86-A057-08D4CC179582}"/>
                </a:ext>
              </a:extLst>
            </p:cNvPr>
            <p:cNvSpPr txBox="1"/>
            <p:nvPr/>
          </p:nvSpPr>
          <p:spPr>
            <a:xfrm rot="20842405">
              <a:off x="2512252" y="2393368"/>
              <a:ext cx="773303"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Pressure data</a:t>
              </a:r>
            </a:p>
          </p:txBody>
        </p:sp>
        <p:sp>
          <p:nvSpPr>
            <p:cNvPr id="130" name="TextBox 129">
              <a:extLst>
                <a:ext uri="{FF2B5EF4-FFF2-40B4-BE49-F238E27FC236}">
                  <a16:creationId xmlns:a16="http://schemas.microsoft.com/office/drawing/2014/main" id="{A70B21D1-BCC5-498B-AD39-3272EA184005}"/>
                </a:ext>
              </a:extLst>
            </p:cNvPr>
            <p:cNvSpPr txBox="1"/>
            <p:nvPr/>
          </p:nvSpPr>
          <p:spPr>
            <a:xfrm rot="20921421">
              <a:off x="737273" y="2594833"/>
              <a:ext cx="110897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Drilling related incidents</a:t>
              </a:r>
            </a:p>
          </p:txBody>
        </p:sp>
        <p:sp>
          <p:nvSpPr>
            <p:cNvPr id="99" name="Rectangle 98">
              <a:extLst>
                <a:ext uri="{FF2B5EF4-FFF2-40B4-BE49-F238E27FC236}">
                  <a16:creationId xmlns:a16="http://schemas.microsoft.com/office/drawing/2014/main" id="{8CC471A7-E365-4B1A-BF8A-24E26D45C126}"/>
                </a:ext>
              </a:extLst>
            </p:cNvPr>
            <p:cNvSpPr/>
            <p:nvPr/>
          </p:nvSpPr>
          <p:spPr>
            <a:xfrm>
              <a:off x="10610983" y="5898415"/>
              <a:ext cx="872261" cy="243141"/>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1">
                  <a:ln>
                    <a:noFill/>
                  </a:ln>
                  <a:solidFill>
                    <a:srgbClr val="333333"/>
                  </a:solidFill>
                  <a:effectLst/>
                  <a:uLnTx/>
                  <a:uFillTx/>
                  <a:latin typeface="Equinor"/>
                  <a:ea typeface="+mn-ea"/>
                  <a:cs typeface="Calibri" panose="020F0502020204030204" pitchFamily="34" charset="0"/>
                </a:rPr>
                <a:t>Documentum</a:t>
              </a:r>
            </a:p>
          </p:txBody>
        </p:sp>
        <p:cxnSp>
          <p:nvCxnSpPr>
            <p:cNvPr id="69" name="Straight Arrow Connector 68">
              <a:extLst>
                <a:ext uri="{FF2B5EF4-FFF2-40B4-BE49-F238E27FC236}">
                  <a16:creationId xmlns:a16="http://schemas.microsoft.com/office/drawing/2014/main" id="{4663B08B-2BB6-4884-932E-AE8F0D83F6CA}"/>
                </a:ext>
              </a:extLst>
            </p:cNvPr>
            <p:cNvCxnSpPr>
              <a:cxnSpLocks/>
              <a:stCxn id="95" idx="3"/>
              <a:endCxn id="99" idx="1"/>
            </p:cNvCxnSpPr>
            <p:nvPr/>
          </p:nvCxnSpPr>
          <p:spPr>
            <a:xfrm flipV="1">
              <a:off x="9178410" y="6019986"/>
              <a:ext cx="1432573" cy="276274"/>
            </a:xfrm>
            <a:prstGeom prst="straightConnector1">
              <a:avLst/>
            </a:prstGeom>
            <a:ln>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1E5D8472-4777-4900-9D36-72D4980C0F52}"/>
                </a:ext>
              </a:extLst>
            </p:cNvPr>
            <p:cNvSpPr txBox="1"/>
            <p:nvPr/>
          </p:nvSpPr>
          <p:spPr>
            <a:xfrm rot="20557065">
              <a:off x="9911799" y="5929446"/>
              <a:ext cx="651140" cy="184666"/>
            </a:xfrm>
            <a:prstGeom prst="rect">
              <a:avLst/>
            </a:prstGeom>
            <a:ln>
              <a:noFill/>
              <a:prstDash val="dash"/>
              <a:tailEnd type="triangle"/>
            </a:ln>
          </p:spPr>
          <p:style>
            <a:lnRef idx="1">
              <a:schemeClr val="accent1"/>
            </a:lnRef>
            <a:fillRef idx="0">
              <a:schemeClr val="accent1"/>
            </a:fillRef>
            <a:effectRef idx="0">
              <a:schemeClr val="accent1"/>
            </a:effectRef>
            <a:fontRef idx="minor">
              <a:schemeClr val="tx1"/>
            </a:fontRef>
          </p:style>
          <p:txBody>
            <a:bodyPr wrap="non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Official report</a:t>
              </a:r>
            </a:p>
          </p:txBody>
        </p:sp>
        <p:cxnSp>
          <p:nvCxnSpPr>
            <p:cNvPr id="134" name="Straight Arrow Connector 133">
              <a:extLst>
                <a:ext uri="{FF2B5EF4-FFF2-40B4-BE49-F238E27FC236}">
                  <a16:creationId xmlns:a16="http://schemas.microsoft.com/office/drawing/2014/main" id="{54B0AD82-4326-4AFE-8FF0-7121787646DA}"/>
                </a:ext>
              </a:extLst>
            </p:cNvPr>
            <p:cNvCxnSpPr>
              <a:cxnSpLocks/>
              <a:stCxn id="95" idx="0"/>
              <a:endCxn id="74" idx="1"/>
            </p:cNvCxnSpPr>
            <p:nvPr/>
          </p:nvCxnSpPr>
          <p:spPr>
            <a:xfrm flipV="1">
              <a:off x="8858684" y="5022283"/>
              <a:ext cx="1750274" cy="1147019"/>
            </a:xfrm>
            <a:prstGeom prst="straightConnector1">
              <a:avLst/>
            </a:prstGeom>
            <a:ln>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TextBox 136">
              <a:extLst>
                <a:ext uri="{FF2B5EF4-FFF2-40B4-BE49-F238E27FC236}">
                  <a16:creationId xmlns:a16="http://schemas.microsoft.com/office/drawing/2014/main" id="{6D02F4E6-413A-4C73-B855-4D3DA4D0C758}"/>
                </a:ext>
              </a:extLst>
            </p:cNvPr>
            <p:cNvSpPr txBox="1"/>
            <p:nvPr/>
          </p:nvSpPr>
          <p:spPr>
            <a:xfrm rot="19702626">
              <a:off x="9333542" y="5415292"/>
              <a:ext cx="651140" cy="184666"/>
            </a:xfrm>
            <a:prstGeom prst="rect">
              <a:avLst/>
            </a:prstGeom>
            <a:ln>
              <a:noFill/>
              <a:prstDash val="dash"/>
              <a:tailEnd type="triangle"/>
            </a:ln>
          </p:spPr>
          <p:style>
            <a:lnRef idx="1">
              <a:schemeClr val="accent1"/>
            </a:lnRef>
            <a:fillRef idx="0">
              <a:schemeClr val="accent1"/>
            </a:fillRef>
            <a:effectRef idx="0">
              <a:schemeClr val="accent1"/>
            </a:effectRef>
            <a:fontRef idx="minor">
              <a:schemeClr val="tx1"/>
            </a:fontRef>
          </p:style>
          <p:txBody>
            <a:bodyPr wrap="non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Official report</a:t>
              </a:r>
            </a:p>
          </p:txBody>
        </p:sp>
        <p:cxnSp>
          <p:nvCxnSpPr>
            <p:cNvPr id="138" name="Straight Arrow Connector 137">
              <a:extLst>
                <a:ext uri="{FF2B5EF4-FFF2-40B4-BE49-F238E27FC236}">
                  <a16:creationId xmlns:a16="http://schemas.microsoft.com/office/drawing/2014/main" id="{4B09D57C-ADF3-4170-B41D-F0AF16E6D9C1}"/>
                </a:ext>
              </a:extLst>
            </p:cNvPr>
            <p:cNvCxnSpPr>
              <a:cxnSpLocks/>
            </p:cNvCxnSpPr>
            <p:nvPr/>
          </p:nvCxnSpPr>
          <p:spPr>
            <a:xfrm>
              <a:off x="4540174" y="5022917"/>
              <a:ext cx="6097116" cy="42728"/>
            </a:xfrm>
            <a:prstGeom prst="straightConnector1">
              <a:avLst/>
            </a:prstGeom>
            <a:ln>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41" name="TextBox 140">
              <a:extLst>
                <a:ext uri="{FF2B5EF4-FFF2-40B4-BE49-F238E27FC236}">
                  <a16:creationId xmlns:a16="http://schemas.microsoft.com/office/drawing/2014/main" id="{C83F39CF-8F75-46FE-A417-2DABC2A0E204}"/>
                </a:ext>
              </a:extLst>
            </p:cNvPr>
            <p:cNvSpPr txBox="1"/>
            <p:nvPr/>
          </p:nvSpPr>
          <p:spPr>
            <a:xfrm>
              <a:off x="5416300" y="4994636"/>
              <a:ext cx="1018227" cy="184666"/>
            </a:xfrm>
            <a:prstGeom prst="rect">
              <a:avLst/>
            </a:prstGeom>
            <a:ln>
              <a:noFill/>
              <a:prstDash val="dash"/>
              <a:tailEnd type="triangle"/>
            </a:ln>
          </p:spPr>
          <p:style>
            <a:lnRef idx="1">
              <a:schemeClr val="accent1"/>
            </a:lnRef>
            <a:fillRef idx="0">
              <a:schemeClr val="accent1"/>
            </a:fillRef>
            <a:effectRef idx="0">
              <a:schemeClr val="accent1"/>
            </a:effectRef>
            <a:fontRef idx="minor">
              <a:schemeClr val="tx1"/>
            </a:fontRef>
          </p:style>
          <p:txBody>
            <a:bodyPr wrap="non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Concept selection report</a:t>
              </a:r>
            </a:p>
          </p:txBody>
        </p:sp>
        <p:sp>
          <p:nvSpPr>
            <p:cNvPr id="75" name="TextBox 74">
              <a:extLst>
                <a:ext uri="{FF2B5EF4-FFF2-40B4-BE49-F238E27FC236}">
                  <a16:creationId xmlns:a16="http://schemas.microsoft.com/office/drawing/2014/main" id="{B9FEB6B3-10B4-4F4A-B0D2-EF82031DA44F}"/>
                </a:ext>
              </a:extLst>
            </p:cNvPr>
            <p:cNvSpPr txBox="1"/>
            <p:nvPr/>
          </p:nvSpPr>
          <p:spPr>
            <a:xfrm rot="1338455">
              <a:off x="5057482" y="2637562"/>
              <a:ext cx="1002197" cy="184666"/>
            </a:xfrm>
            <a:prstGeom prst="rect">
              <a:avLst/>
            </a:prstGeom>
            <a:noFill/>
          </p:spPr>
          <p:txBody>
            <a:bodyPr wrap="non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E6FAEC">
                      <a:lumMod val="50000"/>
                    </a:srgbClr>
                  </a:solidFill>
                  <a:effectLst/>
                  <a:uLnTx/>
                  <a:uFillTx/>
                  <a:latin typeface="Equinor"/>
                  <a:ea typeface="+mn-ea"/>
                  <a:cs typeface="Calibri" panose="020F0502020204030204" pitchFamily="34" charset="0"/>
                </a:rPr>
                <a:t>Pore pressure prognosis</a:t>
              </a:r>
            </a:p>
          </p:txBody>
        </p:sp>
        <p:cxnSp>
          <p:nvCxnSpPr>
            <p:cNvPr id="73" name="Straight Arrow Connector 72">
              <a:extLst>
                <a:ext uri="{FF2B5EF4-FFF2-40B4-BE49-F238E27FC236}">
                  <a16:creationId xmlns:a16="http://schemas.microsoft.com/office/drawing/2014/main" id="{E1918DF4-3696-4A6C-9343-01C7CAC92DE5}"/>
                </a:ext>
              </a:extLst>
            </p:cNvPr>
            <p:cNvCxnSpPr>
              <a:cxnSpLocks/>
              <a:stCxn id="17" idx="3"/>
              <a:endCxn id="74" idx="1"/>
            </p:cNvCxnSpPr>
            <p:nvPr/>
          </p:nvCxnSpPr>
          <p:spPr>
            <a:xfrm>
              <a:off x="4530965" y="2392311"/>
              <a:ext cx="6077993" cy="2629972"/>
            </a:xfrm>
            <a:prstGeom prst="straightConnector1">
              <a:avLst/>
            </a:prstGeom>
            <a:ln>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4" name="Rectangle 73">
              <a:extLst>
                <a:ext uri="{FF2B5EF4-FFF2-40B4-BE49-F238E27FC236}">
                  <a16:creationId xmlns:a16="http://schemas.microsoft.com/office/drawing/2014/main" id="{FC8B65B3-1F8F-4492-9461-F02E3AD4CCC9}"/>
                </a:ext>
              </a:extLst>
            </p:cNvPr>
            <p:cNvSpPr/>
            <p:nvPr/>
          </p:nvSpPr>
          <p:spPr>
            <a:xfrm>
              <a:off x="10608958" y="4781701"/>
              <a:ext cx="1116795" cy="481164"/>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O365-Sharepoint (well planning  D&amp;W/WPE/Project)</a:t>
              </a:r>
            </a:p>
          </p:txBody>
        </p:sp>
        <p:cxnSp>
          <p:nvCxnSpPr>
            <p:cNvPr id="158" name="Straight Arrow Connector 157">
              <a:extLst>
                <a:ext uri="{FF2B5EF4-FFF2-40B4-BE49-F238E27FC236}">
                  <a16:creationId xmlns:a16="http://schemas.microsoft.com/office/drawing/2014/main" id="{9CE5CDA5-6C32-4134-A4BF-B45B9C030E7B}"/>
                </a:ext>
              </a:extLst>
            </p:cNvPr>
            <p:cNvCxnSpPr>
              <a:cxnSpLocks/>
              <a:stCxn id="62" idx="3"/>
              <a:endCxn id="74" idx="1"/>
            </p:cNvCxnSpPr>
            <p:nvPr/>
          </p:nvCxnSpPr>
          <p:spPr>
            <a:xfrm>
              <a:off x="8942299" y="2873891"/>
              <a:ext cx="1666659" cy="2148392"/>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61" name="TextBox 160">
              <a:extLst>
                <a:ext uri="{FF2B5EF4-FFF2-40B4-BE49-F238E27FC236}">
                  <a16:creationId xmlns:a16="http://schemas.microsoft.com/office/drawing/2014/main" id="{F36921D2-21D1-4613-9F7E-A19FDB8002E5}"/>
                </a:ext>
              </a:extLst>
            </p:cNvPr>
            <p:cNvSpPr txBox="1"/>
            <p:nvPr/>
          </p:nvSpPr>
          <p:spPr>
            <a:xfrm rot="3016998">
              <a:off x="9086306" y="3904804"/>
              <a:ext cx="1297666" cy="184666"/>
            </a:xfrm>
            <a:prstGeom prst="rect">
              <a:avLst/>
            </a:prstGeom>
            <a:noFill/>
          </p:spPr>
          <p:txBody>
            <a:bodyPr wrap="squar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T</a:t>
              </a:r>
              <a:r>
                <a:rPr kumimoji="0" lang="en-US" sz="600" b="0" i="0" u="none" strike="noStrike" kern="1200" cap="none" spc="0" normalizeH="0" baseline="0" noProof="0" err="1">
                  <a:ln>
                    <a:noFill/>
                  </a:ln>
                  <a:solidFill>
                    <a:srgbClr val="FF0000"/>
                  </a:solidFill>
                  <a:effectLst/>
                  <a:uLnTx/>
                  <a:uFillTx/>
                  <a:latin typeface="Equinor"/>
                  <a:ea typeface="+mn-ea"/>
                  <a:cs typeface="Calibri" panose="020F0502020204030204" pitchFamily="34" charset="0"/>
                </a:rPr>
                <a:t>emperature</a:t>
              </a:r>
              <a:r>
                <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 prognoses</a:t>
              </a:r>
            </a:p>
          </p:txBody>
        </p:sp>
        <p:cxnSp>
          <p:nvCxnSpPr>
            <p:cNvPr id="91" name="Straight Arrow Connector 90">
              <a:extLst>
                <a:ext uri="{FF2B5EF4-FFF2-40B4-BE49-F238E27FC236}">
                  <a16:creationId xmlns:a16="http://schemas.microsoft.com/office/drawing/2014/main" id="{C181E071-0130-4E9D-87C5-4CF3B22A584A}"/>
                </a:ext>
              </a:extLst>
            </p:cNvPr>
            <p:cNvCxnSpPr>
              <a:cxnSpLocks/>
              <a:stCxn id="62" idx="2"/>
              <a:endCxn id="90" idx="0"/>
            </p:cNvCxnSpPr>
            <p:nvPr/>
          </p:nvCxnSpPr>
          <p:spPr>
            <a:xfrm flipH="1">
              <a:off x="8247893" y="3025487"/>
              <a:ext cx="317015" cy="1203776"/>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0" name="Rectangle 89">
              <a:extLst>
                <a:ext uri="{FF2B5EF4-FFF2-40B4-BE49-F238E27FC236}">
                  <a16:creationId xmlns:a16="http://schemas.microsoft.com/office/drawing/2014/main" id="{0FD52F2F-7B64-4FF4-A17F-F5C62734D5B7}"/>
                </a:ext>
              </a:extLst>
            </p:cNvPr>
            <p:cNvSpPr/>
            <p:nvPr/>
          </p:nvSpPr>
          <p:spPr>
            <a:xfrm>
              <a:off x="7841017" y="4229263"/>
              <a:ext cx="813751" cy="273947"/>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O365-Word</a:t>
              </a:r>
            </a:p>
          </p:txBody>
        </p:sp>
        <p:sp>
          <p:nvSpPr>
            <p:cNvPr id="121" name="TextBox 120">
              <a:extLst>
                <a:ext uri="{FF2B5EF4-FFF2-40B4-BE49-F238E27FC236}">
                  <a16:creationId xmlns:a16="http://schemas.microsoft.com/office/drawing/2014/main" id="{C243DE8C-E200-42F8-9AF9-1A5A8C69ABEB}"/>
                </a:ext>
              </a:extLst>
            </p:cNvPr>
            <p:cNvSpPr txBox="1"/>
            <p:nvPr/>
          </p:nvSpPr>
          <p:spPr>
            <a:xfrm rot="17140114">
              <a:off x="7896711" y="3426701"/>
              <a:ext cx="1243531" cy="276999"/>
            </a:xfrm>
            <a:prstGeom prst="rect">
              <a:avLst/>
            </a:prstGeom>
            <a:noFill/>
          </p:spPr>
          <p:txBody>
            <a:bodyPr wrap="squar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Pore </a:t>
              </a:r>
              <a:r>
                <a:rPr kumimoji="0" lang="nb-NO" sz="600" b="0" i="0" u="none" strike="noStrike" kern="1200" cap="none" spc="0" normalizeH="0" baseline="0" noProof="0" err="1">
                  <a:ln>
                    <a:noFill/>
                  </a:ln>
                  <a:solidFill>
                    <a:srgbClr val="FF0000"/>
                  </a:solidFill>
                  <a:effectLst/>
                  <a:uLnTx/>
                  <a:uFillTx/>
                  <a:latin typeface="Equinor"/>
                  <a:ea typeface="+mn-ea"/>
                  <a:cs typeface="Calibri" panose="020F0502020204030204" pitchFamily="34" charset="0"/>
                </a:rPr>
                <a:t>pressure</a:t>
              </a:r>
              <a:r>
                <a:rPr kumimoji="0" lang="nb-NO"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 and </a:t>
              </a:r>
              <a:r>
                <a:rPr kumimoji="0" lang="nb-NO" sz="600" b="0" i="0" u="none" strike="noStrike" kern="1200" cap="none" spc="0" normalizeH="0" baseline="0" noProof="0" err="1">
                  <a:ln>
                    <a:noFill/>
                  </a:ln>
                  <a:solidFill>
                    <a:srgbClr val="FF0000"/>
                  </a:solidFill>
                  <a:effectLst/>
                  <a:uLnTx/>
                  <a:uFillTx/>
                  <a:latin typeface="Equinor"/>
                  <a:ea typeface="+mn-ea"/>
                  <a:cs typeface="Calibri" panose="020F0502020204030204" pitchFamily="34" charset="0"/>
                </a:rPr>
                <a:t>wellbore</a:t>
              </a:r>
              <a:r>
                <a:rPr kumimoji="0" lang="nb-NO"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 </a:t>
              </a:r>
              <a:r>
                <a:rPr kumimoji="0" lang="nb-NO" sz="600" b="0" i="0" u="none" strike="noStrike" kern="1200" cap="none" spc="0" normalizeH="0" baseline="0" noProof="0" err="1">
                  <a:ln>
                    <a:noFill/>
                  </a:ln>
                  <a:solidFill>
                    <a:srgbClr val="FF0000"/>
                  </a:solidFill>
                  <a:effectLst/>
                  <a:uLnTx/>
                  <a:uFillTx/>
                  <a:latin typeface="Equinor"/>
                  <a:ea typeface="+mn-ea"/>
                  <a:cs typeface="Calibri" panose="020F0502020204030204" pitchFamily="34" charset="0"/>
                </a:rPr>
                <a:t>stability</a:t>
              </a:r>
              <a:r>
                <a:rPr kumimoji="0" lang="nb-NO"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  plots</a:t>
              </a:r>
              <a:endPar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endParaRPr>
            </a:p>
          </p:txBody>
        </p:sp>
        <p:sp>
          <p:nvSpPr>
            <p:cNvPr id="162" name="TextBox 161">
              <a:extLst>
                <a:ext uri="{FF2B5EF4-FFF2-40B4-BE49-F238E27FC236}">
                  <a16:creationId xmlns:a16="http://schemas.microsoft.com/office/drawing/2014/main" id="{E9B7BB67-792F-4F36-9CD2-30831AC17F5C}"/>
                </a:ext>
              </a:extLst>
            </p:cNvPr>
            <p:cNvSpPr txBox="1"/>
            <p:nvPr/>
          </p:nvSpPr>
          <p:spPr>
            <a:xfrm rot="17196456">
              <a:off x="7592507" y="3386786"/>
              <a:ext cx="1514856" cy="184666"/>
            </a:xfrm>
            <a:prstGeom prst="rect">
              <a:avLst/>
            </a:prstGeom>
            <a:noFill/>
          </p:spPr>
          <p:txBody>
            <a:bodyPr wrap="squar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T</a:t>
              </a:r>
              <a:r>
                <a:rPr kumimoji="0" lang="en-US" sz="600" b="0" i="0" u="none" strike="noStrike" kern="1200" cap="none" spc="0" normalizeH="0" baseline="0" noProof="0" err="1">
                  <a:ln>
                    <a:noFill/>
                  </a:ln>
                  <a:solidFill>
                    <a:srgbClr val="FF0000"/>
                  </a:solidFill>
                  <a:effectLst/>
                  <a:uLnTx/>
                  <a:uFillTx/>
                  <a:latin typeface="Equinor"/>
                  <a:ea typeface="+mn-ea"/>
                  <a:cs typeface="Calibri" panose="020F0502020204030204" pitchFamily="34" charset="0"/>
                </a:rPr>
                <a:t>emperature</a:t>
              </a:r>
              <a:r>
                <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 prognoses</a:t>
              </a:r>
            </a:p>
          </p:txBody>
        </p:sp>
        <p:sp>
          <p:nvSpPr>
            <p:cNvPr id="178" name="TextBox 177">
              <a:extLst>
                <a:ext uri="{FF2B5EF4-FFF2-40B4-BE49-F238E27FC236}">
                  <a16:creationId xmlns:a16="http://schemas.microsoft.com/office/drawing/2014/main" id="{4213F326-28D6-4148-B434-7C644D3B6607}"/>
                </a:ext>
              </a:extLst>
            </p:cNvPr>
            <p:cNvSpPr txBox="1"/>
            <p:nvPr/>
          </p:nvSpPr>
          <p:spPr>
            <a:xfrm rot="1952279">
              <a:off x="735333" y="3630411"/>
              <a:ext cx="2666387"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Fluid, Temperature, Pressure and Drilling related incidents from well reports – wellbore logs &amp; reference well info</a:t>
              </a:r>
            </a:p>
          </p:txBody>
        </p:sp>
        <p:sp>
          <p:nvSpPr>
            <p:cNvPr id="62" name="Rectangle 61">
              <a:extLst>
                <a:ext uri="{FF2B5EF4-FFF2-40B4-BE49-F238E27FC236}">
                  <a16:creationId xmlns:a16="http://schemas.microsoft.com/office/drawing/2014/main" id="{B228A43F-96CB-427D-AAAA-78FD596402BB}"/>
                </a:ext>
              </a:extLst>
            </p:cNvPr>
            <p:cNvSpPr/>
            <p:nvPr/>
          </p:nvSpPr>
          <p:spPr>
            <a:xfrm>
              <a:off x="8187516" y="2722294"/>
              <a:ext cx="754783" cy="303193"/>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HRH Gravitas</a:t>
              </a:r>
            </a:p>
          </p:txBody>
        </p:sp>
        <p:sp>
          <p:nvSpPr>
            <p:cNvPr id="149" name="TextBox 148">
              <a:extLst>
                <a:ext uri="{FF2B5EF4-FFF2-40B4-BE49-F238E27FC236}">
                  <a16:creationId xmlns:a16="http://schemas.microsoft.com/office/drawing/2014/main" id="{672594F7-F8B5-4EC0-9382-55B2BAC48D1A}"/>
                </a:ext>
              </a:extLst>
            </p:cNvPr>
            <p:cNvSpPr txBox="1"/>
            <p:nvPr/>
          </p:nvSpPr>
          <p:spPr>
            <a:xfrm>
              <a:off x="4686420" y="1778569"/>
              <a:ext cx="3193503" cy="184666"/>
            </a:xfrm>
            <a:prstGeom prst="rect">
              <a:avLst/>
            </a:prstGeom>
            <a:noFill/>
          </p:spPr>
          <p:txBody>
            <a:bodyPr wrap="non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Temperature prognoses / Formation tops and depth recalibrated for geological prognosis</a:t>
              </a:r>
            </a:p>
          </p:txBody>
        </p:sp>
        <p:cxnSp>
          <p:nvCxnSpPr>
            <p:cNvPr id="5" name="Connector: Elbow 4">
              <a:extLst>
                <a:ext uri="{FF2B5EF4-FFF2-40B4-BE49-F238E27FC236}">
                  <a16:creationId xmlns:a16="http://schemas.microsoft.com/office/drawing/2014/main" id="{4876A0BE-2288-4D91-B266-B71B13DB1818}"/>
                </a:ext>
              </a:extLst>
            </p:cNvPr>
            <p:cNvCxnSpPr>
              <a:cxnSpLocks/>
              <a:stCxn id="17" idx="0"/>
              <a:endCxn id="62" idx="0"/>
            </p:cNvCxnSpPr>
            <p:nvPr/>
          </p:nvCxnSpPr>
          <p:spPr>
            <a:xfrm rot="16200000" flipH="1">
              <a:off x="6134185" y="291572"/>
              <a:ext cx="530344" cy="4331101"/>
            </a:xfrm>
            <a:prstGeom prst="bentConnector3">
              <a:avLst>
                <a:gd name="adj1" fmla="val -43104"/>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3" name="Rectangle: Rounded Corners 92">
              <a:extLst>
                <a:ext uri="{FF2B5EF4-FFF2-40B4-BE49-F238E27FC236}">
                  <a16:creationId xmlns:a16="http://schemas.microsoft.com/office/drawing/2014/main" id="{A870A70E-2FAC-43D9-AE93-5F048864D3FB}"/>
                </a:ext>
              </a:extLst>
            </p:cNvPr>
            <p:cNvSpPr/>
            <p:nvPr/>
          </p:nvSpPr>
          <p:spPr>
            <a:xfrm>
              <a:off x="10245622" y="671119"/>
              <a:ext cx="1705129" cy="300151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Equinor"/>
                  <a:ea typeface="+mn-ea"/>
                  <a:cs typeface="+mn-cs"/>
                </a:rPr>
                <a:t>Structured info</a:t>
              </a:r>
            </a:p>
          </p:txBody>
        </p:sp>
        <p:sp>
          <p:nvSpPr>
            <p:cNvPr id="111" name="Rectangle 110">
              <a:extLst>
                <a:ext uri="{FF2B5EF4-FFF2-40B4-BE49-F238E27FC236}">
                  <a16:creationId xmlns:a16="http://schemas.microsoft.com/office/drawing/2014/main" id="{A34F4DEE-D756-4A8E-A9BD-1872578970B3}"/>
                </a:ext>
              </a:extLst>
            </p:cNvPr>
            <p:cNvSpPr/>
            <p:nvPr/>
          </p:nvSpPr>
          <p:spPr>
            <a:xfrm>
              <a:off x="148068" y="2251861"/>
              <a:ext cx="636595" cy="246221"/>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1">
                  <a:ln>
                    <a:noFill/>
                  </a:ln>
                  <a:solidFill>
                    <a:srgbClr val="333333"/>
                  </a:solidFill>
                  <a:effectLst/>
                  <a:uLnTx/>
                  <a:uFillTx/>
                  <a:latin typeface="Equinor"/>
                  <a:ea typeface="+mn-ea"/>
                  <a:cs typeface="Calibri" panose="020F0502020204030204" pitchFamily="34" charset="0"/>
                </a:rPr>
                <a:t>Compass</a:t>
              </a:r>
            </a:p>
          </p:txBody>
        </p:sp>
        <p:sp>
          <p:nvSpPr>
            <p:cNvPr id="112" name="Rectangle 111">
              <a:extLst>
                <a:ext uri="{FF2B5EF4-FFF2-40B4-BE49-F238E27FC236}">
                  <a16:creationId xmlns:a16="http://schemas.microsoft.com/office/drawing/2014/main" id="{99A8C825-5BDE-4F80-8260-FFCC9821B391}"/>
                </a:ext>
              </a:extLst>
            </p:cNvPr>
            <p:cNvSpPr/>
            <p:nvPr/>
          </p:nvSpPr>
          <p:spPr>
            <a:xfrm>
              <a:off x="148070" y="761030"/>
              <a:ext cx="758382" cy="246221"/>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1">
                  <a:ln>
                    <a:noFill/>
                  </a:ln>
                  <a:solidFill>
                    <a:srgbClr val="333333"/>
                  </a:solidFill>
                  <a:effectLst/>
                  <a:uLnTx/>
                  <a:uFillTx/>
                  <a:latin typeface="Equinor"/>
                  <a:ea typeface="+mn-ea"/>
                  <a:cs typeface="Calibri" panose="020F0502020204030204" pitchFamily="34" charset="0"/>
                </a:rPr>
                <a:t>Petrel Studio</a:t>
              </a:r>
            </a:p>
          </p:txBody>
        </p:sp>
        <p:cxnSp>
          <p:nvCxnSpPr>
            <p:cNvPr id="116" name="Straight Arrow Connector 115">
              <a:extLst>
                <a:ext uri="{FF2B5EF4-FFF2-40B4-BE49-F238E27FC236}">
                  <a16:creationId xmlns:a16="http://schemas.microsoft.com/office/drawing/2014/main" id="{1AE7CCD6-4FF4-428B-B852-7C69DA76E69A}"/>
                </a:ext>
              </a:extLst>
            </p:cNvPr>
            <p:cNvCxnSpPr>
              <a:cxnSpLocks/>
              <a:stCxn id="112" idx="3"/>
              <a:endCxn id="17" idx="1"/>
            </p:cNvCxnSpPr>
            <p:nvPr/>
          </p:nvCxnSpPr>
          <p:spPr>
            <a:xfrm>
              <a:off x="906452" y="884141"/>
              <a:ext cx="3030196" cy="1508170"/>
            </a:xfrm>
            <a:prstGeom prst="straightConnector1">
              <a:avLst/>
            </a:prstGeom>
            <a:ln>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17" name="TextBox 116">
              <a:extLst>
                <a:ext uri="{FF2B5EF4-FFF2-40B4-BE49-F238E27FC236}">
                  <a16:creationId xmlns:a16="http://schemas.microsoft.com/office/drawing/2014/main" id="{9B1B343E-48C5-4F67-8905-6F84A9B71B21}"/>
                </a:ext>
              </a:extLst>
            </p:cNvPr>
            <p:cNvSpPr txBox="1"/>
            <p:nvPr/>
          </p:nvSpPr>
          <p:spPr>
            <a:xfrm rot="1135476">
              <a:off x="1380769" y="1549474"/>
              <a:ext cx="939263"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Pressure data</a:t>
              </a:r>
            </a:p>
          </p:txBody>
        </p:sp>
        <p:cxnSp>
          <p:nvCxnSpPr>
            <p:cNvPr id="119" name="Straight Arrow Connector 118">
              <a:extLst>
                <a:ext uri="{FF2B5EF4-FFF2-40B4-BE49-F238E27FC236}">
                  <a16:creationId xmlns:a16="http://schemas.microsoft.com/office/drawing/2014/main" id="{506D26C8-3530-4CA1-BE19-E84A7E5567D1}"/>
                </a:ext>
              </a:extLst>
            </p:cNvPr>
            <p:cNvCxnSpPr>
              <a:cxnSpLocks/>
              <a:stCxn id="9" idx="3"/>
              <a:endCxn id="62" idx="1"/>
            </p:cNvCxnSpPr>
            <p:nvPr/>
          </p:nvCxnSpPr>
          <p:spPr>
            <a:xfrm flipV="1">
              <a:off x="666311" y="2873891"/>
              <a:ext cx="7521205" cy="7173"/>
            </a:xfrm>
            <a:prstGeom prst="straightConnector1">
              <a:avLst/>
            </a:prstGeom>
            <a:ln>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24" name="TextBox 123">
              <a:extLst>
                <a:ext uri="{FF2B5EF4-FFF2-40B4-BE49-F238E27FC236}">
                  <a16:creationId xmlns:a16="http://schemas.microsoft.com/office/drawing/2014/main" id="{369B5E86-994A-4453-B6F0-9E64A676F5F2}"/>
                </a:ext>
              </a:extLst>
            </p:cNvPr>
            <p:cNvSpPr txBox="1"/>
            <p:nvPr/>
          </p:nvSpPr>
          <p:spPr>
            <a:xfrm rot="21371266">
              <a:off x="6497769" y="2741253"/>
              <a:ext cx="489236" cy="184666"/>
            </a:xfrm>
            <a:prstGeom prst="rect">
              <a:avLst/>
            </a:prstGeom>
            <a:noFill/>
          </p:spPr>
          <p:txBody>
            <a:bodyPr wrap="non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0" err="1">
                  <a:ln>
                    <a:noFill/>
                  </a:ln>
                  <a:solidFill>
                    <a:srgbClr val="FF0000"/>
                  </a:solidFill>
                  <a:effectLst/>
                  <a:uLnTx/>
                  <a:uFillTx/>
                  <a:latin typeface="Equinor"/>
                  <a:ea typeface="+mn-ea"/>
                  <a:cs typeface="Calibri" panose="020F0502020204030204" pitchFamily="34" charset="0"/>
                </a:rPr>
                <a:t>Lithology</a:t>
              </a:r>
              <a:endPar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endParaRPr>
            </a:p>
          </p:txBody>
        </p:sp>
        <p:cxnSp>
          <p:nvCxnSpPr>
            <p:cNvPr id="128" name="Straight Arrow Connector 127">
              <a:extLst>
                <a:ext uri="{FF2B5EF4-FFF2-40B4-BE49-F238E27FC236}">
                  <a16:creationId xmlns:a16="http://schemas.microsoft.com/office/drawing/2014/main" id="{8BAC832B-CF8C-4297-9E11-8FB8BDFD62DA}"/>
                </a:ext>
              </a:extLst>
            </p:cNvPr>
            <p:cNvCxnSpPr>
              <a:cxnSpLocks/>
              <a:stCxn id="10" idx="3"/>
              <a:endCxn id="17" idx="1"/>
            </p:cNvCxnSpPr>
            <p:nvPr/>
          </p:nvCxnSpPr>
          <p:spPr>
            <a:xfrm flipV="1">
              <a:off x="958303" y="2392311"/>
              <a:ext cx="2978345" cy="1261353"/>
            </a:xfrm>
            <a:prstGeom prst="straightConnector1">
              <a:avLst/>
            </a:prstGeom>
            <a:ln>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48" name="Straight Arrow Connector 147">
              <a:extLst>
                <a:ext uri="{FF2B5EF4-FFF2-40B4-BE49-F238E27FC236}">
                  <a16:creationId xmlns:a16="http://schemas.microsoft.com/office/drawing/2014/main" id="{FE0258F8-3562-4D12-8191-5785D867A8EE}"/>
                </a:ext>
              </a:extLst>
            </p:cNvPr>
            <p:cNvCxnSpPr>
              <a:cxnSpLocks/>
              <a:stCxn id="10" idx="3"/>
              <a:endCxn id="62" idx="1"/>
            </p:cNvCxnSpPr>
            <p:nvPr/>
          </p:nvCxnSpPr>
          <p:spPr>
            <a:xfrm flipV="1">
              <a:off x="958303" y="2873891"/>
              <a:ext cx="7229213" cy="779773"/>
            </a:xfrm>
            <a:prstGeom prst="straightConnector1">
              <a:avLst/>
            </a:prstGeom>
            <a:ln>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3E5F6375-677F-4BC9-92DE-3F9F447CD65E}"/>
                </a:ext>
              </a:extLst>
            </p:cNvPr>
            <p:cNvSpPr txBox="1"/>
            <p:nvPr/>
          </p:nvSpPr>
          <p:spPr>
            <a:xfrm rot="21132094">
              <a:off x="5080520" y="3163238"/>
              <a:ext cx="1796502"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Well tops from Shallow hazard analysis</a:t>
              </a:r>
            </a:p>
          </p:txBody>
        </p:sp>
        <p:sp>
          <p:nvSpPr>
            <p:cNvPr id="152" name="TextBox 151">
              <a:extLst>
                <a:ext uri="{FF2B5EF4-FFF2-40B4-BE49-F238E27FC236}">
                  <a16:creationId xmlns:a16="http://schemas.microsoft.com/office/drawing/2014/main" id="{915CF11D-1551-49C4-A316-D2D4ACF95884}"/>
                </a:ext>
              </a:extLst>
            </p:cNvPr>
            <p:cNvSpPr txBox="1"/>
            <p:nvPr/>
          </p:nvSpPr>
          <p:spPr>
            <a:xfrm rot="21439632">
              <a:off x="1184737" y="2682483"/>
              <a:ext cx="1796502"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Well tops from Shallow hazard analysis</a:t>
              </a:r>
            </a:p>
          </p:txBody>
        </p:sp>
        <p:cxnSp>
          <p:nvCxnSpPr>
            <p:cNvPr id="153" name="Straight Arrow Connector 152">
              <a:extLst>
                <a:ext uri="{FF2B5EF4-FFF2-40B4-BE49-F238E27FC236}">
                  <a16:creationId xmlns:a16="http://schemas.microsoft.com/office/drawing/2014/main" id="{65EC1485-9880-46F5-963E-327E6F9A1708}"/>
                </a:ext>
              </a:extLst>
            </p:cNvPr>
            <p:cNvCxnSpPr>
              <a:cxnSpLocks/>
              <a:stCxn id="111" idx="3"/>
              <a:endCxn id="17" idx="1"/>
            </p:cNvCxnSpPr>
            <p:nvPr/>
          </p:nvCxnSpPr>
          <p:spPr>
            <a:xfrm>
              <a:off x="784663" y="2374972"/>
              <a:ext cx="3151985" cy="17339"/>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E2011B00-481E-403B-936F-2DADECB39F41}"/>
                </a:ext>
              </a:extLst>
            </p:cNvPr>
            <p:cNvSpPr txBox="1"/>
            <p:nvPr/>
          </p:nvSpPr>
          <p:spPr>
            <a:xfrm>
              <a:off x="1012692" y="2227921"/>
              <a:ext cx="1124026" cy="1846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1">
                  <a:ln>
                    <a:noFill/>
                  </a:ln>
                  <a:solidFill>
                    <a:srgbClr val="E6FAEC">
                      <a:lumMod val="50000"/>
                    </a:srgbClr>
                  </a:solidFill>
                  <a:effectLst/>
                  <a:uLnTx/>
                  <a:uFillTx/>
                  <a:latin typeface="Equinor"/>
                  <a:ea typeface="+mn-ea"/>
                  <a:cs typeface="Calibri" panose="020F0502020204030204" pitchFamily="34" charset="0"/>
                </a:rPr>
                <a:t>Wellbore trajectory / survey</a:t>
              </a:r>
            </a:p>
          </p:txBody>
        </p:sp>
        <p:cxnSp>
          <p:nvCxnSpPr>
            <p:cNvPr id="155" name="Straight Arrow Connector 154">
              <a:extLst>
                <a:ext uri="{FF2B5EF4-FFF2-40B4-BE49-F238E27FC236}">
                  <a16:creationId xmlns:a16="http://schemas.microsoft.com/office/drawing/2014/main" id="{262D4229-A7B6-4A56-8AEB-9E8C4AD8EB29}"/>
                </a:ext>
              </a:extLst>
            </p:cNvPr>
            <p:cNvCxnSpPr>
              <a:cxnSpLocks/>
              <a:stCxn id="33" idx="0"/>
              <a:endCxn id="62" idx="1"/>
            </p:cNvCxnSpPr>
            <p:nvPr/>
          </p:nvCxnSpPr>
          <p:spPr>
            <a:xfrm flipV="1">
              <a:off x="4205419" y="2873891"/>
              <a:ext cx="3982097" cy="1849696"/>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56" name="TextBox 155">
              <a:extLst>
                <a:ext uri="{FF2B5EF4-FFF2-40B4-BE49-F238E27FC236}">
                  <a16:creationId xmlns:a16="http://schemas.microsoft.com/office/drawing/2014/main" id="{1D92B009-71BA-47F8-8F07-87398360791B}"/>
                </a:ext>
              </a:extLst>
            </p:cNvPr>
            <p:cNvSpPr txBox="1"/>
            <p:nvPr/>
          </p:nvSpPr>
          <p:spPr>
            <a:xfrm rot="20182408">
              <a:off x="5403746" y="3328784"/>
              <a:ext cx="2991172"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1">
                  <a:ln>
                    <a:noFill/>
                  </a:ln>
                  <a:solidFill>
                    <a:srgbClr val="FF0000"/>
                  </a:solidFill>
                  <a:effectLst/>
                  <a:uLnTx/>
                  <a:uFillTx/>
                  <a:latin typeface="Equinor"/>
                  <a:ea typeface="+mn-ea"/>
                  <a:cs typeface="Calibri" panose="020F0502020204030204" pitchFamily="34" charset="0"/>
                </a:rPr>
                <a:t>QC’ed geoprognosis and prerisk chart</a:t>
              </a:r>
              <a:endParaRPr kumimoji="0" lang="en-US" sz="600" b="0" i="0" u="none" strike="noStrike" kern="0" cap="none" spc="0" normalizeH="0" baseline="0" noProof="1">
                <a:ln>
                  <a:noFill/>
                </a:ln>
                <a:solidFill>
                  <a:prstClr val="black"/>
                </a:solidFill>
                <a:effectLst/>
                <a:uLnTx/>
                <a:uFillTx/>
                <a:latin typeface="Equinor"/>
                <a:ea typeface="+mn-ea"/>
                <a:cs typeface="Calibri" panose="020F0502020204030204" pitchFamily="34" charset="0"/>
              </a:endParaRPr>
            </a:p>
          </p:txBody>
        </p:sp>
        <p:sp>
          <p:nvSpPr>
            <p:cNvPr id="157" name="Rectangle 156">
              <a:extLst>
                <a:ext uri="{FF2B5EF4-FFF2-40B4-BE49-F238E27FC236}">
                  <a16:creationId xmlns:a16="http://schemas.microsoft.com/office/drawing/2014/main" id="{E24B87EF-DDE9-4DED-8738-60CC3148C42B}"/>
                </a:ext>
              </a:extLst>
            </p:cNvPr>
            <p:cNvSpPr/>
            <p:nvPr/>
          </p:nvSpPr>
          <p:spPr>
            <a:xfrm>
              <a:off x="10682984" y="2553917"/>
              <a:ext cx="888498" cy="293625"/>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Gravitas well manager</a:t>
              </a:r>
            </a:p>
          </p:txBody>
        </p:sp>
        <p:cxnSp>
          <p:nvCxnSpPr>
            <p:cNvPr id="159" name="Straight Arrow Connector 158">
              <a:extLst>
                <a:ext uri="{FF2B5EF4-FFF2-40B4-BE49-F238E27FC236}">
                  <a16:creationId xmlns:a16="http://schemas.microsoft.com/office/drawing/2014/main" id="{883ABE24-B2B5-435D-B3D4-80841E26D692}"/>
                </a:ext>
              </a:extLst>
            </p:cNvPr>
            <p:cNvCxnSpPr>
              <a:cxnSpLocks/>
              <a:stCxn id="62" idx="3"/>
              <a:endCxn id="157" idx="1"/>
            </p:cNvCxnSpPr>
            <p:nvPr/>
          </p:nvCxnSpPr>
          <p:spPr>
            <a:xfrm flipV="1">
              <a:off x="8942299" y="2700730"/>
              <a:ext cx="1740685" cy="173161"/>
            </a:xfrm>
            <a:prstGeom prst="straightConnector1">
              <a:avLst/>
            </a:prstGeom>
            <a:ln>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60" name="TextBox 159">
              <a:extLst>
                <a:ext uri="{FF2B5EF4-FFF2-40B4-BE49-F238E27FC236}">
                  <a16:creationId xmlns:a16="http://schemas.microsoft.com/office/drawing/2014/main" id="{E9902EBF-6CD8-4552-8CB1-4FBA338A1B58}"/>
                </a:ext>
              </a:extLst>
            </p:cNvPr>
            <p:cNvSpPr txBox="1"/>
            <p:nvPr/>
          </p:nvSpPr>
          <p:spPr>
            <a:xfrm rot="21231979">
              <a:off x="8923486" y="2649909"/>
              <a:ext cx="1583568"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1">
                  <a:ln>
                    <a:noFill/>
                  </a:ln>
                  <a:solidFill>
                    <a:srgbClr val="E6FAEC">
                      <a:lumMod val="50000"/>
                    </a:srgbClr>
                  </a:solidFill>
                  <a:effectLst/>
                  <a:uLnTx/>
                  <a:uFillTx/>
                  <a:latin typeface="Equinor"/>
                  <a:ea typeface="+mn-ea"/>
                  <a:cs typeface="Calibri" panose="020F0502020204030204" pitchFamily="34" charset="0"/>
                </a:rPr>
                <a:t>Qced Geoprognosis and prerisk chart</a:t>
              </a:r>
              <a:endParaRPr kumimoji="0" lang="en-US" sz="600" b="0" i="0" u="none" strike="noStrike" kern="0" cap="none" spc="0" normalizeH="0" baseline="0" noProof="1">
                <a:ln>
                  <a:noFill/>
                </a:ln>
                <a:solidFill>
                  <a:prstClr val="black"/>
                </a:solidFill>
                <a:effectLst/>
                <a:uLnTx/>
                <a:uFillTx/>
                <a:latin typeface="Equinor"/>
                <a:ea typeface="+mn-ea"/>
                <a:cs typeface="Calibri" panose="020F0502020204030204" pitchFamily="34" charset="0"/>
              </a:endParaRPr>
            </a:p>
          </p:txBody>
        </p:sp>
        <p:cxnSp>
          <p:nvCxnSpPr>
            <p:cNvPr id="163" name="Straight Arrow Connector 162">
              <a:extLst>
                <a:ext uri="{FF2B5EF4-FFF2-40B4-BE49-F238E27FC236}">
                  <a16:creationId xmlns:a16="http://schemas.microsoft.com/office/drawing/2014/main" id="{09DAA163-DDD5-4E5E-A9CD-76AE8453DF24}"/>
                </a:ext>
              </a:extLst>
            </p:cNvPr>
            <p:cNvCxnSpPr>
              <a:cxnSpLocks/>
            </p:cNvCxnSpPr>
            <p:nvPr/>
          </p:nvCxnSpPr>
          <p:spPr>
            <a:xfrm>
              <a:off x="3995529" y="5057719"/>
              <a:ext cx="4545412" cy="1361453"/>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67" name="TextBox 166">
              <a:extLst>
                <a:ext uri="{FF2B5EF4-FFF2-40B4-BE49-F238E27FC236}">
                  <a16:creationId xmlns:a16="http://schemas.microsoft.com/office/drawing/2014/main" id="{42122DA3-A843-4CAD-A06C-83D2E85E8E45}"/>
                </a:ext>
              </a:extLst>
            </p:cNvPr>
            <p:cNvSpPr txBox="1"/>
            <p:nvPr/>
          </p:nvSpPr>
          <p:spPr>
            <a:xfrm rot="3869931">
              <a:off x="8145580" y="5160283"/>
              <a:ext cx="420348" cy="184666"/>
            </a:xfrm>
            <a:prstGeom prst="rect">
              <a:avLst/>
            </a:prstGeom>
            <a:ln>
              <a:noFill/>
              <a:prstDash val="dash"/>
              <a:tailEnd type="triangle"/>
            </a:ln>
          </p:spPr>
          <p:style>
            <a:lnRef idx="1">
              <a:schemeClr val="accent1"/>
            </a:lnRef>
            <a:fillRef idx="0">
              <a:schemeClr val="accent1"/>
            </a:fillRef>
            <a:effectRef idx="0">
              <a:schemeClr val="accent1"/>
            </a:effectRef>
            <a:fontRef idx="minor">
              <a:schemeClr val="tx1"/>
            </a:fontRef>
          </p:style>
          <p:txBody>
            <a:bodyPr wrap="squar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PWR</a:t>
              </a:r>
            </a:p>
          </p:txBody>
        </p:sp>
        <p:sp>
          <p:nvSpPr>
            <p:cNvPr id="170" name="TextBox 169">
              <a:extLst>
                <a:ext uri="{FF2B5EF4-FFF2-40B4-BE49-F238E27FC236}">
                  <a16:creationId xmlns:a16="http://schemas.microsoft.com/office/drawing/2014/main" id="{C855CC93-ED82-4241-933C-CDCC1630E29E}"/>
                </a:ext>
              </a:extLst>
            </p:cNvPr>
            <p:cNvSpPr txBox="1"/>
            <p:nvPr/>
          </p:nvSpPr>
          <p:spPr>
            <a:xfrm rot="960804">
              <a:off x="4725055" y="5242495"/>
              <a:ext cx="1281120" cy="184666"/>
            </a:xfrm>
            <a:prstGeom prst="rect">
              <a:avLst/>
            </a:prstGeom>
            <a:ln>
              <a:noFill/>
              <a:prstDash val="dash"/>
              <a:tailEnd type="triangle"/>
            </a:ln>
          </p:spPr>
          <p:style>
            <a:lnRef idx="1">
              <a:schemeClr val="accent1"/>
            </a:lnRef>
            <a:fillRef idx="0">
              <a:schemeClr val="accent1"/>
            </a:fillRef>
            <a:effectRef idx="0">
              <a:schemeClr val="accent1"/>
            </a:effectRef>
            <a:fontRef idx="minor">
              <a:schemeClr val="tx1"/>
            </a:fontRef>
          </p:style>
          <p:txBody>
            <a:bodyPr wrap="squar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Prepare well report (PWR)</a:t>
              </a:r>
            </a:p>
          </p:txBody>
        </p:sp>
        <p:sp>
          <p:nvSpPr>
            <p:cNvPr id="171" name="TextBox 170">
              <a:extLst>
                <a:ext uri="{FF2B5EF4-FFF2-40B4-BE49-F238E27FC236}">
                  <a16:creationId xmlns:a16="http://schemas.microsoft.com/office/drawing/2014/main" id="{E5B55A92-65FE-4561-91BD-E1ADB92FBB42}"/>
                </a:ext>
              </a:extLst>
            </p:cNvPr>
            <p:cNvSpPr txBox="1"/>
            <p:nvPr/>
          </p:nvSpPr>
          <p:spPr>
            <a:xfrm rot="845680">
              <a:off x="6996947" y="6084368"/>
              <a:ext cx="1556893"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1">
                  <a:ln>
                    <a:noFill/>
                  </a:ln>
                  <a:solidFill>
                    <a:srgbClr val="FF0000"/>
                  </a:solidFill>
                  <a:effectLst/>
                  <a:uLnTx/>
                  <a:uFillTx/>
                  <a:latin typeface="Equinor"/>
                  <a:ea typeface="+mn-ea"/>
                  <a:cs typeface="Calibri" panose="020F0502020204030204" pitchFamily="34" charset="0"/>
                </a:rPr>
                <a:t>QC’ed geoprognosis and prerisk chart </a:t>
              </a:r>
              <a:endParaRPr kumimoji="0" lang="en-US" sz="600" b="0" i="0" u="none" strike="noStrike" kern="0" cap="none" spc="0" normalizeH="0" baseline="0" noProof="1">
                <a:ln>
                  <a:noFill/>
                </a:ln>
                <a:solidFill>
                  <a:prstClr val="black"/>
                </a:solidFill>
                <a:effectLst/>
                <a:uLnTx/>
                <a:uFillTx/>
                <a:latin typeface="Equinor"/>
                <a:ea typeface="+mn-ea"/>
                <a:cs typeface="Calibri" panose="020F0502020204030204" pitchFamily="34" charset="0"/>
              </a:endParaRPr>
            </a:p>
          </p:txBody>
        </p:sp>
        <p:cxnSp>
          <p:nvCxnSpPr>
            <p:cNvPr id="172" name="Straight Arrow Connector 171">
              <a:extLst>
                <a:ext uri="{FF2B5EF4-FFF2-40B4-BE49-F238E27FC236}">
                  <a16:creationId xmlns:a16="http://schemas.microsoft.com/office/drawing/2014/main" id="{9ECEA834-70E8-4F09-AD0E-8591557354CE}"/>
                </a:ext>
              </a:extLst>
            </p:cNvPr>
            <p:cNvCxnSpPr>
              <a:cxnSpLocks/>
            </p:cNvCxnSpPr>
            <p:nvPr/>
          </p:nvCxnSpPr>
          <p:spPr>
            <a:xfrm flipH="1" flipV="1">
              <a:off x="7970186" y="4483666"/>
              <a:ext cx="735393" cy="1681590"/>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73" name="TextBox 172">
              <a:extLst>
                <a:ext uri="{FF2B5EF4-FFF2-40B4-BE49-F238E27FC236}">
                  <a16:creationId xmlns:a16="http://schemas.microsoft.com/office/drawing/2014/main" id="{D0E579BF-7352-44D8-AE52-DEB24EE3DDE9}"/>
                </a:ext>
              </a:extLst>
            </p:cNvPr>
            <p:cNvSpPr txBox="1"/>
            <p:nvPr/>
          </p:nvSpPr>
          <p:spPr>
            <a:xfrm rot="19845786">
              <a:off x="8911328" y="5157813"/>
              <a:ext cx="1831837"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1">
                  <a:ln>
                    <a:noFill/>
                  </a:ln>
                  <a:solidFill>
                    <a:srgbClr val="FF0000"/>
                  </a:solidFill>
                  <a:effectLst/>
                  <a:uLnTx/>
                  <a:uFillTx/>
                  <a:latin typeface="Equinor"/>
                  <a:ea typeface="+mn-ea"/>
                  <a:cs typeface="Calibri" panose="020F0502020204030204" pitchFamily="34" charset="0"/>
                </a:rPr>
                <a:t>Final  geological prognosis</a:t>
              </a:r>
              <a:endParaRPr kumimoji="0" lang="en-US" sz="600" b="0" i="0" u="none" strike="noStrike" kern="0" cap="none" spc="0" normalizeH="0" baseline="0" noProof="1">
                <a:ln>
                  <a:noFill/>
                </a:ln>
                <a:solidFill>
                  <a:prstClr val="black"/>
                </a:solidFill>
                <a:effectLst/>
                <a:uLnTx/>
                <a:uFillTx/>
                <a:latin typeface="Equinor"/>
                <a:ea typeface="+mn-ea"/>
                <a:cs typeface="Calibri" panose="020F0502020204030204" pitchFamily="34" charset="0"/>
              </a:endParaRPr>
            </a:p>
          </p:txBody>
        </p:sp>
        <p:sp>
          <p:nvSpPr>
            <p:cNvPr id="174" name="TextBox 173">
              <a:extLst>
                <a:ext uri="{FF2B5EF4-FFF2-40B4-BE49-F238E27FC236}">
                  <a16:creationId xmlns:a16="http://schemas.microsoft.com/office/drawing/2014/main" id="{5A1CF5A9-42BC-4370-82FE-7B17CC4EE97F}"/>
                </a:ext>
              </a:extLst>
            </p:cNvPr>
            <p:cNvSpPr txBox="1"/>
            <p:nvPr/>
          </p:nvSpPr>
          <p:spPr>
            <a:xfrm rot="4093366">
              <a:off x="7988462" y="5195907"/>
              <a:ext cx="129827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1">
                  <a:ln>
                    <a:noFill/>
                  </a:ln>
                  <a:solidFill>
                    <a:srgbClr val="FF0000"/>
                  </a:solidFill>
                  <a:effectLst/>
                  <a:uLnTx/>
                  <a:uFillTx/>
                  <a:latin typeface="Equinor"/>
                  <a:ea typeface="+mn-ea"/>
                  <a:cs typeface="Calibri" panose="020F0502020204030204" pitchFamily="34" charset="0"/>
                </a:rPr>
                <a:t>Final  geological prognosis</a:t>
              </a:r>
              <a:endParaRPr kumimoji="0" lang="en-US" sz="600" b="0" i="0" u="none" strike="noStrike" kern="0" cap="none" spc="0" normalizeH="0" baseline="0" noProof="1">
                <a:ln>
                  <a:noFill/>
                </a:ln>
                <a:solidFill>
                  <a:prstClr val="black"/>
                </a:solidFill>
                <a:effectLst/>
                <a:uLnTx/>
                <a:uFillTx/>
                <a:latin typeface="Equinor"/>
                <a:ea typeface="+mn-ea"/>
                <a:cs typeface="Calibri" panose="020F0502020204030204" pitchFamily="34" charset="0"/>
              </a:endParaRPr>
            </a:p>
          </p:txBody>
        </p:sp>
        <p:sp>
          <p:nvSpPr>
            <p:cNvPr id="100" name="Rectangle 99">
              <a:extLst>
                <a:ext uri="{FF2B5EF4-FFF2-40B4-BE49-F238E27FC236}">
                  <a16:creationId xmlns:a16="http://schemas.microsoft.com/office/drawing/2014/main" id="{31E4BFF5-CB2D-472A-B978-FF4D06DBF22D}"/>
                </a:ext>
              </a:extLst>
            </p:cNvPr>
            <p:cNvSpPr/>
            <p:nvPr/>
          </p:nvSpPr>
          <p:spPr>
            <a:xfrm>
              <a:off x="183469" y="4531653"/>
              <a:ext cx="484255" cy="250048"/>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b-NO" sz="700" b="0" i="0" u="none" strike="noStrike" kern="0" cap="none" spc="0" normalizeH="0" baseline="0" noProof="0">
                  <a:ln>
                    <a:noFill/>
                  </a:ln>
                  <a:solidFill>
                    <a:srgbClr val="333333"/>
                  </a:solidFill>
                  <a:effectLst/>
                  <a:uLnTx/>
                  <a:uFillTx/>
                  <a:latin typeface="Equinor"/>
                  <a:ea typeface="+mn-ea"/>
                  <a:cs typeface="+mn-cs"/>
                </a:rPr>
                <a:t>GEOX</a:t>
              </a:r>
              <a:endParaRPr kumimoji="0" lang="en-US" sz="700" b="0" i="0" u="none" strike="noStrike" kern="0" cap="none" spc="0" normalizeH="0" baseline="0" noProof="0">
                <a:ln>
                  <a:noFill/>
                </a:ln>
                <a:solidFill>
                  <a:srgbClr val="333333"/>
                </a:solidFill>
                <a:effectLst/>
                <a:uLnTx/>
                <a:uFillTx/>
                <a:latin typeface="Equinor"/>
                <a:ea typeface="+mn-ea"/>
                <a:cs typeface="+mn-cs"/>
              </a:endParaRPr>
            </a:p>
          </p:txBody>
        </p:sp>
        <p:sp>
          <p:nvSpPr>
            <p:cNvPr id="101" name="Rectangle 100">
              <a:extLst>
                <a:ext uri="{FF2B5EF4-FFF2-40B4-BE49-F238E27FC236}">
                  <a16:creationId xmlns:a16="http://schemas.microsoft.com/office/drawing/2014/main" id="{B8259240-47F3-40D9-A7E2-62E43BB7A864}"/>
                </a:ext>
              </a:extLst>
            </p:cNvPr>
            <p:cNvSpPr/>
            <p:nvPr/>
          </p:nvSpPr>
          <p:spPr>
            <a:xfrm>
              <a:off x="112466" y="4886080"/>
              <a:ext cx="605439" cy="258491"/>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mn-cs"/>
                </a:rPr>
                <a:t>G drive</a:t>
              </a:r>
            </a:p>
          </p:txBody>
        </p:sp>
        <p:sp>
          <p:nvSpPr>
            <p:cNvPr id="102" name="Rectangle 101">
              <a:extLst>
                <a:ext uri="{FF2B5EF4-FFF2-40B4-BE49-F238E27FC236}">
                  <a16:creationId xmlns:a16="http://schemas.microsoft.com/office/drawing/2014/main" id="{39553AA8-FB88-4713-8EBF-E36C37D43C0F}"/>
                </a:ext>
              </a:extLst>
            </p:cNvPr>
            <p:cNvSpPr/>
            <p:nvPr/>
          </p:nvSpPr>
          <p:spPr>
            <a:xfrm>
              <a:off x="96163" y="5305796"/>
              <a:ext cx="976225" cy="395997"/>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mn-cs"/>
                </a:rPr>
                <a:t>O365- </a:t>
              </a:r>
              <a:r>
                <a:rPr kumimoji="0" lang="en-US" sz="700" b="0" i="0" u="none" strike="noStrike" kern="0" cap="none" spc="0" normalizeH="0" baseline="0" noProof="0" err="1">
                  <a:ln>
                    <a:noFill/>
                  </a:ln>
                  <a:solidFill>
                    <a:srgbClr val="333333"/>
                  </a:solidFill>
                  <a:effectLst/>
                  <a:uLnTx/>
                  <a:uFillTx/>
                  <a:latin typeface="Equinor"/>
                  <a:ea typeface="+mn-ea"/>
                  <a:cs typeface="+mn-cs"/>
                </a:rPr>
                <a:t>Sharepoint</a:t>
              </a:r>
              <a:r>
                <a:rPr kumimoji="0" lang="en-US" sz="700" b="0" i="0" u="none" strike="noStrike" kern="0" cap="none" spc="0" normalizeH="0" baseline="0" noProof="0">
                  <a:ln>
                    <a:noFill/>
                  </a:ln>
                  <a:solidFill>
                    <a:srgbClr val="333333"/>
                  </a:solidFill>
                  <a:effectLst/>
                  <a:uLnTx/>
                  <a:uFillTx/>
                  <a:latin typeface="Equinor"/>
                  <a:ea typeface="+mn-ea"/>
                  <a:cs typeface="+mn-cs"/>
                </a:rPr>
                <a:t> (License asset)</a:t>
              </a:r>
            </a:p>
          </p:txBody>
        </p:sp>
        <p:sp>
          <p:nvSpPr>
            <p:cNvPr id="129" name="Rectangle 128">
              <a:extLst>
                <a:ext uri="{FF2B5EF4-FFF2-40B4-BE49-F238E27FC236}">
                  <a16:creationId xmlns:a16="http://schemas.microsoft.com/office/drawing/2014/main" id="{BB97B5A6-3FB7-491B-AB36-ABD60F1AD74C}"/>
                </a:ext>
              </a:extLst>
            </p:cNvPr>
            <p:cNvSpPr/>
            <p:nvPr/>
          </p:nvSpPr>
          <p:spPr>
            <a:xfrm>
              <a:off x="10682984" y="1602700"/>
              <a:ext cx="888498" cy="308566"/>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err="1">
                  <a:ln>
                    <a:noFill/>
                  </a:ln>
                  <a:solidFill>
                    <a:srgbClr val="333333"/>
                  </a:solidFill>
                  <a:effectLst/>
                  <a:uLnTx/>
                  <a:uFillTx/>
                  <a:latin typeface="Equinor"/>
                  <a:ea typeface="+mn-ea"/>
                  <a:cs typeface="Calibri" panose="020F0502020204030204" pitchFamily="34" charset="0"/>
                </a:rPr>
                <a:t>Wellcom</a:t>
              </a: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 project</a:t>
              </a:r>
            </a:p>
          </p:txBody>
        </p:sp>
        <p:sp>
          <p:nvSpPr>
            <p:cNvPr id="131" name="Rectangle 130">
              <a:extLst>
                <a:ext uri="{FF2B5EF4-FFF2-40B4-BE49-F238E27FC236}">
                  <a16:creationId xmlns:a16="http://schemas.microsoft.com/office/drawing/2014/main" id="{1E6DFB10-1C76-41CA-9391-D7AA8E66F463}"/>
                </a:ext>
              </a:extLst>
            </p:cNvPr>
            <p:cNvSpPr/>
            <p:nvPr/>
          </p:nvSpPr>
          <p:spPr>
            <a:xfrm>
              <a:off x="10682984" y="1139398"/>
              <a:ext cx="855626" cy="308566"/>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Petrel project</a:t>
              </a:r>
            </a:p>
          </p:txBody>
        </p:sp>
        <p:sp>
          <p:nvSpPr>
            <p:cNvPr id="132" name="Rectangle 131">
              <a:extLst>
                <a:ext uri="{FF2B5EF4-FFF2-40B4-BE49-F238E27FC236}">
                  <a16:creationId xmlns:a16="http://schemas.microsoft.com/office/drawing/2014/main" id="{012A52B2-FFBE-4558-B202-850461D21D60}"/>
                </a:ext>
              </a:extLst>
            </p:cNvPr>
            <p:cNvSpPr/>
            <p:nvPr/>
          </p:nvSpPr>
          <p:spPr>
            <a:xfrm>
              <a:off x="10608958" y="6262951"/>
              <a:ext cx="856466" cy="308566"/>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L2S (license to share)</a:t>
              </a:r>
            </a:p>
          </p:txBody>
        </p:sp>
        <p:cxnSp>
          <p:nvCxnSpPr>
            <p:cNvPr id="135" name="Straight Arrow Connector 134">
              <a:extLst>
                <a:ext uri="{FF2B5EF4-FFF2-40B4-BE49-F238E27FC236}">
                  <a16:creationId xmlns:a16="http://schemas.microsoft.com/office/drawing/2014/main" id="{A1995A6F-28A6-4CA6-AD3A-7FDA4B2D3C78}"/>
                </a:ext>
              </a:extLst>
            </p:cNvPr>
            <p:cNvCxnSpPr>
              <a:cxnSpLocks/>
              <a:stCxn id="100" idx="3"/>
              <a:endCxn id="33" idx="1"/>
            </p:cNvCxnSpPr>
            <p:nvPr/>
          </p:nvCxnSpPr>
          <p:spPr>
            <a:xfrm>
              <a:off x="667724" y="4656677"/>
              <a:ext cx="3174310" cy="224080"/>
            </a:xfrm>
            <a:prstGeom prst="straightConnector1">
              <a:avLst/>
            </a:prstGeom>
            <a:noFill/>
            <a:ln w="6350" cap="flat" cmpd="sng" algn="ctr">
              <a:solidFill>
                <a:srgbClr val="FF0000"/>
              </a:solidFill>
              <a:prstDash val="dash"/>
              <a:miter lim="800000"/>
              <a:tailEnd type="triangle"/>
            </a:ln>
            <a:effectLst/>
          </p:spPr>
        </p:cxnSp>
        <p:sp>
          <p:nvSpPr>
            <p:cNvPr id="139" name="TextBox 35">
              <a:extLst>
                <a:ext uri="{FF2B5EF4-FFF2-40B4-BE49-F238E27FC236}">
                  <a16:creationId xmlns:a16="http://schemas.microsoft.com/office/drawing/2014/main" id="{7D2AF7AD-592D-462B-B7FE-8D76C2BC7A56}"/>
                </a:ext>
              </a:extLst>
            </p:cNvPr>
            <p:cNvSpPr txBox="1"/>
            <p:nvPr/>
          </p:nvSpPr>
          <p:spPr>
            <a:xfrm>
              <a:off x="2298408" y="4701225"/>
              <a:ext cx="109349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Pg, Pc, volumetrics, …</a:t>
              </a:r>
            </a:p>
          </p:txBody>
        </p:sp>
        <p:sp>
          <p:nvSpPr>
            <p:cNvPr id="140" name="Rectangle 139">
              <a:extLst>
                <a:ext uri="{FF2B5EF4-FFF2-40B4-BE49-F238E27FC236}">
                  <a16:creationId xmlns:a16="http://schemas.microsoft.com/office/drawing/2014/main" id="{860421CB-31C9-4C8A-A090-7954608F01DF}"/>
                </a:ext>
              </a:extLst>
            </p:cNvPr>
            <p:cNvSpPr/>
            <p:nvPr/>
          </p:nvSpPr>
          <p:spPr>
            <a:xfrm>
              <a:off x="4404212" y="1261376"/>
              <a:ext cx="681230" cy="283822"/>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err="1">
                  <a:ln>
                    <a:noFill/>
                  </a:ln>
                  <a:solidFill>
                    <a:srgbClr val="333333"/>
                  </a:solidFill>
                  <a:effectLst/>
                  <a:uLnTx/>
                  <a:uFillTx/>
                  <a:latin typeface="Equinor"/>
                  <a:ea typeface="+mn-ea"/>
                  <a:cs typeface="Calibri" panose="020F0502020204030204" pitchFamily="34" charset="0"/>
                </a:rPr>
                <a:t>Wellcom</a:t>
              </a:r>
              <a:endPar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endParaRPr>
            </a:p>
          </p:txBody>
        </p:sp>
        <p:sp>
          <p:nvSpPr>
            <p:cNvPr id="143" name="Rectangle 142">
              <a:extLst>
                <a:ext uri="{FF2B5EF4-FFF2-40B4-BE49-F238E27FC236}">
                  <a16:creationId xmlns:a16="http://schemas.microsoft.com/office/drawing/2014/main" id="{C0768000-77FA-4B40-9704-19B6368F8D43}"/>
                </a:ext>
              </a:extLst>
            </p:cNvPr>
            <p:cNvSpPr/>
            <p:nvPr/>
          </p:nvSpPr>
          <p:spPr>
            <a:xfrm>
              <a:off x="5637984" y="1005346"/>
              <a:ext cx="594317" cy="246741"/>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Petrel</a:t>
              </a:r>
            </a:p>
          </p:txBody>
        </p:sp>
        <p:sp>
          <p:nvSpPr>
            <p:cNvPr id="144" name="TextBox 143">
              <a:extLst>
                <a:ext uri="{FF2B5EF4-FFF2-40B4-BE49-F238E27FC236}">
                  <a16:creationId xmlns:a16="http://schemas.microsoft.com/office/drawing/2014/main" id="{43FFB623-2A73-4A65-98BD-E6DA7D2762A8}"/>
                </a:ext>
              </a:extLst>
            </p:cNvPr>
            <p:cNvSpPr txBox="1"/>
            <p:nvPr/>
          </p:nvSpPr>
          <p:spPr>
            <a:xfrm rot="20622066">
              <a:off x="1701502" y="3015275"/>
              <a:ext cx="646163"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Apx memo</a:t>
              </a:r>
            </a:p>
          </p:txBody>
        </p:sp>
        <p:sp>
          <p:nvSpPr>
            <p:cNvPr id="145" name="TextBox 35">
              <a:extLst>
                <a:ext uri="{FF2B5EF4-FFF2-40B4-BE49-F238E27FC236}">
                  <a16:creationId xmlns:a16="http://schemas.microsoft.com/office/drawing/2014/main" id="{9C514C06-5860-4BB3-8E50-10834FC88023}"/>
                </a:ext>
              </a:extLst>
            </p:cNvPr>
            <p:cNvSpPr txBox="1"/>
            <p:nvPr/>
          </p:nvSpPr>
          <p:spPr>
            <a:xfrm rot="984562">
              <a:off x="1085742" y="4302417"/>
              <a:ext cx="2131411"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Area/exploration strategy from APx</a:t>
              </a:r>
            </a:p>
          </p:txBody>
        </p:sp>
        <p:sp>
          <p:nvSpPr>
            <p:cNvPr id="146" name="TextBox 145">
              <a:extLst>
                <a:ext uri="{FF2B5EF4-FFF2-40B4-BE49-F238E27FC236}">
                  <a16:creationId xmlns:a16="http://schemas.microsoft.com/office/drawing/2014/main" id="{EF0095F8-BF52-47E6-8211-986D7BE5592E}"/>
                </a:ext>
              </a:extLst>
            </p:cNvPr>
            <p:cNvSpPr txBox="1"/>
            <p:nvPr/>
          </p:nvSpPr>
          <p:spPr>
            <a:xfrm rot="1092850">
              <a:off x="1290714" y="3979366"/>
              <a:ext cx="831952" cy="184666"/>
            </a:xfrm>
            <a:prstGeom prst="rect">
              <a:avLst/>
            </a:prstGeom>
            <a:noFill/>
          </p:spPr>
          <p:txBody>
            <a:bodyPr wrap="square" rtlCol="0">
              <a:spAutoFit/>
            </a:bodyPr>
            <a:lstStyle>
              <a:defPPr>
                <a:defRPr lang="en-US"/>
              </a:defPPr>
              <a:lvl1pPr marR="0" lvl="0" indent="0" fontAlgn="auto">
                <a:lnSpc>
                  <a:spcPct val="100000"/>
                </a:lnSpc>
                <a:spcBef>
                  <a:spcPts val="0"/>
                </a:spcBef>
                <a:spcAft>
                  <a:spcPts val="0"/>
                </a:spcAft>
                <a:buClrTx/>
                <a:buSzTx/>
                <a:buFontTx/>
                <a:buNone/>
                <a:tabLst/>
                <a:defRPr kumimoji="0" sz="800" b="0" i="0" u="none" strike="noStrike" cap="none" spc="0" normalizeH="0" baseline="0">
                  <a:ln>
                    <a:noFill/>
                  </a:ln>
                  <a:solidFill>
                    <a:srgbClr val="FF0000"/>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Internal reports</a:t>
              </a:r>
            </a:p>
          </p:txBody>
        </p:sp>
        <p:sp>
          <p:nvSpPr>
            <p:cNvPr id="164" name="Rectangle 163">
              <a:extLst>
                <a:ext uri="{FF2B5EF4-FFF2-40B4-BE49-F238E27FC236}">
                  <a16:creationId xmlns:a16="http://schemas.microsoft.com/office/drawing/2014/main" id="{ECD16283-9E3F-4B68-81B3-4A2D6D30FEA8}"/>
                </a:ext>
              </a:extLst>
            </p:cNvPr>
            <p:cNvSpPr/>
            <p:nvPr/>
          </p:nvSpPr>
          <p:spPr>
            <a:xfrm rot="1435943">
              <a:off x="664030" y="4045714"/>
              <a:ext cx="3184529" cy="184666"/>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0000"/>
                  </a:solidFill>
                  <a:effectLst/>
                  <a:uLnTx/>
                  <a:uFillTx/>
                  <a:latin typeface="Equinor"/>
                  <a:ea typeface="+mn-ea"/>
                  <a:cs typeface="Calibri" panose="020F0502020204030204" pitchFamily="34" charset="0"/>
                </a:rPr>
                <a:t>doc  which can affect strategy and well objectives – offset well report</a:t>
              </a:r>
            </a:p>
          </p:txBody>
        </p:sp>
        <p:cxnSp>
          <p:nvCxnSpPr>
            <p:cNvPr id="165" name="Straight Arrow Connector 164">
              <a:extLst>
                <a:ext uri="{FF2B5EF4-FFF2-40B4-BE49-F238E27FC236}">
                  <a16:creationId xmlns:a16="http://schemas.microsoft.com/office/drawing/2014/main" id="{87058EDD-7335-4A87-B871-2381E7A33464}"/>
                </a:ext>
              </a:extLst>
            </p:cNvPr>
            <p:cNvCxnSpPr>
              <a:cxnSpLocks/>
              <a:stCxn id="101" idx="3"/>
              <a:endCxn id="33" idx="1"/>
            </p:cNvCxnSpPr>
            <p:nvPr/>
          </p:nvCxnSpPr>
          <p:spPr>
            <a:xfrm flipV="1">
              <a:off x="717905" y="4880757"/>
              <a:ext cx="3124129" cy="134569"/>
            </a:xfrm>
            <a:prstGeom prst="straightConnector1">
              <a:avLst/>
            </a:prstGeom>
            <a:noFill/>
            <a:ln w="6350" cap="flat" cmpd="sng" algn="ctr">
              <a:solidFill>
                <a:srgbClr val="FF0000"/>
              </a:solidFill>
              <a:prstDash val="dash"/>
              <a:miter lim="800000"/>
              <a:tailEnd type="triangle"/>
            </a:ln>
            <a:effectLst/>
          </p:spPr>
        </p:cxnSp>
        <p:sp>
          <p:nvSpPr>
            <p:cNvPr id="166" name="Rectangle 165">
              <a:extLst>
                <a:ext uri="{FF2B5EF4-FFF2-40B4-BE49-F238E27FC236}">
                  <a16:creationId xmlns:a16="http://schemas.microsoft.com/office/drawing/2014/main" id="{00819A6F-1CCC-494C-8DDC-A2DD6EDE0700}"/>
                </a:ext>
              </a:extLst>
            </p:cNvPr>
            <p:cNvSpPr/>
            <p:nvPr/>
          </p:nvSpPr>
          <p:spPr>
            <a:xfrm rot="21394403">
              <a:off x="747796" y="4841415"/>
              <a:ext cx="983646" cy="18466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0000"/>
                  </a:solidFill>
                  <a:effectLst/>
                  <a:uLnTx/>
                  <a:uFillTx/>
                  <a:latin typeface="Equinor"/>
                  <a:ea typeface="+mn-ea"/>
                  <a:cs typeface="Calibri" panose="020F0502020204030204" pitchFamily="34" charset="0"/>
                </a:rPr>
                <a:t>License agreement</a:t>
              </a:r>
              <a:endParaRPr kumimoji="0" lang="en-US" sz="600" b="0" i="0" u="none" strike="noStrike" kern="1200" cap="none" spc="0" normalizeH="0" baseline="0" noProof="0">
                <a:ln>
                  <a:noFill/>
                </a:ln>
                <a:solidFill>
                  <a:srgbClr val="333333"/>
                </a:solidFill>
                <a:effectLst/>
                <a:uLnTx/>
                <a:uFillTx/>
                <a:latin typeface="Equinor"/>
                <a:ea typeface="+mn-ea"/>
                <a:cs typeface="Calibri" panose="020F0502020204030204" pitchFamily="34" charset="0"/>
              </a:endParaRPr>
            </a:p>
          </p:txBody>
        </p:sp>
        <p:cxnSp>
          <p:nvCxnSpPr>
            <p:cNvPr id="168" name="Straight Arrow Connector 167">
              <a:extLst>
                <a:ext uri="{FF2B5EF4-FFF2-40B4-BE49-F238E27FC236}">
                  <a16:creationId xmlns:a16="http://schemas.microsoft.com/office/drawing/2014/main" id="{CDD43657-FCE1-4D57-AB95-72D97328AE44}"/>
                </a:ext>
              </a:extLst>
            </p:cNvPr>
            <p:cNvCxnSpPr>
              <a:cxnSpLocks/>
              <a:stCxn id="33" idx="1"/>
              <a:endCxn id="102" idx="3"/>
            </p:cNvCxnSpPr>
            <p:nvPr/>
          </p:nvCxnSpPr>
          <p:spPr>
            <a:xfrm flipH="1">
              <a:off x="1072388" y="4880757"/>
              <a:ext cx="2769646" cy="623038"/>
            </a:xfrm>
            <a:prstGeom prst="straightConnector1">
              <a:avLst/>
            </a:prstGeom>
            <a:noFill/>
            <a:ln w="6350" cap="flat" cmpd="sng" algn="ctr">
              <a:solidFill>
                <a:srgbClr val="FF0000"/>
              </a:solidFill>
              <a:prstDash val="solid"/>
              <a:miter lim="800000"/>
              <a:headEnd type="triangle"/>
              <a:tailEnd type="triangle"/>
            </a:ln>
            <a:effectLst/>
          </p:spPr>
        </p:cxnSp>
        <p:sp>
          <p:nvSpPr>
            <p:cNvPr id="169" name="TextBox 168">
              <a:extLst>
                <a:ext uri="{FF2B5EF4-FFF2-40B4-BE49-F238E27FC236}">
                  <a16:creationId xmlns:a16="http://schemas.microsoft.com/office/drawing/2014/main" id="{3BB590F7-6084-4E6A-B3DE-C739ACCC2488}"/>
                </a:ext>
              </a:extLst>
            </p:cNvPr>
            <p:cNvSpPr txBox="1"/>
            <p:nvPr/>
          </p:nvSpPr>
          <p:spPr>
            <a:xfrm rot="20604615">
              <a:off x="1078490" y="5131379"/>
              <a:ext cx="1791022"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333333"/>
                  </a:solidFill>
                  <a:effectLst/>
                  <a:uLnTx/>
                  <a:uFillTx/>
                  <a:latin typeface="Equinor"/>
                  <a:ea typeface="+mn-ea"/>
                  <a:cs typeface="+mn-cs"/>
                </a:rPr>
                <a:t>define </a:t>
              </a:r>
              <a:r>
                <a:rPr kumimoji="0" lang="en-US" sz="6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well</a:t>
              </a:r>
              <a:r>
                <a:rPr kumimoji="0" lang="en-US" sz="600" b="0" i="0" u="none" strike="noStrike" kern="0" cap="none" spc="0" normalizeH="0" baseline="0" noProof="0">
                  <a:ln>
                    <a:noFill/>
                  </a:ln>
                  <a:solidFill>
                    <a:srgbClr val="333333"/>
                  </a:solidFill>
                  <a:effectLst/>
                  <a:uLnTx/>
                  <a:uFillTx/>
                  <a:latin typeface="Equinor"/>
                  <a:ea typeface="+mn-ea"/>
                  <a:cs typeface="+mn-cs"/>
                </a:rPr>
                <a:t> project scope (integration between well planning group &amp; license)</a:t>
              </a:r>
              <a:endParaRPr kumimoji="0" lang="en-US" sz="600" b="0" i="0" u="none" strike="noStrike" kern="1200" cap="none" spc="0" normalizeH="0" baseline="0" noProof="1">
                <a:ln>
                  <a:noFill/>
                </a:ln>
                <a:solidFill>
                  <a:srgbClr val="333333"/>
                </a:solidFill>
                <a:effectLst/>
                <a:uLnTx/>
                <a:uFillTx/>
                <a:latin typeface="Equinor"/>
                <a:ea typeface="+mn-ea"/>
                <a:cs typeface="Calibri" panose="020F0502020204030204" pitchFamily="34" charset="0"/>
              </a:endParaRPr>
            </a:p>
          </p:txBody>
        </p:sp>
        <p:sp>
          <p:nvSpPr>
            <p:cNvPr id="175" name="TextBox 35">
              <a:extLst>
                <a:ext uri="{FF2B5EF4-FFF2-40B4-BE49-F238E27FC236}">
                  <a16:creationId xmlns:a16="http://schemas.microsoft.com/office/drawing/2014/main" id="{0A26463C-D3E7-4D05-83C2-750B73CD8AD3}"/>
                </a:ext>
              </a:extLst>
            </p:cNvPr>
            <p:cNvSpPr txBox="1"/>
            <p:nvPr/>
          </p:nvSpPr>
          <p:spPr>
            <a:xfrm rot="20676383">
              <a:off x="2727792" y="4862296"/>
              <a:ext cx="109349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Kick-off presentation</a:t>
              </a:r>
            </a:p>
          </p:txBody>
        </p:sp>
        <p:cxnSp>
          <p:nvCxnSpPr>
            <p:cNvPr id="176" name="Straight Arrow Connector 175">
              <a:extLst>
                <a:ext uri="{FF2B5EF4-FFF2-40B4-BE49-F238E27FC236}">
                  <a16:creationId xmlns:a16="http://schemas.microsoft.com/office/drawing/2014/main" id="{3A5A8862-D0CB-49C5-8C22-C538A00133DA}"/>
                </a:ext>
              </a:extLst>
            </p:cNvPr>
            <p:cNvCxnSpPr>
              <a:cxnSpLocks/>
              <a:stCxn id="112" idx="3"/>
              <a:endCxn id="143" idx="1"/>
            </p:cNvCxnSpPr>
            <p:nvPr/>
          </p:nvCxnSpPr>
          <p:spPr>
            <a:xfrm>
              <a:off x="906452" y="884141"/>
              <a:ext cx="4731532" cy="244576"/>
            </a:xfrm>
            <a:prstGeom prst="straightConnector1">
              <a:avLst/>
            </a:prstGeom>
            <a:noFill/>
            <a:ln w="6350" cap="flat" cmpd="sng" algn="ctr">
              <a:solidFill>
                <a:srgbClr val="E6FAEC">
                  <a:lumMod val="50000"/>
                </a:srgbClr>
              </a:solidFill>
              <a:prstDash val="dash"/>
              <a:miter lim="800000"/>
              <a:tailEnd type="triangle"/>
            </a:ln>
            <a:effectLst/>
          </p:spPr>
        </p:cxnSp>
        <p:sp>
          <p:nvSpPr>
            <p:cNvPr id="179" name="TextBox 178">
              <a:extLst>
                <a:ext uri="{FF2B5EF4-FFF2-40B4-BE49-F238E27FC236}">
                  <a16:creationId xmlns:a16="http://schemas.microsoft.com/office/drawing/2014/main" id="{08961269-702D-4C82-99B4-CB3DC48DCF14}"/>
                </a:ext>
              </a:extLst>
            </p:cNvPr>
            <p:cNvSpPr txBox="1"/>
            <p:nvPr/>
          </p:nvSpPr>
          <p:spPr>
            <a:xfrm rot="174647">
              <a:off x="3268359" y="936565"/>
              <a:ext cx="2340648"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Horizon and fault confidence and uncertainty evaluation</a:t>
              </a:r>
            </a:p>
          </p:txBody>
        </p:sp>
        <p:sp>
          <p:nvSpPr>
            <p:cNvPr id="181" name="TextBox 180">
              <a:extLst>
                <a:ext uri="{FF2B5EF4-FFF2-40B4-BE49-F238E27FC236}">
                  <a16:creationId xmlns:a16="http://schemas.microsoft.com/office/drawing/2014/main" id="{A0004F8A-71F1-4174-B856-3D1148F44426}"/>
                </a:ext>
              </a:extLst>
            </p:cNvPr>
            <p:cNvSpPr txBox="1"/>
            <p:nvPr/>
          </p:nvSpPr>
          <p:spPr>
            <a:xfrm rot="282120">
              <a:off x="1754560" y="939410"/>
              <a:ext cx="1169010"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Horizon interpretation</a:t>
              </a:r>
            </a:p>
          </p:txBody>
        </p:sp>
        <p:cxnSp>
          <p:nvCxnSpPr>
            <p:cNvPr id="193" name="Straight Arrow Connector 192">
              <a:extLst>
                <a:ext uri="{FF2B5EF4-FFF2-40B4-BE49-F238E27FC236}">
                  <a16:creationId xmlns:a16="http://schemas.microsoft.com/office/drawing/2014/main" id="{6D94D71A-5829-434F-B9E9-FBC809BFB465}"/>
                </a:ext>
              </a:extLst>
            </p:cNvPr>
            <p:cNvCxnSpPr>
              <a:cxnSpLocks/>
              <a:stCxn id="33" idx="0"/>
              <a:endCxn id="143" idx="2"/>
            </p:cNvCxnSpPr>
            <p:nvPr/>
          </p:nvCxnSpPr>
          <p:spPr>
            <a:xfrm flipV="1">
              <a:off x="4205419" y="1252087"/>
              <a:ext cx="1729724" cy="3471500"/>
            </a:xfrm>
            <a:prstGeom prst="straightConnector1">
              <a:avLst/>
            </a:prstGeom>
            <a:noFill/>
            <a:ln w="6350" cap="flat" cmpd="sng" algn="ctr">
              <a:solidFill>
                <a:srgbClr val="FF0000"/>
              </a:solidFill>
              <a:prstDash val="dash"/>
              <a:miter lim="800000"/>
              <a:headEnd type="triangle"/>
              <a:tailEnd type="triangle"/>
            </a:ln>
            <a:effectLst/>
          </p:spPr>
        </p:cxnSp>
        <p:sp>
          <p:nvSpPr>
            <p:cNvPr id="194" name="TekstSylinder 47">
              <a:extLst>
                <a:ext uri="{FF2B5EF4-FFF2-40B4-BE49-F238E27FC236}">
                  <a16:creationId xmlns:a16="http://schemas.microsoft.com/office/drawing/2014/main" id="{1FB8391E-41C0-4035-B356-9708C838E9F5}"/>
                </a:ext>
              </a:extLst>
            </p:cNvPr>
            <p:cNvSpPr txBox="1"/>
            <p:nvPr/>
          </p:nvSpPr>
          <p:spPr>
            <a:xfrm rot="17757745">
              <a:off x="3886899" y="3418178"/>
              <a:ext cx="1756529"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Investigate reservoir target drivers </a:t>
              </a:r>
              <a:br>
                <a:rPr kumimoji="0" lang="en-US" sz="6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br>
              <a:endParaRPr kumimoji="0" lang="en-GB" sz="600" b="0" i="0" u="none" strike="noStrike" kern="1200" cap="none" spc="0" normalizeH="0" baseline="0" noProof="0">
                <a:ln>
                  <a:noFill/>
                </a:ln>
                <a:solidFill>
                  <a:srgbClr val="333333"/>
                </a:solidFill>
                <a:effectLst/>
                <a:uLnTx/>
                <a:uFillTx/>
                <a:latin typeface="Equinor"/>
                <a:ea typeface="+mn-ea"/>
                <a:cs typeface="+mn-cs"/>
              </a:endParaRPr>
            </a:p>
          </p:txBody>
        </p:sp>
        <p:cxnSp>
          <p:nvCxnSpPr>
            <p:cNvPr id="197" name="Straight Arrow Connector 196">
              <a:extLst>
                <a:ext uri="{FF2B5EF4-FFF2-40B4-BE49-F238E27FC236}">
                  <a16:creationId xmlns:a16="http://schemas.microsoft.com/office/drawing/2014/main" id="{A29E5230-12D3-433A-B3A4-D14FF8A31C49}"/>
                </a:ext>
              </a:extLst>
            </p:cNvPr>
            <p:cNvCxnSpPr>
              <a:cxnSpLocks/>
              <a:stCxn id="143" idx="3"/>
              <a:endCxn id="131" idx="1"/>
            </p:cNvCxnSpPr>
            <p:nvPr/>
          </p:nvCxnSpPr>
          <p:spPr>
            <a:xfrm>
              <a:off x="6232301" y="1128717"/>
              <a:ext cx="4450683" cy="164964"/>
            </a:xfrm>
            <a:prstGeom prst="straightConnector1">
              <a:avLst/>
            </a:prstGeom>
            <a:noFill/>
            <a:ln w="6350" cap="flat" cmpd="sng" algn="ctr">
              <a:solidFill>
                <a:srgbClr val="E6FAEC">
                  <a:lumMod val="50000"/>
                </a:srgbClr>
              </a:solidFill>
              <a:prstDash val="solid"/>
              <a:miter lim="800000"/>
              <a:tailEnd type="triangle"/>
            </a:ln>
            <a:effectLst/>
          </p:spPr>
        </p:cxnSp>
        <p:sp>
          <p:nvSpPr>
            <p:cNvPr id="204" name="TextBox 203">
              <a:extLst>
                <a:ext uri="{FF2B5EF4-FFF2-40B4-BE49-F238E27FC236}">
                  <a16:creationId xmlns:a16="http://schemas.microsoft.com/office/drawing/2014/main" id="{338ADFF2-29B2-4A19-A60D-F8D31D9321B9}"/>
                </a:ext>
              </a:extLst>
            </p:cNvPr>
            <p:cNvSpPr txBox="1"/>
            <p:nvPr/>
          </p:nvSpPr>
          <p:spPr>
            <a:xfrm rot="249838">
              <a:off x="7288450" y="1031855"/>
              <a:ext cx="1531728"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Input to surface and target location</a:t>
              </a:r>
            </a:p>
          </p:txBody>
        </p:sp>
        <p:sp>
          <p:nvSpPr>
            <p:cNvPr id="206" name="Rectangle 205">
              <a:extLst>
                <a:ext uri="{FF2B5EF4-FFF2-40B4-BE49-F238E27FC236}">
                  <a16:creationId xmlns:a16="http://schemas.microsoft.com/office/drawing/2014/main" id="{C3210372-671F-4931-857C-C88578A35498}"/>
                </a:ext>
              </a:extLst>
            </p:cNvPr>
            <p:cNvSpPr/>
            <p:nvPr/>
          </p:nvSpPr>
          <p:spPr>
            <a:xfrm rot="5400000">
              <a:off x="3363680" y="3520186"/>
              <a:ext cx="1590500" cy="1846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333333"/>
                  </a:solidFill>
                  <a:effectLst/>
                  <a:uLnTx/>
                  <a:uFillTx/>
                  <a:latin typeface="Equinor"/>
                  <a:ea typeface="+mn-ea"/>
                  <a:cs typeface="Calibri" panose="020F0502020204030204" pitchFamily="34" charset="0"/>
                </a:rPr>
                <a:t>Compiled Relevant and ready information </a:t>
              </a:r>
              <a:endParaRPr kumimoji="0" lang="en-US" sz="600" b="0" i="0" u="none" strike="noStrike" kern="1200" cap="none" spc="0" normalizeH="0" baseline="0" noProof="0">
                <a:ln>
                  <a:noFill/>
                </a:ln>
                <a:solidFill>
                  <a:srgbClr val="333333"/>
                </a:solidFill>
                <a:effectLst/>
                <a:uLnTx/>
                <a:uFillTx/>
                <a:latin typeface="Equinor"/>
                <a:ea typeface="+mn-ea"/>
                <a:cs typeface="Calibri" panose="020F0502020204030204" pitchFamily="34" charset="0"/>
              </a:endParaRPr>
            </a:p>
          </p:txBody>
        </p:sp>
        <p:cxnSp>
          <p:nvCxnSpPr>
            <p:cNvPr id="242" name="Straight Arrow Connector 241">
              <a:extLst>
                <a:ext uri="{FF2B5EF4-FFF2-40B4-BE49-F238E27FC236}">
                  <a16:creationId xmlns:a16="http://schemas.microsoft.com/office/drawing/2014/main" id="{EF9067C7-7AF7-41F2-8246-EDD14B495136}"/>
                </a:ext>
              </a:extLst>
            </p:cNvPr>
            <p:cNvCxnSpPr>
              <a:cxnSpLocks/>
              <a:stCxn id="140" idx="2"/>
              <a:endCxn id="17" idx="0"/>
            </p:cNvCxnSpPr>
            <p:nvPr/>
          </p:nvCxnSpPr>
          <p:spPr>
            <a:xfrm flipH="1">
              <a:off x="4233807" y="1545198"/>
              <a:ext cx="511020" cy="646752"/>
            </a:xfrm>
            <a:prstGeom prst="straightConnector1">
              <a:avLst/>
            </a:prstGeom>
            <a:noFill/>
            <a:ln w="6350" cap="flat" cmpd="sng" algn="ctr">
              <a:solidFill>
                <a:srgbClr val="FF1243"/>
              </a:solidFill>
              <a:prstDash val="dash"/>
              <a:miter lim="800000"/>
              <a:headEnd type="triangle"/>
              <a:tailEnd type="triangle"/>
            </a:ln>
            <a:effectLst/>
          </p:spPr>
        </p:cxnSp>
        <p:sp>
          <p:nvSpPr>
            <p:cNvPr id="246" name="TextBox 245">
              <a:extLst>
                <a:ext uri="{FF2B5EF4-FFF2-40B4-BE49-F238E27FC236}">
                  <a16:creationId xmlns:a16="http://schemas.microsoft.com/office/drawing/2014/main" id="{6D277359-A9D7-41F1-9D7D-27D9E1A14DF0}"/>
                </a:ext>
              </a:extLst>
            </p:cNvPr>
            <p:cNvSpPr txBox="1"/>
            <p:nvPr/>
          </p:nvSpPr>
          <p:spPr>
            <a:xfrm rot="18650449">
              <a:off x="4155215" y="1687576"/>
              <a:ext cx="75149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Project risks &amp; timeline</a:t>
              </a:r>
            </a:p>
          </p:txBody>
        </p:sp>
        <p:cxnSp>
          <p:nvCxnSpPr>
            <p:cNvPr id="271" name="Straight Arrow Connector 270">
              <a:extLst>
                <a:ext uri="{FF2B5EF4-FFF2-40B4-BE49-F238E27FC236}">
                  <a16:creationId xmlns:a16="http://schemas.microsoft.com/office/drawing/2014/main" id="{4A2D9846-A82E-4C89-A33E-62CB6D318CD7}"/>
                </a:ext>
              </a:extLst>
            </p:cNvPr>
            <p:cNvCxnSpPr>
              <a:cxnSpLocks/>
              <a:stCxn id="140" idx="3"/>
              <a:endCxn id="129" idx="1"/>
            </p:cNvCxnSpPr>
            <p:nvPr/>
          </p:nvCxnSpPr>
          <p:spPr>
            <a:xfrm>
              <a:off x="5085442" y="1403287"/>
              <a:ext cx="5597542" cy="353696"/>
            </a:xfrm>
            <a:prstGeom prst="straightConnector1">
              <a:avLst/>
            </a:prstGeom>
            <a:noFill/>
            <a:ln w="6350" cap="flat" cmpd="sng" algn="ctr">
              <a:solidFill>
                <a:srgbClr val="E6FAEC">
                  <a:lumMod val="50000"/>
                </a:srgbClr>
              </a:solidFill>
              <a:prstDash val="dash"/>
              <a:miter lim="800000"/>
              <a:tailEnd type="triangle"/>
            </a:ln>
            <a:effectLst/>
          </p:spPr>
        </p:cxnSp>
        <p:sp>
          <p:nvSpPr>
            <p:cNvPr id="272" name="TextBox 271">
              <a:extLst>
                <a:ext uri="{FF2B5EF4-FFF2-40B4-BE49-F238E27FC236}">
                  <a16:creationId xmlns:a16="http://schemas.microsoft.com/office/drawing/2014/main" id="{95EC8FCE-2AA6-4835-B7D0-5C0B58753BEE}"/>
                </a:ext>
              </a:extLst>
            </p:cNvPr>
            <p:cNvSpPr txBox="1"/>
            <p:nvPr/>
          </p:nvSpPr>
          <p:spPr>
            <a:xfrm rot="182185">
              <a:off x="6954691" y="1418128"/>
              <a:ext cx="476316"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Risks</a:t>
              </a:r>
              <a:endParaRPr kumimoji="0" lang="en-US" sz="600" b="0" i="0" u="none" strike="noStrike" kern="1200" cap="none" spc="0" normalizeH="0" baseline="0" noProof="1">
                <a:ln>
                  <a:noFill/>
                </a:ln>
                <a:solidFill>
                  <a:srgbClr val="333333"/>
                </a:solidFill>
                <a:effectLst/>
                <a:uLnTx/>
                <a:uFillTx/>
                <a:latin typeface="Equinor"/>
                <a:ea typeface="+mn-ea"/>
                <a:cs typeface="Calibri" panose="020F0502020204030204" pitchFamily="34" charset="0"/>
              </a:endParaRPr>
            </a:p>
          </p:txBody>
        </p:sp>
        <p:cxnSp>
          <p:nvCxnSpPr>
            <p:cNvPr id="291" name="Straight Arrow Connector 290">
              <a:extLst>
                <a:ext uri="{FF2B5EF4-FFF2-40B4-BE49-F238E27FC236}">
                  <a16:creationId xmlns:a16="http://schemas.microsoft.com/office/drawing/2014/main" id="{CA7C48FE-A30A-4804-AE5C-1904850776C1}"/>
                </a:ext>
              </a:extLst>
            </p:cNvPr>
            <p:cNvCxnSpPr>
              <a:cxnSpLocks/>
            </p:cNvCxnSpPr>
            <p:nvPr/>
          </p:nvCxnSpPr>
          <p:spPr>
            <a:xfrm>
              <a:off x="4584573" y="4904597"/>
              <a:ext cx="6040155" cy="1536477"/>
            </a:xfrm>
            <a:prstGeom prst="straightConnector1">
              <a:avLst/>
            </a:prstGeom>
            <a:noFill/>
            <a:ln w="6350" cap="flat" cmpd="sng" algn="ctr">
              <a:solidFill>
                <a:srgbClr val="E6FAEC">
                  <a:lumMod val="50000"/>
                </a:srgbClr>
              </a:solidFill>
              <a:prstDash val="dash"/>
              <a:miter lim="800000"/>
              <a:headEnd type="triangle"/>
              <a:tailEnd type="triangle"/>
            </a:ln>
            <a:effectLst/>
          </p:spPr>
        </p:cxnSp>
        <p:sp>
          <p:nvSpPr>
            <p:cNvPr id="300" name="TekstSylinder 47">
              <a:extLst>
                <a:ext uri="{FF2B5EF4-FFF2-40B4-BE49-F238E27FC236}">
                  <a16:creationId xmlns:a16="http://schemas.microsoft.com/office/drawing/2014/main" id="{58C14919-65C4-4F9D-B102-D1C1F22E2425}"/>
                </a:ext>
              </a:extLst>
            </p:cNvPr>
            <p:cNvSpPr txBox="1"/>
            <p:nvPr/>
          </p:nvSpPr>
          <p:spPr>
            <a:xfrm rot="853535">
              <a:off x="9247810" y="6125551"/>
              <a:ext cx="1235517" cy="18466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well strategy and objectives</a:t>
              </a:r>
              <a:endParaRPr kumimoji="0" lang="en-GB" sz="500" b="0" i="0" u="none" strike="noStrike" kern="1200" cap="none" spc="0" normalizeH="0" baseline="0" noProof="0">
                <a:ln>
                  <a:noFill/>
                </a:ln>
                <a:solidFill>
                  <a:srgbClr val="FF0000"/>
                </a:solidFill>
                <a:effectLst/>
                <a:uLnTx/>
                <a:uFillTx/>
                <a:latin typeface="Equinor"/>
                <a:ea typeface="+mn-ea"/>
                <a:cs typeface="+mn-cs"/>
              </a:endParaRPr>
            </a:p>
          </p:txBody>
        </p:sp>
        <p:sp>
          <p:nvSpPr>
            <p:cNvPr id="301" name="TextBox 300">
              <a:extLst>
                <a:ext uri="{FF2B5EF4-FFF2-40B4-BE49-F238E27FC236}">
                  <a16:creationId xmlns:a16="http://schemas.microsoft.com/office/drawing/2014/main" id="{D7A15F21-FE28-4C85-B37D-1DF1375EB936}"/>
                </a:ext>
              </a:extLst>
            </p:cNvPr>
            <p:cNvSpPr txBox="1"/>
            <p:nvPr/>
          </p:nvSpPr>
          <p:spPr>
            <a:xfrm>
              <a:off x="5779871" y="4744201"/>
              <a:ext cx="1124012"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Equinor"/>
                  <a:ea typeface="+mn-ea"/>
                  <a:cs typeface="+mn-cs"/>
                </a:rPr>
                <a:t>Kick-off presentation </a:t>
              </a:r>
              <a:endParaRPr kumimoji="0" lang="en-US" sz="600" b="0" i="0" u="none" strike="noStrike" kern="1200" cap="none" spc="0" normalizeH="0" baseline="0" noProof="0">
                <a:ln>
                  <a:noFill/>
                </a:ln>
                <a:solidFill>
                  <a:srgbClr val="333333"/>
                </a:solidFill>
                <a:effectLst/>
                <a:uLnTx/>
                <a:uFillTx/>
                <a:latin typeface="Equinor"/>
                <a:ea typeface="+mn-ea"/>
                <a:cs typeface="+mn-cs"/>
              </a:endParaRPr>
            </a:p>
          </p:txBody>
        </p:sp>
        <p:sp>
          <p:nvSpPr>
            <p:cNvPr id="318" name="TekstSylinder 47">
              <a:extLst>
                <a:ext uri="{FF2B5EF4-FFF2-40B4-BE49-F238E27FC236}">
                  <a16:creationId xmlns:a16="http://schemas.microsoft.com/office/drawing/2014/main" id="{C1E03AE4-0E46-49A6-ACF3-4507BB55244D}"/>
                </a:ext>
              </a:extLst>
            </p:cNvPr>
            <p:cNvSpPr txBox="1"/>
            <p:nvPr/>
          </p:nvSpPr>
          <p:spPr>
            <a:xfrm rot="1036281">
              <a:off x="8969781" y="4640544"/>
              <a:ext cx="1536994" cy="18466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0000"/>
                  </a:solidFill>
                  <a:effectLst/>
                  <a:uLnTx/>
                  <a:uFillTx/>
                  <a:latin typeface="Equinor"/>
                  <a:ea typeface="+mn-ea"/>
                  <a:cs typeface="Calibri" panose="020F0502020204030204" pitchFamily="34" charset="0"/>
                </a:rPr>
                <a:t>EXP well strategy  and objectives</a:t>
              </a:r>
              <a:endParaRPr kumimoji="0" lang="en-GB" sz="600" b="0" i="0" u="none" strike="noStrike" kern="1200" cap="none" spc="0" normalizeH="0" baseline="0" noProof="0">
                <a:ln>
                  <a:noFill/>
                </a:ln>
                <a:solidFill>
                  <a:srgbClr val="FF0000"/>
                </a:solidFill>
                <a:effectLst/>
                <a:uLnTx/>
                <a:uFillTx/>
                <a:latin typeface="Equinor"/>
                <a:ea typeface="+mn-ea"/>
                <a:cs typeface="+mn-cs"/>
              </a:endParaRPr>
            </a:p>
          </p:txBody>
        </p:sp>
        <p:sp>
          <p:nvSpPr>
            <p:cNvPr id="320" name="Rectangle 319">
              <a:extLst>
                <a:ext uri="{FF2B5EF4-FFF2-40B4-BE49-F238E27FC236}">
                  <a16:creationId xmlns:a16="http://schemas.microsoft.com/office/drawing/2014/main" id="{9722E49F-48CE-45D3-92BB-00ABDBDE7E66}"/>
                </a:ext>
              </a:extLst>
            </p:cNvPr>
            <p:cNvSpPr/>
            <p:nvPr/>
          </p:nvSpPr>
          <p:spPr>
            <a:xfrm>
              <a:off x="537142" y="6535960"/>
              <a:ext cx="587152" cy="278584"/>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PVT DB</a:t>
              </a:r>
            </a:p>
          </p:txBody>
        </p:sp>
        <p:sp>
          <p:nvSpPr>
            <p:cNvPr id="321" name="Rectangle 320">
              <a:extLst>
                <a:ext uri="{FF2B5EF4-FFF2-40B4-BE49-F238E27FC236}">
                  <a16:creationId xmlns:a16="http://schemas.microsoft.com/office/drawing/2014/main" id="{B38C99ED-27A6-4810-AF15-3E35338E3EA9}"/>
                </a:ext>
              </a:extLst>
            </p:cNvPr>
            <p:cNvSpPr/>
            <p:nvPr/>
          </p:nvSpPr>
          <p:spPr>
            <a:xfrm>
              <a:off x="4005743" y="6576512"/>
              <a:ext cx="726769" cy="233532"/>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PVT sim</a:t>
              </a:r>
            </a:p>
          </p:txBody>
        </p:sp>
        <p:sp>
          <p:nvSpPr>
            <p:cNvPr id="322" name="TextBox 321">
              <a:extLst>
                <a:ext uri="{FF2B5EF4-FFF2-40B4-BE49-F238E27FC236}">
                  <a16:creationId xmlns:a16="http://schemas.microsoft.com/office/drawing/2014/main" id="{33A747D8-B7BA-43BF-9A61-2C8CD9ACACB6}"/>
                </a:ext>
              </a:extLst>
            </p:cNvPr>
            <p:cNvSpPr txBox="1"/>
            <p:nvPr/>
          </p:nvSpPr>
          <p:spPr>
            <a:xfrm rot="161310">
              <a:off x="2033639" y="6523681"/>
              <a:ext cx="577602"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Fluid data</a:t>
              </a:r>
            </a:p>
          </p:txBody>
        </p:sp>
        <p:cxnSp>
          <p:nvCxnSpPr>
            <p:cNvPr id="323" name="Straight Arrow Connector 68">
              <a:extLst>
                <a:ext uri="{FF2B5EF4-FFF2-40B4-BE49-F238E27FC236}">
                  <a16:creationId xmlns:a16="http://schemas.microsoft.com/office/drawing/2014/main" id="{823AB14A-AFFF-4C70-BD67-53BCFE8134CA}"/>
                </a:ext>
              </a:extLst>
            </p:cNvPr>
            <p:cNvCxnSpPr>
              <a:cxnSpLocks/>
              <a:stCxn id="320" idx="3"/>
              <a:endCxn id="321" idx="1"/>
            </p:cNvCxnSpPr>
            <p:nvPr/>
          </p:nvCxnSpPr>
          <p:spPr>
            <a:xfrm>
              <a:off x="1124294" y="6675252"/>
              <a:ext cx="2881449" cy="18026"/>
            </a:xfrm>
            <a:prstGeom prst="straightConnector1">
              <a:avLst/>
            </a:prstGeom>
            <a:noFill/>
            <a:ln w="6350" cap="flat" cmpd="sng" algn="ctr">
              <a:solidFill>
                <a:srgbClr val="FF0000"/>
              </a:solidFill>
              <a:prstDash val="dash"/>
              <a:miter lim="800000"/>
              <a:tailEnd type="triangle"/>
            </a:ln>
            <a:effectLst/>
          </p:spPr>
        </p:cxnSp>
        <p:cxnSp>
          <p:nvCxnSpPr>
            <p:cNvPr id="329" name="Straight Arrow Connector 328">
              <a:extLst>
                <a:ext uri="{FF2B5EF4-FFF2-40B4-BE49-F238E27FC236}">
                  <a16:creationId xmlns:a16="http://schemas.microsoft.com/office/drawing/2014/main" id="{7382D2C0-0446-4299-BF01-FFC0322E5F2D}"/>
                </a:ext>
              </a:extLst>
            </p:cNvPr>
            <p:cNvCxnSpPr>
              <a:cxnSpLocks/>
              <a:stCxn id="321" idx="3"/>
              <a:endCxn id="90" idx="1"/>
            </p:cNvCxnSpPr>
            <p:nvPr/>
          </p:nvCxnSpPr>
          <p:spPr>
            <a:xfrm flipV="1">
              <a:off x="4732512" y="4366237"/>
              <a:ext cx="3108505" cy="2327041"/>
            </a:xfrm>
            <a:prstGeom prst="straightConnector1">
              <a:avLst/>
            </a:prstGeom>
            <a:noFill/>
            <a:ln w="6350" cap="flat" cmpd="sng" algn="ctr">
              <a:solidFill>
                <a:srgbClr val="FF0000"/>
              </a:solidFill>
              <a:prstDash val="dash"/>
              <a:miter lim="800000"/>
              <a:headEnd type="none" w="med" len="med"/>
              <a:tailEnd type="triangle" w="med" len="med"/>
            </a:ln>
            <a:effectLst/>
          </p:spPr>
        </p:cxnSp>
        <p:sp>
          <p:nvSpPr>
            <p:cNvPr id="332" name="TextBox 331">
              <a:extLst>
                <a:ext uri="{FF2B5EF4-FFF2-40B4-BE49-F238E27FC236}">
                  <a16:creationId xmlns:a16="http://schemas.microsoft.com/office/drawing/2014/main" id="{B3EE8658-90FD-4592-8623-F6A96B582A46}"/>
                </a:ext>
              </a:extLst>
            </p:cNvPr>
            <p:cNvSpPr txBox="1"/>
            <p:nvPr/>
          </p:nvSpPr>
          <p:spPr>
            <a:xfrm rot="19205729">
              <a:off x="6507112" y="5113853"/>
              <a:ext cx="577602"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Fluid data</a:t>
              </a:r>
            </a:p>
          </p:txBody>
        </p:sp>
        <p:cxnSp>
          <p:nvCxnSpPr>
            <p:cNvPr id="333" name="Straight Arrow Connector 332">
              <a:extLst>
                <a:ext uri="{FF2B5EF4-FFF2-40B4-BE49-F238E27FC236}">
                  <a16:creationId xmlns:a16="http://schemas.microsoft.com/office/drawing/2014/main" id="{1114D0A0-E87F-4DAE-83C8-39ADC8AB0FE5}"/>
                </a:ext>
              </a:extLst>
            </p:cNvPr>
            <p:cNvCxnSpPr>
              <a:cxnSpLocks/>
              <a:stCxn id="9" idx="3"/>
              <a:endCxn id="321" idx="1"/>
            </p:cNvCxnSpPr>
            <p:nvPr/>
          </p:nvCxnSpPr>
          <p:spPr>
            <a:xfrm>
              <a:off x="666311" y="2881064"/>
              <a:ext cx="3339432" cy="3812214"/>
            </a:xfrm>
            <a:prstGeom prst="straightConnector1">
              <a:avLst/>
            </a:prstGeom>
            <a:ln>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37" name="TextBox 336">
              <a:extLst>
                <a:ext uri="{FF2B5EF4-FFF2-40B4-BE49-F238E27FC236}">
                  <a16:creationId xmlns:a16="http://schemas.microsoft.com/office/drawing/2014/main" id="{81E862C4-CD22-42B9-82E2-2DC717DF42D8}"/>
                </a:ext>
              </a:extLst>
            </p:cNvPr>
            <p:cNvSpPr txBox="1"/>
            <p:nvPr/>
          </p:nvSpPr>
          <p:spPr>
            <a:xfrm rot="2759392">
              <a:off x="3308450" y="6051634"/>
              <a:ext cx="577602"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Fluid data</a:t>
              </a:r>
            </a:p>
          </p:txBody>
        </p:sp>
        <p:sp>
          <p:nvSpPr>
            <p:cNvPr id="338" name="TextBox 337">
              <a:extLst>
                <a:ext uri="{FF2B5EF4-FFF2-40B4-BE49-F238E27FC236}">
                  <a16:creationId xmlns:a16="http://schemas.microsoft.com/office/drawing/2014/main" id="{630BECAE-A17B-4E29-B902-D774D5B663DB}"/>
                </a:ext>
              </a:extLst>
            </p:cNvPr>
            <p:cNvSpPr txBox="1"/>
            <p:nvPr/>
          </p:nvSpPr>
          <p:spPr>
            <a:xfrm rot="20890741">
              <a:off x="2853521" y="2559815"/>
              <a:ext cx="820117"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b-NO"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F</a:t>
              </a: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inal well report</a:t>
              </a:r>
            </a:p>
          </p:txBody>
        </p:sp>
        <p:cxnSp>
          <p:nvCxnSpPr>
            <p:cNvPr id="339" name="Straight Arrow Connector 338">
              <a:extLst>
                <a:ext uri="{FF2B5EF4-FFF2-40B4-BE49-F238E27FC236}">
                  <a16:creationId xmlns:a16="http://schemas.microsoft.com/office/drawing/2014/main" id="{8E8FB270-AB88-477F-9965-E0F1D674709A}"/>
                </a:ext>
              </a:extLst>
            </p:cNvPr>
            <p:cNvCxnSpPr>
              <a:cxnSpLocks/>
              <a:stCxn id="183" idx="3"/>
              <a:endCxn id="90" idx="1"/>
            </p:cNvCxnSpPr>
            <p:nvPr/>
          </p:nvCxnSpPr>
          <p:spPr>
            <a:xfrm>
              <a:off x="809508" y="4096757"/>
              <a:ext cx="7031509" cy="269480"/>
            </a:xfrm>
            <a:prstGeom prst="straightConnector1">
              <a:avLst/>
            </a:prstGeom>
            <a:noFill/>
            <a:ln w="6350" cap="flat" cmpd="sng" algn="ctr">
              <a:solidFill>
                <a:srgbClr val="FF0000"/>
              </a:solidFill>
              <a:prstDash val="dash"/>
              <a:miter lim="800000"/>
              <a:tailEnd type="triangle"/>
            </a:ln>
            <a:effectLst/>
          </p:spPr>
        </p:cxnSp>
        <p:sp>
          <p:nvSpPr>
            <p:cNvPr id="343" name="Rectangle 342">
              <a:extLst>
                <a:ext uri="{FF2B5EF4-FFF2-40B4-BE49-F238E27FC236}">
                  <a16:creationId xmlns:a16="http://schemas.microsoft.com/office/drawing/2014/main" id="{D8BFDAD5-2577-455B-912C-231C403C455A}"/>
                </a:ext>
              </a:extLst>
            </p:cNvPr>
            <p:cNvSpPr/>
            <p:nvPr/>
          </p:nvSpPr>
          <p:spPr>
            <a:xfrm>
              <a:off x="4666933" y="5697053"/>
              <a:ext cx="594317" cy="243012"/>
            </a:xfrm>
            <a:prstGeom prst="rect">
              <a:avLst/>
            </a:prstGeom>
            <a:solidFill>
              <a:srgbClr val="D5EAF4"/>
            </a:solidFill>
            <a:ln w="12700" cap="flat" cmpd="sng" algn="ctr">
              <a:solidFill>
                <a:srgbClr val="D5EAF4">
                  <a:shade val="50000"/>
                </a:srgbClr>
              </a:solidFill>
              <a:prstDash val="solid"/>
              <a:miter lim="800000"/>
            </a:ln>
            <a:effectLst/>
          </p:spPr>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a:rPr>
                <a:t>Prosper</a:t>
              </a:r>
              <a:endPar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endParaRPr>
            </a:p>
          </p:txBody>
        </p:sp>
        <p:sp>
          <p:nvSpPr>
            <p:cNvPr id="348" name="Rectangle 347">
              <a:extLst>
                <a:ext uri="{FF2B5EF4-FFF2-40B4-BE49-F238E27FC236}">
                  <a16:creationId xmlns:a16="http://schemas.microsoft.com/office/drawing/2014/main" id="{885317E9-B7EC-4BAF-9763-50C8F75A302A}"/>
                </a:ext>
              </a:extLst>
            </p:cNvPr>
            <p:cNvSpPr/>
            <p:nvPr/>
          </p:nvSpPr>
          <p:spPr>
            <a:xfrm>
              <a:off x="223455" y="5816240"/>
              <a:ext cx="791606" cy="278584"/>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mn-cs"/>
                </a:rPr>
                <a:t>Predict project</a:t>
              </a:r>
            </a:p>
          </p:txBody>
        </p:sp>
        <p:cxnSp>
          <p:nvCxnSpPr>
            <p:cNvPr id="349" name="Straight Arrow Connector 348">
              <a:extLst>
                <a:ext uri="{FF2B5EF4-FFF2-40B4-BE49-F238E27FC236}">
                  <a16:creationId xmlns:a16="http://schemas.microsoft.com/office/drawing/2014/main" id="{5D16EB3B-C25B-46B3-8F46-AB9469F263A9}"/>
                </a:ext>
              </a:extLst>
            </p:cNvPr>
            <p:cNvCxnSpPr>
              <a:cxnSpLocks/>
              <a:stCxn id="348" idx="3"/>
              <a:endCxn id="343" idx="1"/>
            </p:cNvCxnSpPr>
            <p:nvPr/>
          </p:nvCxnSpPr>
          <p:spPr>
            <a:xfrm flipV="1">
              <a:off x="1015061" y="5818559"/>
              <a:ext cx="3651872" cy="136973"/>
            </a:xfrm>
            <a:prstGeom prst="straightConnector1">
              <a:avLst/>
            </a:prstGeom>
            <a:noFill/>
            <a:ln w="6350" cap="flat" cmpd="sng" algn="ctr">
              <a:solidFill>
                <a:srgbClr val="FF0000"/>
              </a:solidFill>
              <a:prstDash val="solid"/>
              <a:miter lim="800000"/>
              <a:tailEnd type="triangle"/>
            </a:ln>
            <a:effectLst/>
          </p:spPr>
        </p:cxnSp>
        <p:sp>
          <p:nvSpPr>
            <p:cNvPr id="370" name="TextBox 369">
              <a:extLst>
                <a:ext uri="{FF2B5EF4-FFF2-40B4-BE49-F238E27FC236}">
                  <a16:creationId xmlns:a16="http://schemas.microsoft.com/office/drawing/2014/main" id="{ACC00AE4-952F-473C-A03B-DC1230BBBEDB}"/>
                </a:ext>
              </a:extLst>
            </p:cNvPr>
            <p:cNvSpPr txBox="1"/>
            <p:nvPr/>
          </p:nvSpPr>
          <p:spPr>
            <a:xfrm rot="491127">
              <a:off x="774554" y="4540557"/>
              <a:ext cx="1139586"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Location-specific reservoir distribution and quality </a:t>
              </a:r>
            </a:p>
          </p:txBody>
        </p:sp>
        <p:sp>
          <p:nvSpPr>
            <p:cNvPr id="371" name="TextBox 370">
              <a:extLst>
                <a:ext uri="{FF2B5EF4-FFF2-40B4-BE49-F238E27FC236}">
                  <a16:creationId xmlns:a16="http://schemas.microsoft.com/office/drawing/2014/main" id="{D3E14F9C-3543-4493-A426-0CB57B2F7187}"/>
                </a:ext>
              </a:extLst>
            </p:cNvPr>
            <p:cNvSpPr txBox="1"/>
            <p:nvPr/>
          </p:nvSpPr>
          <p:spPr>
            <a:xfrm rot="1323108">
              <a:off x="3178197" y="5384401"/>
              <a:ext cx="158898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Porosity, HC column height, phase (gas, oil), drainage area from prepare well report</a:t>
              </a:r>
            </a:p>
          </p:txBody>
        </p:sp>
        <p:cxnSp>
          <p:nvCxnSpPr>
            <p:cNvPr id="372" name="Straight Arrow Connector 371">
              <a:extLst>
                <a:ext uri="{FF2B5EF4-FFF2-40B4-BE49-F238E27FC236}">
                  <a16:creationId xmlns:a16="http://schemas.microsoft.com/office/drawing/2014/main" id="{3FBDA37A-A690-476F-9BE2-589BAAEC0752}"/>
                </a:ext>
              </a:extLst>
            </p:cNvPr>
            <p:cNvCxnSpPr>
              <a:cxnSpLocks/>
              <a:stCxn id="183" idx="3"/>
              <a:endCxn id="343" idx="1"/>
            </p:cNvCxnSpPr>
            <p:nvPr/>
          </p:nvCxnSpPr>
          <p:spPr>
            <a:xfrm>
              <a:off x="809508" y="4096757"/>
              <a:ext cx="3857425" cy="1721802"/>
            </a:xfrm>
            <a:prstGeom prst="straightConnector1">
              <a:avLst/>
            </a:prstGeom>
            <a:ln>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77" name="Straight Arrow Connector 376">
              <a:extLst>
                <a:ext uri="{FF2B5EF4-FFF2-40B4-BE49-F238E27FC236}">
                  <a16:creationId xmlns:a16="http://schemas.microsoft.com/office/drawing/2014/main" id="{0F91C980-1DA6-4C3C-8751-9DBB6AC9386A}"/>
                </a:ext>
              </a:extLst>
            </p:cNvPr>
            <p:cNvCxnSpPr>
              <a:cxnSpLocks/>
              <a:stCxn id="17" idx="2"/>
              <a:endCxn id="343" idx="0"/>
            </p:cNvCxnSpPr>
            <p:nvPr/>
          </p:nvCxnSpPr>
          <p:spPr>
            <a:xfrm>
              <a:off x="4233807" y="2592671"/>
              <a:ext cx="730285" cy="3104382"/>
            </a:xfrm>
            <a:prstGeom prst="straightConnector1">
              <a:avLst/>
            </a:prstGeom>
            <a:noFill/>
            <a:ln w="6350" cap="flat" cmpd="sng" algn="ctr">
              <a:solidFill>
                <a:srgbClr val="FF0000"/>
              </a:solidFill>
              <a:prstDash val="solid"/>
              <a:miter lim="800000"/>
              <a:headEnd type="none" w="med" len="med"/>
              <a:tailEnd type="triangle" w="med" len="med"/>
            </a:ln>
            <a:effectLst/>
          </p:spPr>
        </p:cxnSp>
        <p:sp>
          <p:nvSpPr>
            <p:cNvPr id="387" name="TextBox 386">
              <a:extLst>
                <a:ext uri="{FF2B5EF4-FFF2-40B4-BE49-F238E27FC236}">
                  <a16:creationId xmlns:a16="http://schemas.microsoft.com/office/drawing/2014/main" id="{8173F429-24AC-405E-B0E0-110EF686B33D}"/>
                </a:ext>
              </a:extLst>
            </p:cNvPr>
            <p:cNvSpPr txBox="1"/>
            <p:nvPr/>
          </p:nvSpPr>
          <p:spPr>
            <a:xfrm rot="4737018">
              <a:off x="4260636" y="4379061"/>
              <a:ext cx="751160"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Permeability</a:t>
              </a:r>
              <a:endParaRPr kumimoji="0" lang="en-US" sz="7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endParaRPr>
            </a:p>
          </p:txBody>
        </p:sp>
        <p:cxnSp>
          <p:nvCxnSpPr>
            <p:cNvPr id="388" name="Straight Arrow Connector 387">
              <a:extLst>
                <a:ext uri="{FF2B5EF4-FFF2-40B4-BE49-F238E27FC236}">
                  <a16:creationId xmlns:a16="http://schemas.microsoft.com/office/drawing/2014/main" id="{9BE23559-4C2C-4CD4-A922-3BA12411C374}"/>
                </a:ext>
              </a:extLst>
            </p:cNvPr>
            <p:cNvCxnSpPr>
              <a:cxnSpLocks/>
              <a:stCxn id="17" idx="3"/>
              <a:endCxn id="90" idx="1"/>
            </p:cNvCxnSpPr>
            <p:nvPr/>
          </p:nvCxnSpPr>
          <p:spPr>
            <a:xfrm>
              <a:off x="4530965" y="2392311"/>
              <a:ext cx="3310052" cy="1973926"/>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91" name="TextBox 390">
              <a:extLst>
                <a:ext uri="{FF2B5EF4-FFF2-40B4-BE49-F238E27FC236}">
                  <a16:creationId xmlns:a16="http://schemas.microsoft.com/office/drawing/2014/main" id="{CBD1DD1A-6B03-47FA-8F50-A6AF716F65B0}"/>
                </a:ext>
              </a:extLst>
            </p:cNvPr>
            <p:cNvSpPr txBox="1"/>
            <p:nvPr/>
          </p:nvSpPr>
          <p:spPr>
            <a:xfrm rot="1838945">
              <a:off x="5103970" y="2901876"/>
              <a:ext cx="751160"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Permeability</a:t>
              </a:r>
              <a:endParaRPr kumimoji="0" lang="en-US" sz="7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endParaRPr>
            </a:p>
          </p:txBody>
        </p:sp>
        <p:sp>
          <p:nvSpPr>
            <p:cNvPr id="392" name="Rectangle 391">
              <a:extLst>
                <a:ext uri="{FF2B5EF4-FFF2-40B4-BE49-F238E27FC236}">
                  <a16:creationId xmlns:a16="http://schemas.microsoft.com/office/drawing/2014/main" id="{8F65797D-C900-416D-9CCF-612AE2206C5D}"/>
                </a:ext>
              </a:extLst>
            </p:cNvPr>
            <p:cNvSpPr/>
            <p:nvPr/>
          </p:nvSpPr>
          <p:spPr>
            <a:xfrm>
              <a:off x="7313534" y="5309040"/>
              <a:ext cx="767815" cy="220717"/>
            </a:xfrm>
            <a:prstGeom prst="rect">
              <a:avLst/>
            </a:prstGeom>
            <a:solidFill>
              <a:srgbClr val="D5EAF4"/>
            </a:solidFill>
            <a:ln w="12700" cap="flat" cmpd="sng" algn="ctr">
              <a:solidFill>
                <a:srgbClr val="D5EAF4">
                  <a:shade val="50000"/>
                </a:srgbClr>
              </a:solidFill>
              <a:prstDash val="solid"/>
              <a:miter lim="800000"/>
            </a:ln>
            <a:effectLst/>
          </p:spPr>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err="1">
                  <a:ln>
                    <a:noFill/>
                  </a:ln>
                  <a:solidFill>
                    <a:srgbClr val="333333"/>
                  </a:solidFill>
                  <a:effectLst/>
                  <a:uLnTx/>
                  <a:uFillTx/>
                  <a:latin typeface="Equinor"/>
                  <a:ea typeface="+mn-ea"/>
                  <a:cs typeface="Calibri"/>
                </a:rPr>
                <a:t>Drillbench</a:t>
              </a:r>
              <a:r>
                <a:rPr kumimoji="0" lang="en-US" sz="600" b="0" i="0" u="none" strike="noStrike" kern="0" cap="none" spc="0" normalizeH="0" baseline="0" noProof="0">
                  <a:ln>
                    <a:noFill/>
                  </a:ln>
                  <a:solidFill>
                    <a:srgbClr val="333333"/>
                  </a:solidFill>
                  <a:effectLst/>
                  <a:uLnTx/>
                  <a:uFillTx/>
                  <a:latin typeface="Equinor"/>
                  <a:ea typeface="+mn-ea"/>
                  <a:cs typeface="Calibri"/>
                </a:rPr>
                <a:t>/Olga</a:t>
              </a:r>
              <a:endParaRPr kumimoji="0" lang="en-US" sz="600" b="0" i="0" u="none" strike="noStrike" kern="0" cap="none" spc="0" normalizeH="0" baseline="0" noProof="0">
                <a:ln>
                  <a:noFill/>
                </a:ln>
                <a:solidFill>
                  <a:srgbClr val="333333"/>
                </a:solidFill>
                <a:effectLst/>
                <a:uLnTx/>
                <a:uFillTx/>
                <a:latin typeface="Equinor"/>
                <a:ea typeface="+mn-ea"/>
                <a:cs typeface="Calibri" panose="020F0502020204030204" pitchFamily="34" charset="0"/>
              </a:endParaRPr>
            </a:p>
          </p:txBody>
        </p:sp>
        <p:cxnSp>
          <p:nvCxnSpPr>
            <p:cNvPr id="393" name="Straight Arrow Connector 392">
              <a:extLst>
                <a:ext uri="{FF2B5EF4-FFF2-40B4-BE49-F238E27FC236}">
                  <a16:creationId xmlns:a16="http://schemas.microsoft.com/office/drawing/2014/main" id="{26CF469F-1D94-4AFA-9AB4-74F2A38FB1B9}"/>
                </a:ext>
              </a:extLst>
            </p:cNvPr>
            <p:cNvCxnSpPr>
              <a:cxnSpLocks/>
              <a:stCxn id="17" idx="2"/>
              <a:endCxn id="392" idx="0"/>
            </p:cNvCxnSpPr>
            <p:nvPr/>
          </p:nvCxnSpPr>
          <p:spPr>
            <a:xfrm>
              <a:off x="4233807" y="2592671"/>
              <a:ext cx="3463635" cy="2716369"/>
            </a:xfrm>
            <a:prstGeom prst="straightConnector1">
              <a:avLst/>
            </a:prstGeom>
            <a:noFill/>
            <a:ln w="6350" cap="flat" cmpd="sng" algn="ctr">
              <a:solidFill>
                <a:srgbClr val="FF0000"/>
              </a:solidFill>
              <a:prstDash val="solid"/>
              <a:miter lim="800000"/>
              <a:headEnd type="none" w="med" len="med"/>
              <a:tailEnd type="triangle" w="med" len="med"/>
            </a:ln>
            <a:effectLst/>
          </p:spPr>
        </p:cxnSp>
        <p:sp>
          <p:nvSpPr>
            <p:cNvPr id="396" name="TextBox 395">
              <a:extLst>
                <a:ext uri="{FF2B5EF4-FFF2-40B4-BE49-F238E27FC236}">
                  <a16:creationId xmlns:a16="http://schemas.microsoft.com/office/drawing/2014/main" id="{E62F68B3-92A2-420F-97EA-415DA4138D8C}"/>
                </a:ext>
              </a:extLst>
            </p:cNvPr>
            <p:cNvSpPr txBox="1"/>
            <p:nvPr/>
          </p:nvSpPr>
          <p:spPr>
            <a:xfrm rot="2266799">
              <a:off x="4291030" y="2777121"/>
              <a:ext cx="751160"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Permeability</a:t>
              </a:r>
              <a:endParaRPr kumimoji="0" lang="en-US" sz="7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endParaRPr>
            </a:p>
          </p:txBody>
        </p:sp>
        <p:cxnSp>
          <p:nvCxnSpPr>
            <p:cNvPr id="407" name="Straight Arrow Connector 406">
              <a:extLst>
                <a:ext uri="{FF2B5EF4-FFF2-40B4-BE49-F238E27FC236}">
                  <a16:creationId xmlns:a16="http://schemas.microsoft.com/office/drawing/2014/main" id="{E56A27E0-97EB-43CC-BFB0-967F26BB751B}"/>
                </a:ext>
              </a:extLst>
            </p:cNvPr>
            <p:cNvCxnSpPr>
              <a:cxnSpLocks/>
              <a:stCxn id="343" idx="3"/>
              <a:endCxn id="392" idx="1"/>
            </p:cNvCxnSpPr>
            <p:nvPr/>
          </p:nvCxnSpPr>
          <p:spPr>
            <a:xfrm flipV="1">
              <a:off x="5261250" y="5419399"/>
              <a:ext cx="2052284" cy="399160"/>
            </a:xfrm>
            <a:prstGeom prst="straightConnector1">
              <a:avLst/>
            </a:prstGeom>
            <a:noFill/>
            <a:ln w="6350" cap="flat" cmpd="sng" algn="ctr">
              <a:solidFill>
                <a:srgbClr val="FF0000"/>
              </a:solidFill>
              <a:prstDash val="solid"/>
              <a:miter lim="800000"/>
              <a:headEnd type="triangle"/>
              <a:tailEnd type="triangle"/>
            </a:ln>
            <a:effectLst/>
          </p:spPr>
        </p:cxnSp>
        <p:sp>
          <p:nvSpPr>
            <p:cNvPr id="418" name="TextBox 75">
              <a:extLst>
                <a:ext uri="{FF2B5EF4-FFF2-40B4-BE49-F238E27FC236}">
                  <a16:creationId xmlns:a16="http://schemas.microsoft.com/office/drawing/2014/main" id="{D9F96303-2E2D-4832-A77F-2A6465221A83}"/>
                </a:ext>
              </a:extLst>
            </p:cNvPr>
            <p:cNvSpPr txBox="1"/>
            <p:nvPr/>
          </p:nvSpPr>
          <p:spPr>
            <a:xfrm rot="21200819">
              <a:off x="5344970" y="5577441"/>
              <a:ext cx="1062254"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B050"/>
                  </a:solidFill>
                  <a:effectLst/>
                  <a:uLnTx/>
                  <a:uFillTx/>
                  <a:latin typeface="Equinor"/>
                  <a:ea typeface="+mn-ea"/>
                  <a:cs typeface="Calibri" panose="020F0502020204030204" pitchFamily="34" charset="0"/>
                </a:rPr>
                <a:t>IPR+VLP (rates),FBHP</a:t>
              </a:r>
              <a:endParaRPr kumimoji="0" lang="en-US" sz="700" b="0" i="0" u="none" strike="noStrike" kern="1200" cap="none" spc="0" normalizeH="0" baseline="0" noProof="1">
                <a:ln>
                  <a:noFill/>
                </a:ln>
                <a:solidFill>
                  <a:srgbClr val="333333"/>
                </a:solidFill>
                <a:effectLst/>
                <a:uLnTx/>
                <a:uFillTx/>
                <a:latin typeface="Equinor"/>
                <a:ea typeface="+mn-ea"/>
                <a:cs typeface="Calibri" panose="020F0502020204030204" pitchFamily="34" charset="0"/>
              </a:endParaRPr>
            </a:p>
          </p:txBody>
        </p:sp>
        <p:sp>
          <p:nvSpPr>
            <p:cNvPr id="423" name="Rectangle 63">
              <a:extLst>
                <a:ext uri="{FF2B5EF4-FFF2-40B4-BE49-F238E27FC236}">
                  <a16:creationId xmlns:a16="http://schemas.microsoft.com/office/drawing/2014/main" id="{0E2B7798-04D8-4954-BB3D-402C19B83290}"/>
                </a:ext>
              </a:extLst>
            </p:cNvPr>
            <p:cNvSpPr/>
            <p:nvPr/>
          </p:nvSpPr>
          <p:spPr>
            <a:xfrm>
              <a:off x="5278132" y="6577233"/>
              <a:ext cx="594317" cy="233532"/>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GAP</a:t>
              </a:r>
            </a:p>
          </p:txBody>
        </p:sp>
        <p:sp>
          <p:nvSpPr>
            <p:cNvPr id="424" name="Rectangle 63">
              <a:extLst>
                <a:ext uri="{FF2B5EF4-FFF2-40B4-BE49-F238E27FC236}">
                  <a16:creationId xmlns:a16="http://schemas.microsoft.com/office/drawing/2014/main" id="{06C16769-4921-4BD3-915C-F21F1E0EBDF6}"/>
                </a:ext>
              </a:extLst>
            </p:cNvPr>
            <p:cNvSpPr/>
            <p:nvPr/>
          </p:nvSpPr>
          <p:spPr>
            <a:xfrm>
              <a:off x="7780286" y="6495704"/>
              <a:ext cx="594317" cy="267338"/>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MBAL</a:t>
              </a:r>
            </a:p>
          </p:txBody>
        </p:sp>
        <p:cxnSp>
          <p:nvCxnSpPr>
            <p:cNvPr id="467" name="Straight Arrow Connector 466">
              <a:extLst>
                <a:ext uri="{FF2B5EF4-FFF2-40B4-BE49-F238E27FC236}">
                  <a16:creationId xmlns:a16="http://schemas.microsoft.com/office/drawing/2014/main" id="{A4E1EBCF-0968-42F6-9068-BF4E8E237B2B}"/>
                </a:ext>
              </a:extLst>
            </p:cNvPr>
            <p:cNvCxnSpPr>
              <a:cxnSpLocks/>
              <a:stCxn id="343" idx="2"/>
              <a:endCxn id="424" idx="0"/>
            </p:cNvCxnSpPr>
            <p:nvPr/>
          </p:nvCxnSpPr>
          <p:spPr>
            <a:xfrm>
              <a:off x="4964092" y="5940065"/>
              <a:ext cx="3113353" cy="555639"/>
            </a:xfrm>
            <a:prstGeom prst="straightConnector1">
              <a:avLst/>
            </a:prstGeom>
            <a:noFill/>
            <a:ln w="6350" cap="flat" cmpd="sng" algn="ctr">
              <a:solidFill>
                <a:srgbClr val="E6FAEC">
                  <a:lumMod val="50000"/>
                </a:srgbClr>
              </a:solidFill>
              <a:prstDash val="dash"/>
              <a:miter lim="800000"/>
              <a:headEnd type="none" w="med" len="med"/>
              <a:tailEnd type="triangle" w="med" len="med"/>
            </a:ln>
            <a:effectLst/>
          </p:spPr>
        </p:cxnSp>
        <p:sp>
          <p:nvSpPr>
            <p:cNvPr id="470" name="TextBox 469">
              <a:extLst>
                <a:ext uri="{FF2B5EF4-FFF2-40B4-BE49-F238E27FC236}">
                  <a16:creationId xmlns:a16="http://schemas.microsoft.com/office/drawing/2014/main" id="{C5F9FAD3-D564-40C4-917C-0854B12BC5B4}"/>
                </a:ext>
              </a:extLst>
            </p:cNvPr>
            <p:cNvSpPr txBox="1"/>
            <p:nvPr/>
          </p:nvSpPr>
          <p:spPr>
            <a:xfrm rot="637846">
              <a:off x="5774902" y="6156488"/>
              <a:ext cx="2472434"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1">
                  <a:ln>
                    <a:noFill/>
                  </a:ln>
                  <a:solidFill>
                    <a:srgbClr val="00B050"/>
                  </a:solidFill>
                  <a:effectLst/>
                  <a:uLnTx/>
                  <a:uFillTx/>
                  <a:latin typeface="Equinor"/>
                  <a:ea typeface="+mn-ea"/>
                  <a:cs typeface="Calibri" panose="020F0502020204030204" pitchFamily="34" charset="0"/>
                </a:rPr>
                <a:t> </a:t>
              </a:r>
              <a:r>
                <a:rPr kumimoji="0" lang="en-US" sz="600" b="0" i="0" u="none" strike="noStrike" kern="1200" cap="none" spc="0" normalizeH="0" baseline="0" noProof="1">
                  <a:ln>
                    <a:noFill/>
                  </a:ln>
                  <a:solidFill>
                    <a:srgbClr val="00B050"/>
                  </a:solidFill>
                  <a:effectLst/>
                  <a:uLnTx/>
                  <a:uFillTx/>
                  <a:latin typeface="Equinor"/>
                  <a:ea typeface="+mn-ea"/>
                  <a:cs typeface="Calibri" panose="020F0502020204030204" pitchFamily="34" charset="0"/>
                </a:rPr>
                <a:t>Reservoir volume and  paraneters – Initial BO rate</a:t>
              </a:r>
              <a:endParaRPr kumimoji="0" lang="en-US" sz="700" b="0" i="0" u="none" strike="noStrike" kern="1200" cap="none" spc="0" normalizeH="0" baseline="0" noProof="1">
                <a:ln>
                  <a:noFill/>
                </a:ln>
                <a:solidFill>
                  <a:srgbClr val="00B050"/>
                </a:solidFill>
                <a:effectLst/>
                <a:uLnTx/>
                <a:uFillTx/>
                <a:latin typeface="Equinor"/>
                <a:ea typeface="+mn-ea"/>
                <a:cs typeface="Calibri" panose="020F0502020204030204" pitchFamily="34" charset="0"/>
              </a:endParaRPr>
            </a:p>
          </p:txBody>
        </p:sp>
        <p:cxnSp>
          <p:nvCxnSpPr>
            <p:cNvPr id="471" name="Straight Arrow Connector 470">
              <a:extLst>
                <a:ext uri="{FF2B5EF4-FFF2-40B4-BE49-F238E27FC236}">
                  <a16:creationId xmlns:a16="http://schemas.microsoft.com/office/drawing/2014/main" id="{6061A1BE-2BD7-41A2-8B2D-0BF3672269E9}"/>
                </a:ext>
              </a:extLst>
            </p:cNvPr>
            <p:cNvCxnSpPr>
              <a:cxnSpLocks/>
              <a:stCxn id="343" idx="2"/>
              <a:endCxn id="424" idx="1"/>
            </p:cNvCxnSpPr>
            <p:nvPr/>
          </p:nvCxnSpPr>
          <p:spPr>
            <a:xfrm>
              <a:off x="4964092" y="5940065"/>
              <a:ext cx="2816194" cy="689308"/>
            </a:xfrm>
            <a:prstGeom prst="straightConnector1">
              <a:avLst/>
            </a:prstGeom>
            <a:noFill/>
            <a:ln w="6350" cap="flat" cmpd="sng" algn="ctr">
              <a:solidFill>
                <a:srgbClr val="00B050"/>
              </a:solidFill>
              <a:prstDash val="dash"/>
              <a:miter lim="800000"/>
              <a:headEnd type="triangle" w="med" len="med"/>
              <a:tailEnd type="none" w="med" len="med"/>
            </a:ln>
            <a:effectLst/>
          </p:spPr>
        </p:cxnSp>
        <p:sp>
          <p:nvSpPr>
            <p:cNvPr id="483" name="TextBox 482">
              <a:extLst>
                <a:ext uri="{FF2B5EF4-FFF2-40B4-BE49-F238E27FC236}">
                  <a16:creationId xmlns:a16="http://schemas.microsoft.com/office/drawing/2014/main" id="{35F78904-951C-47E1-A31F-793549E72233}"/>
                </a:ext>
              </a:extLst>
            </p:cNvPr>
            <p:cNvSpPr txBox="1"/>
            <p:nvPr/>
          </p:nvSpPr>
          <p:spPr>
            <a:xfrm rot="629628">
              <a:off x="6619234" y="6420444"/>
              <a:ext cx="948527"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00B050"/>
                  </a:solidFill>
                  <a:effectLst/>
                  <a:uLnTx/>
                  <a:uFillTx/>
                  <a:latin typeface="Equinor"/>
                  <a:ea typeface="+mn-ea"/>
                  <a:cs typeface="Calibri" panose="020F0502020204030204" pitchFamily="34" charset="0"/>
                </a:rPr>
                <a:t>Depletion modeling</a:t>
              </a:r>
              <a:endParaRPr kumimoji="0" lang="en-US" sz="700" b="0" i="0" u="none" strike="noStrike" kern="1200" cap="none" spc="0" normalizeH="0" baseline="0" noProof="1">
                <a:ln>
                  <a:noFill/>
                </a:ln>
                <a:solidFill>
                  <a:srgbClr val="00B050"/>
                </a:solidFill>
                <a:effectLst/>
                <a:uLnTx/>
                <a:uFillTx/>
                <a:latin typeface="Equinor"/>
                <a:ea typeface="+mn-ea"/>
                <a:cs typeface="Calibri" panose="020F0502020204030204" pitchFamily="34" charset="0"/>
              </a:endParaRPr>
            </a:p>
          </p:txBody>
        </p:sp>
        <p:cxnSp>
          <p:nvCxnSpPr>
            <p:cNvPr id="484" name="Straight Arrow Connector 483">
              <a:extLst>
                <a:ext uri="{FF2B5EF4-FFF2-40B4-BE49-F238E27FC236}">
                  <a16:creationId xmlns:a16="http://schemas.microsoft.com/office/drawing/2014/main" id="{38853966-46B7-4736-9ED2-2D65863B2532}"/>
                </a:ext>
              </a:extLst>
            </p:cNvPr>
            <p:cNvCxnSpPr>
              <a:cxnSpLocks/>
              <a:stCxn id="424" idx="1"/>
              <a:endCxn id="423" idx="3"/>
            </p:cNvCxnSpPr>
            <p:nvPr/>
          </p:nvCxnSpPr>
          <p:spPr>
            <a:xfrm flipH="1">
              <a:off x="5872449" y="6629373"/>
              <a:ext cx="1907837" cy="64626"/>
            </a:xfrm>
            <a:prstGeom prst="straightConnector1">
              <a:avLst/>
            </a:prstGeom>
            <a:noFill/>
            <a:ln w="6350" cap="flat" cmpd="sng" algn="ctr">
              <a:solidFill>
                <a:srgbClr val="00B050"/>
              </a:solidFill>
              <a:prstDash val="dash"/>
              <a:miter lim="800000"/>
              <a:headEnd type="triangle" w="med" len="med"/>
              <a:tailEnd type="none" w="med" len="med"/>
            </a:ln>
            <a:effectLst/>
          </p:spPr>
        </p:cxnSp>
        <p:sp>
          <p:nvSpPr>
            <p:cNvPr id="490" name="TextBox 489">
              <a:extLst>
                <a:ext uri="{FF2B5EF4-FFF2-40B4-BE49-F238E27FC236}">
                  <a16:creationId xmlns:a16="http://schemas.microsoft.com/office/drawing/2014/main" id="{54484170-363E-481B-81AA-ECBEA26FC30D}"/>
                </a:ext>
              </a:extLst>
            </p:cNvPr>
            <p:cNvSpPr txBox="1"/>
            <p:nvPr/>
          </p:nvSpPr>
          <p:spPr>
            <a:xfrm>
              <a:off x="6089388" y="6643224"/>
              <a:ext cx="948527"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00B050"/>
                  </a:solidFill>
                  <a:effectLst/>
                  <a:uLnTx/>
                  <a:uFillTx/>
                  <a:latin typeface="Equinor"/>
                  <a:ea typeface="+mn-ea"/>
                  <a:cs typeface="Calibri" panose="020F0502020204030204" pitchFamily="34" charset="0"/>
                </a:rPr>
                <a:t>Depletion modeling</a:t>
              </a:r>
              <a:endParaRPr kumimoji="0" lang="en-US" sz="700" b="0" i="0" u="none" strike="noStrike" kern="1200" cap="none" spc="0" normalizeH="0" baseline="0" noProof="1">
                <a:ln>
                  <a:noFill/>
                </a:ln>
                <a:solidFill>
                  <a:srgbClr val="00B050"/>
                </a:solidFill>
                <a:effectLst/>
                <a:uLnTx/>
                <a:uFillTx/>
                <a:latin typeface="Equinor"/>
                <a:ea typeface="+mn-ea"/>
                <a:cs typeface="Calibri" panose="020F0502020204030204" pitchFamily="34" charset="0"/>
              </a:endParaRPr>
            </a:p>
          </p:txBody>
        </p:sp>
        <p:cxnSp>
          <p:nvCxnSpPr>
            <p:cNvPr id="500" name="Straight Arrow Connector 68">
              <a:extLst>
                <a:ext uri="{FF2B5EF4-FFF2-40B4-BE49-F238E27FC236}">
                  <a16:creationId xmlns:a16="http://schemas.microsoft.com/office/drawing/2014/main" id="{11752258-D855-48EB-80CD-444305FD87F7}"/>
                </a:ext>
              </a:extLst>
            </p:cNvPr>
            <p:cNvCxnSpPr>
              <a:cxnSpLocks/>
              <a:stCxn id="343" idx="2"/>
              <a:endCxn id="423" idx="0"/>
            </p:cNvCxnSpPr>
            <p:nvPr/>
          </p:nvCxnSpPr>
          <p:spPr>
            <a:xfrm>
              <a:off x="4964092" y="5940065"/>
              <a:ext cx="611199" cy="637168"/>
            </a:xfrm>
            <a:prstGeom prst="straightConnector1">
              <a:avLst/>
            </a:prstGeom>
            <a:noFill/>
            <a:ln w="6350" cap="flat" cmpd="sng" algn="ctr">
              <a:solidFill>
                <a:srgbClr val="E6FAEC">
                  <a:lumMod val="50000"/>
                </a:srgbClr>
              </a:solidFill>
              <a:prstDash val="dash"/>
              <a:miter lim="800000"/>
              <a:headEnd type="none" w="med" len="med"/>
              <a:tailEnd type="triangle" w="med" len="med"/>
            </a:ln>
            <a:effectLst/>
          </p:spPr>
        </p:cxnSp>
        <p:cxnSp>
          <p:nvCxnSpPr>
            <p:cNvPr id="506" name="Straight Arrow Connector 68">
              <a:extLst>
                <a:ext uri="{FF2B5EF4-FFF2-40B4-BE49-F238E27FC236}">
                  <a16:creationId xmlns:a16="http://schemas.microsoft.com/office/drawing/2014/main" id="{71E52CCD-9A68-469C-BAF9-21F230450AAB}"/>
                </a:ext>
              </a:extLst>
            </p:cNvPr>
            <p:cNvCxnSpPr>
              <a:cxnSpLocks/>
              <a:stCxn id="343" idx="2"/>
              <a:endCxn id="321" idx="0"/>
            </p:cNvCxnSpPr>
            <p:nvPr/>
          </p:nvCxnSpPr>
          <p:spPr>
            <a:xfrm flipH="1">
              <a:off x="4369128" y="5940065"/>
              <a:ext cx="594964" cy="636447"/>
            </a:xfrm>
            <a:prstGeom prst="straightConnector1">
              <a:avLst/>
            </a:prstGeom>
            <a:noFill/>
            <a:ln w="6350" cap="flat" cmpd="sng" algn="ctr">
              <a:solidFill>
                <a:srgbClr val="FF0000"/>
              </a:solidFill>
              <a:prstDash val="dash"/>
              <a:miter lim="800000"/>
              <a:headEnd type="triangle" w="med" len="med"/>
              <a:tailEnd type="triangle" w="med" len="med"/>
            </a:ln>
            <a:effectLst/>
          </p:spPr>
        </p:cxnSp>
        <p:sp>
          <p:nvSpPr>
            <p:cNvPr id="531" name="TextBox 75">
              <a:extLst>
                <a:ext uri="{FF2B5EF4-FFF2-40B4-BE49-F238E27FC236}">
                  <a16:creationId xmlns:a16="http://schemas.microsoft.com/office/drawing/2014/main" id="{EEC556A1-66B7-4600-A3D6-853A91731818}"/>
                </a:ext>
              </a:extLst>
            </p:cNvPr>
            <p:cNvSpPr txBox="1"/>
            <p:nvPr/>
          </p:nvSpPr>
          <p:spPr>
            <a:xfrm rot="18973660">
              <a:off x="4314697" y="6114582"/>
              <a:ext cx="607527"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00B050"/>
                  </a:solidFill>
                  <a:effectLst/>
                  <a:uLnTx/>
                  <a:uFillTx/>
                  <a:latin typeface="Equinor"/>
                  <a:ea typeface="+mn-ea"/>
                  <a:cs typeface="Calibri" panose="020F0502020204030204" pitchFamily="34" charset="0"/>
                </a:rPr>
                <a:t>Properties</a:t>
              </a:r>
              <a:endParaRPr kumimoji="0" lang="en-US" sz="700" b="0" i="0" u="none" strike="noStrike" kern="1200" cap="none" spc="0" normalizeH="0" baseline="0" noProof="1">
                <a:ln>
                  <a:noFill/>
                </a:ln>
                <a:solidFill>
                  <a:srgbClr val="333333"/>
                </a:solidFill>
                <a:effectLst/>
                <a:uLnTx/>
                <a:uFillTx/>
                <a:latin typeface="Equinor"/>
                <a:ea typeface="+mn-ea"/>
                <a:cs typeface="Calibri" panose="020F0502020204030204" pitchFamily="34" charset="0"/>
              </a:endParaRPr>
            </a:p>
          </p:txBody>
        </p:sp>
        <p:cxnSp>
          <p:nvCxnSpPr>
            <p:cNvPr id="548" name="Straight Arrow Connector 547">
              <a:extLst>
                <a:ext uri="{FF2B5EF4-FFF2-40B4-BE49-F238E27FC236}">
                  <a16:creationId xmlns:a16="http://schemas.microsoft.com/office/drawing/2014/main" id="{13FFE8D5-65D9-42D7-8ECF-A48736629EBB}"/>
                </a:ext>
              </a:extLst>
            </p:cNvPr>
            <p:cNvCxnSpPr>
              <a:cxnSpLocks/>
              <a:stCxn id="392" idx="0"/>
              <a:endCxn id="90" idx="2"/>
            </p:cNvCxnSpPr>
            <p:nvPr/>
          </p:nvCxnSpPr>
          <p:spPr>
            <a:xfrm flipV="1">
              <a:off x="7697442" y="4503210"/>
              <a:ext cx="550451" cy="805830"/>
            </a:xfrm>
            <a:prstGeom prst="straightConnector1">
              <a:avLst/>
            </a:prstGeom>
            <a:noFill/>
            <a:ln w="6350" cap="flat" cmpd="sng" algn="ctr">
              <a:solidFill>
                <a:srgbClr val="FF0000"/>
              </a:solidFill>
              <a:prstDash val="solid"/>
              <a:miter lim="800000"/>
              <a:tailEnd type="triangle"/>
            </a:ln>
            <a:effectLst/>
          </p:spPr>
        </p:cxnSp>
        <p:sp>
          <p:nvSpPr>
            <p:cNvPr id="552" name="TextBox 551">
              <a:extLst>
                <a:ext uri="{FF2B5EF4-FFF2-40B4-BE49-F238E27FC236}">
                  <a16:creationId xmlns:a16="http://schemas.microsoft.com/office/drawing/2014/main" id="{CCCEC953-E760-48B4-B61C-E9244402E546}"/>
                </a:ext>
              </a:extLst>
            </p:cNvPr>
            <p:cNvSpPr txBox="1"/>
            <p:nvPr/>
          </p:nvSpPr>
          <p:spPr>
            <a:xfrm rot="18244779">
              <a:off x="7542378" y="4783137"/>
              <a:ext cx="984065" cy="184666"/>
            </a:xfrm>
            <a:prstGeom prst="rect">
              <a:avLst/>
            </a:prstGeom>
            <a:noFill/>
            <a:ln w="6350" cap="flat" cmpd="sng" algn="ctr">
              <a:noFill/>
              <a:prstDash val="solid"/>
              <a:miter lim="800000"/>
              <a:tailEnd type="triangle"/>
            </a:ln>
            <a:effectLst/>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00B050"/>
                  </a:solidFill>
                  <a:effectLst/>
                  <a:uLnTx/>
                  <a:uFillTx/>
                  <a:latin typeface="Equinor"/>
                  <a:ea typeface="+mn-ea"/>
                  <a:cs typeface="Calibri" panose="020F0502020204030204" pitchFamily="34" charset="0"/>
                </a:rPr>
                <a:t>Blowout calculations</a:t>
              </a:r>
              <a:endParaRPr kumimoji="0" lang="en-US" sz="700" b="0" i="0" u="none" strike="noStrike" kern="1200" cap="none" spc="0" normalizeH="0" baseline="0" noProof="1">
                <a:ln>
                  <a:noFill/>
                </a:ln>
                <a:solidFill>
                  <a:srgbClr val="00B050"/>
                </a:solidFill>
                <a:effectLst/>
                <a:uLnTx/>
                <a:uFillTx/>
                <a:latin typeface="Equinor"/>
                <a:ea typeface="+mn-ea"/>
                <a:cs typeface="Calibri" panose="020F0502020204030204" pitchFamily="34" charset="0"/>
              </a:endParaRPr>
            </a:p>
          </p:txBody>
        </p:sp>
        <p:cxnSp>
          <p:nvCxnSpPr>
            <p:cNvPr id="560" name="Straight Arrow Connector 559">
              <a:extLst>
                <a:ext uri="{FF2B5EF4-FFF2-40B4-BE49-F238E27FC236}">
                  <a16:creationId xmlns:a16="http://schemas.microsoft.com/office/drawing/2014/main" id="{C10B7F33-7C3A-41FD-9F99-799C6784A9AC}"/>
                </a:ext>
              </a:extLst>
            </p:cNvPr>
            <p:cNvCxnSpPr>
              <a:cxnSpLocks/>
              <a:stCxn id="423" idx="0"/>
              <a:endCxn id="90" idx="2"/>
            </p:cNvCxnSpPr>
            <p:nvPr/>
          </p:nvCxnSpPr>
          <p:spPr>
            <a:xfrm flipV="1">
              <a:off x="5575291" y="4503210"/>
              <a:ext cx="2672602" cy="2074023"/>
            </a:xfrm>
            <a:prstGeom prst="straightConnector1">
              <a:avLst/>
            </a:prstGeom>
            <a:noFill/>
            <a:ln w="6350" cap="flat" cmpd="sng" algn="ctr">
              <a:solidFill>
                <a:srgbClr val="FF0000"/>
              </a:solidFill>
              <a:prstDash val="solid"/>
              <a:miter lim="800000"/>
              <a:headEnd type="none" w="med" len="med"/>
              <a:tailEnd type="triangle" w="med" len="med"/>
            </a:ln>
            <a:effectLst/>
          </p:spPr>
        </p:cxnSp>
        <p:sp>
          <p:nvSpPr>
            <p:cNvPr id="566" name="TextBox 75">
              <a:extLst>
                <a:ext uri="{FF2B5EF4-FFF2-40B4-BE49-F238E27FC236}">
                  <a16:creationId xmlns:a16="http://schemas.microsoft.com/office/drawing/2014/main" id="{49D59211-1DDA-43D6-ABD1-E2086D2FF5BB}"/>
                </a:ext>
              </a:extLst>
            </p:cNvPr>
            <p:cNvSpPr txBox="1"/>
            <p:nvPr/>
          </p:nvSpPr>
          <p:spPr>
            <a:xfrm rot="19432836">
              <a:off x="7252767" y="4765993"/>
              <a:ext cx="910858" cy="184666"/>
            </a:xfrm>
            <a:prstGeom prst="rect">
              <a:avLst/>
            </a:prstGeom>
            <a:noFill/>
            <a:ln w="6350" cap="flat" cmpd="sng" algn="ctr">
              <a:noFill/>
              <a:prstDash val="solid"/>
              <a:miter lim="800000"/>
              <a:headEnd type="none" w="med" len="med"/>
              <a:tailEnd type="triangle" w="med" len="med"/>
            </a:ln>
            <a:effectLst/>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333333"/>
                  </a:solidFill>
                  <a:effectLst/>
                  <a:uLnTx/>
                  <a:uFillTx/>
                  <a:latin typeface="Equinor"/>
                  <a:ea typeface="+mn-ea"/>
                  <a:cs typeface="Calibri" panose="020F0502020204030204" pitchFamily="34" charset="0"/>
                </a:rPr>
                <a:t>Simulation results</a:t>
              </a:r>
              <a:endParaRPr kumimoji="0" lang="en-US" sz="700" b="0" i="0" u="none" strike="noStrike" kern="1200" cap="none" spc="0" normalizeH="0" baseline="0" noProof="1">
                <a:ln>
                  <a:noFill/>
                </a:ln>
                <a:solidFill>
                  <a:srgbClr val="333333"/>
                </a:solidFill>
                <a:effectLst/>
                <a:uLnTx/>
                <a:uFillTx/>
                <a:latin typeface="Equinor"/>
                <a:ea typeface="+mn-ea"/>
                <a:cs typeface="Calibri" panose="020F0502020204030204" pitchFamily="34" charset="0"/>
              </a:endParaRPr>
            </a:p>
          </p:txBody>
        </p:sp>
        <p:sp>
          <p:nvSpPr>
            <p:cNvPr id="567" name="TextBox 566">
              <a:extLst>
                <a:ext uri="{FF2B5EF4-FFF2-40B4-BE49-F238E27FC236}">
                  <a16:creationId xmlns:a16="http://schemas.microsoft.com/office/drawing/2014/main" id="{EC0D21F1-3AFA-4BDA-9729-4056D467EE78}"/>
                </a:ext>
              </a:extLst>
            </p:cNvPr>
            <p:cNvSpPr txBox="1"/>
            <p:nvPr/>
          </p:nvSpPr>
          <p:spPr>
            <a:xfrm rot="19449211">
              <a:off x="6023247" y="5474832"/>
              <a:ext cx="1577288"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00B050"/>
                  </a:solidFill>
                  <a:effectLst/>
                  <a:uLnTx/>
                  <a:uFillTx/>
                  <a:latin typeface="Equinor"/>
                  <a:ea typeface="+mn-ea"/>
                  <a:cs typeface="Calibri" panose="020F0502020204030204" pitchFamily="34" charset="0"/>
                </a:rPr>
                <a:t>Depleted BO rates and FBHP  QA/QC</a:t>
              </a:r>
              <a:endParaRPr kumimoji="0" lang="en-US" sz="700" b="0" i="0" u="none" strike="noStrike" kern="1200" cap="none" spc="0" normalizeH="0" baseline="0" noProof="1">
                <a:ln>
                  <a:noFill/>
                </a:ln>
                <a:solidFill>
                  <a:srgbClr val="00B050"/>
                </a:solidFill>
                <a:effectLst/>
                <a:uLnTx/>
                <a:uFillTx/>
                <a:latin typeface="Equinor"/>
                <a:ea typeface="+mn-ea"/>
                <a:cs typeface="Calibri" panose="020F0502020204030204" pitchFamily="34" charset="0"/>
              </a:endParaRPr>
            </a:p>
          </p:txBody>
        </p:sp>
        <p:cxnSp>
          <p:nvCxnSpPr>
            <p:cNvPr id="568" name="Straight Arrow Connector 567">
              <a:extLst>
                <a:ext uri="{FF2B5EF4-FFF2-40B4-BE49-F238E27FC236}">
                  <a16:creationId xmlns:a16="http://schemas.microsoft.com/office/drawing/2014/main" id="{CDFC7FD9-E7CF-42C9-B8BE-128ED13BCB71}"/>
                </a:ext>
              </a:extLst>
            </p:cNvPr>
            <p:cNvCxnSpPr>
              <a:cxnSpLocks/>
              <a:stCxn id="392" idx="2"/>
              <a:endCxn id="423" idx="3"/>
            </p:cNvCxnSpPr>
            <p:nvPr/>
          </p:nvCxnSpPr>
          <p:spPr>
            <a:xfrm flipH="1">
              <a:off x="5872449" y="5529757"/>
              <a:ext cx="1824993" cy="1164242"/>
            </a:xfrm>
            <a:prstGeom prst="straightConnector1">
              <a:avLst/>
            </a:prstGeom>
            <a:noFill/>
            <a:ln w="6350" cap="flat" cmpd="sng" algn="ctr">
              <a:solidFill>
                <a:srgbClr val="FF0000"/>
              </a:solidFill>
              <a:prstDash val="dash"/>
              <a:miter lim="800000"/>
              <a:headEnd type="triangle" w="med" len="med"/>
              <a:tailEnd type="triangle" w="med" len="med"/>
            </a:ln>
            <a:effectLst/>
          </p:spPr>
        </p:cxnSp>
        <p:sp>
          <p:nvSpPr>
            <p:cNvPr id="574" name="TextBox 573">
              <a:extLst>
                <a:ext uri="{FF2B5EF4-FFF2-40B4-BE49-F238E27FC236}">
                  <a16:creationId xmlns:a16="http://schemas.microsoft.com/office/drawing/2014/main" id="{C8F8CFCD-775A-42B9-AB1F-1E227DFB34C7}"/>
                </a:ext>
              </a:extLst>
            </p:cNvPr>
            <p:cNvSpPr txBox="1"/>
            <p:nvPr/>
          </p:nvSpPr>
          <p:spPr>
            <a:xfrm rot="19898514">
              <a:off x="6686811" y="5933870"/>
              <a:ext cx="31524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00B050"/>
                  </a:solidFill>
                  <a:effectLst/>
                  <a:uLnTx/>
                  <a:uFillTx/>
                  <a:latin typeface="Equinor"/>
                  <a:ea typeface="+mn-ea"/>
                  <a:cs typeface="Calibri" panose="020F0502020204030204" pitchFamily="34" charset="0"/>
                </a:rPr>
                <a:t>BO</a:t>
              </a:r>
              <a:endParaRPr kumimoji="0" lang="en-US" sz="600" b="0" i="0" u="none" strike="noStrike" kern="1200" cap="none" spc="0" normalizeH="0" baseline="0" noProof="1">
                <a:ln>
                  <a:noFill/>
                </a:ln>
                <a:solidFill>
                  <a:prstClr val="black"/>
                </a:solidFill>
                <a:effectLst/>
                <a:uLnTx/>
                <a:uFillTx/>
                <a:latin typeface="Equinor"/>
                <a:ea typeface="+mn-ea"/>
                <a:cs typeface="Calibri" panose="020F0502020204030204" pitchFamily="34" charset="0"/>
              </a:endParaRPr>
            </a:p>
          </p:txBody>
        </p:sp>
        <p:sp>
          <p:nvSpPr>
            <p:cNvPr id="575" name="TextBox 574">
              <a:extLst>
                <a:ext uri="{FF2B5EF4-FFF2-40B4-BE49-F238E27FC236}">
                  <a16:creationId xmlns:a16="http://schemas.microsoft.com/office/drawing/2014/main" id="{2099CCE7-6014-42E9-A5EB-369CC6326E0E}"/>
                </a:ext>
              </a:extLst>
            </p:cNvPr>
            <p:cNvSpPr txBox="1"/>
            <p:nvPr/>
          </p:nvSpPr>
          <p:spPr>
            <a:xfrm rot="19844467">
              <a:off x="5845255" y="6347180"/>
              <a:ext cx="1065164" cy="1846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B050"/>
                  </a:solidFill>
                  <a:effectLst/>
                  <a:uLnTx/>
                  <a:uFillTx/>
                  <a:latin typeface="Equinor"/>
                  <a:ea typeface="+mn-ea"/>
                  <a:cs typeface="Calibri" panose="020F0502020204030204" pitchFamily="34" charset="0"/>
                </a:rPr>
                <a:t>IPR+VLP (rates),FBHP</a:t>
              </a:r>
              <a:endParaRPr kumimoji="0" lang="en-US" sz="700" b="0" i="0" u="none" strike="noStrike" kern="1200" cap="none" spc="0" normalizeH="0" baseline="0" noProof="0">
                <a:ln>
                  <a:noFill/>
                </a:ln>
                <a:solidFill>
                  <a:srgbClr val="00B050"/>
                </a:solidFill>
                <a:effectLst/>
                <a:uLnTx/>
                <a:uFillTx/>
                <a:latin typeface="Equinor"/>
                <a:ea typeface="+mn-ea"/>
                <a:cs typeface="Calibri" panose="020F0502020204030204" pitchFamily="34" charset="0"/>
              </a:endParaRPr>
            </a:p>
          </p:txBody>
        </p:sp>
        <p:sp>
          <p:nvSpPr>
            <p:cNvPr id="576" name="TextBox 575">
              <a:extLst>
                <a:ext uri="{FF2B5EF4-FFF2-40B4-BE49-F238E27FC236}">
                  <a16:creationId xmlns:a16="http://schemas.microsoft.com/office/drawing/2014/main" id="{174E475D-FC14-408A-B0F5-2CFF9DB33161}"/>
                </a:ext>
              </a:extLst>
            </p:cNvPr>
            <p:cNvSpPr txBox="1"/>
            <p:nvPr/>
          </p:nvSpPr>
          <p:spPr>
            <a:xfrm rot="3961096">
              <a:off x="8389604" y="5498614"/>
              <a:ext cx="459503"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BO calc</a:t>
              </a:r>
            </a:p>
          </p:txBody>
        </p:sp>
        <p:sp>
          <p:nvSpPr>
            <p:cNvPr id="577" name="Rectangle 576">
              <a:extLst>
                <a:ext uri="{FF2B5EF4-FFF2-40B4-BE49-F238E27FC236}">
                  <a16:creationId xmlns:a16="http://schemas.microsoft.com/office/drawing/2014/main" id="{71406607-A64B-4681-A86B-5675487C669E}"/>
                </a:ext>
              </a:extLst>
            </p:cNvPr>
            <p:cNvSpPr/>
            <p:nvPr/>
          </p:nvSpPr>
          <p:spPr>
            <a:xfrm>
              <a:off x="10612087" y="5411538"/>
              <a:ext cx="853338" cy="259479"/>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b-NO"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O</a:t>
              </a:r>
              <a:r>
                <a:rPr kumimoji="0" lang="en-US" sz="700" b="0" i="0" u="none" strike="noStrike" kern="0" cap="none" spc="0" normalizeH="0" baseline="0" noProof="0" err="1">
                  <a:ln>
                    <a:noFill/>
                  </a:ln>
                  <a:solidFill>
                    <a:srgbClr val="333333"/>
                  </a:solidFill>
                  <a:effectLst/>
                  <a:uLnTx/>
                  <a:uFillTx/>
                  <a:latin typeface="Equinor"/>
                  <a:ea typeface="+mn-ea"/>
                  <a:cs typeface="Calibri" panose="020F0502020204030204" pitchFamily="34" charset="0"/>
                </a:rPr>
                <a:t>utlook</a:t>
              </a:r>
              <a:endPar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endParaRPr>
            </a:p>
          </p:txBody>
        </p:sp>
        <p:cxnSp>
          <p:nvCxnSpPr>
            <p:cNvPr id="578" name="Straight Arrow Connector 577">
              <a:extLst>
                <a:ext uri="{FF2B5EF4-FFF2-40B4-BE49-F238E27FC236}">
                  <a16:creationId xmlns:a16="http://schemas.microsoft.com/office/drawing/2014/main" id="{3CE6EFA5-8B1F-4DFA-A7D7-CAB40CB6BCE7}"/>
                </a:ext>
              </a:extLst>
            </p:cNvPr>
            <p:cNvCxnSpPr>
              <a:cxnSpLocks/>
              <a:stCxn id="90" idx="2"/>
              <a:endCxn id="577" idx="1"/>
            </p:cNvCxnSpPr>
            <p:nvPr/>
          </p:nvCxnSpPr>
          <p:spPr>
            <a:xfrm>
              <a:off x="8247893" y="4503210"/>
              <a:ext cx="2364194" cy="1038068"/>
            </a:xfrm>
            <a:prstGeom prst="straightConnector1">
              <a:avLst/>
            </a:prstGeom>
            <a:noFill/>
            <a:ln w="6350" cap="flat" cmpd="sng" algn="ctr">
              <a:solidFill>
                <a:srgbClr val="00B050"/>
              </a:solidFill>
              <a:prstDash val="dash"/>
              <a:miter lim="800000"/>
              <a:tailEnd type="triangle"/>
            </a:ln>
            <a:effectLst/>
          </p:spPr>
        </p:cxnSp>
        <p:sp>
          <p:nvSpPr>
            <p:cNvPr id="583" name="TextBox 582">
              <a:extLst>
                <a:ext uri="{FF2B5EF4-FFF2-40B4-BE49-F238E27FC236}">
                  <a16:creationId xmlns:a16="http://schemas.microsoft.com/office/drawing/2014/main" id="{C4A6DC3F-2CBB-44A2-9DB6-8DE821594FC7}"/>
                </a:ext>
              </a:extLst>
            </p:cNvPr>
            <p:cNvSpPr txBox="1"/>
            <p:nvPr/>
          </p:nvSpPr>
          <p:spPr>
            <a:xfrm rot="1529944">
              <a:off x="8560038" y="4744216"/>
              <a:ext cx="985668"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BO calc for env. Risk assessment</a:t>
              </a:r>
            </a:p>
          </p:txBody>
        </p:sp>
        <p:sp>
          <p:nvSpPr>
            <p:cNvPr id="584" name="TextBox 583">
              <a:extLst>
                <a:ext uri="{FF2B5EF4-FFF2-40B4-BE49-F238E27FC236}">
                  <a16:creationId xmlns:a16="http://schemas.microsoft.com/office/drawing/2014/main" id="{F9785363-90BA-4FFF-92FE-5CCC182EC7C7}"/>
                </a:ext>
              </a:extLst>
            </p:cNvPr>
            <p:cNvSpPr txBox="1"/>
            <p:nvPr/>
          </p:nvSpPr>
          <p:spPr>
            <a:xfrm rot="19792348">
              <a:off x="9307096" y="5398102"/>
              <a:ext cx="1186166" cy="184666"/>
            </a:xfrm>
            <a:prstGeom prst="rect">
              <a:avLst/>
            </a:prstGeom>
            <a:noFill/>
            <a:ln w="6350" cap="flat" cmpd="sng" algn="ctr">
              <a:noFill/>
              <a:prstDash val="solid"/>
              <a:miter lim="800000"/>
              <a:tailEnd type="triangle"/>
            </a:ln>
            <a:effectLst/>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QC blow out and kill report</a:t>
              </a:r>
              <a:endParaRPr kumimoji="0" lang="en-US" sz="700" b="0" i="0" u="none" strike="noStrike" kern="1200" cap="none" spc="0" normalizeH="0" baseline="0" noProof="1">
                <a:ln>
                  <a:noFill/>
                </a:ln>
                <a:solidFill>
                  <a:srgbClr val="FF0000"/>
                </a:solidFill>
                <a:effectLst/>
                <a:uLnTx/>
                <a:uFillTx/>
                <a:latin typeface="Equinor"/>
                <a:ea typeface="+mn-ea"/>
                <a:cs typeface="Calibri" panose="020F0502020204030204" pitchFamily="34" charset="0"/>
              </a:endParaRPr>
            </a:p>
          </p:txBody>
        </p:sp>
        <p:sp>
          <p:nvSpPr>
            <p:cNvPr id="585" name="Rectangle 584">
              <a:extLst>
                <a:ext uri="{FF2B5EF4-FFF2-40B4-BE49-F238E27FC236}">
                  <a16:creationId xmlns:a16="http://schemas.microsoft.com/office/drawing/2014/main" id="{C2419D1D-7111-4894-9E27-1BC4C5F9D1B4}"/>
                </a:ext>
              </a:extLst>
            </p:cNvPr>
            <p:cNvSpPr/>
            <p:nvPr/>
          </p:nvSpPr>
          <p:spPr>
            <a:xfrm>
              <a:off x="10677930" y="3075550"/>
              <a:ext cx="888498" cy="288265"/>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err="1">
                  <a:ln>
                    <a:noFill/>
                  </a:ln>
                  <a:solidFill>
                    <a:srgbClr val="333333"/>
                  </a:solidFill>
                  <a:effectLst/>
                  <a:uLnTx/>
                  <a:uFillTx/>
                  <a:latin typeface="Equinor"/>
                  <a:ea typeface="+mn-ea"/>
                  <a:cs typeface="Calibri" panose="020F0502020204030204" pitchFamily="34" charset="0"/>
                </a:rPr>
                <a:t>Drillbench</a:t>
              </a:r>
              <a:r>
                <a:rPr kumimoji="0" lang="en-US" sz="6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 project</a:t>
              </a:r>
            </a:p>
          </p:txBody>
        </p:sp>
        <p:cxnSp>
          <p:nvCxnSpPr>
            <p:cNvPr id="586" name="Straight Arrow Connector 585">
              <a:extLst>
                <a:ext uri="{FF2B5EF4-FFF2-40B4-BE49-F238E27FC236}">
                  <a16:creationId xmlns:a16="http://schemas.microsoft.com/office/drawing/2014/main" id="{2B26106A-502E-46E2-9A95-1CD670F6FD0F}"/>
                </a:ext>
              </a:extLst>
            </p:cNvPr>
            <p:cNvCxnSpPr>
              <a:cxnSpLocks/>
              <a:stCxn id="392" idx="3"/>
              <a:endCxn id="585" idx="1"/>
            </p:cNvCxnSpPr>
            <p:nvPr/>
          </p:nvCxnSpPr>
          <p:spPr>
            <a:xfrm flipV="1">
              <a:off x="8081349" y="3219683"/>
              <a:ext cx="2596581" cy="2199716"/>
            </a:xfrm>
            <a:prstGeom prst="straightConnector1">
              <a:avLst/>
            </a:prstGeom>
            <a:noFill/>
            <a:ln w="6350" cap="flat" cmpd="sng" algn="ctr">
              <a:solidFill>
                <a:srgbClr val="E6FAEC">
                  <a:lumMod val="50000"/>
                </a:srgbClr>
              </a:solidFill>
              <a:prstDash val="dash"/>
              <a:miter lim="800000"/>
              <a:tailEnd type="triangle"/>
            </a:ln>
            <a:effectLst/>
          </p:spPr>
        </p:cxnSp>
        <p:sp>
          <p:nvSpPr>
            <p:cNvPr id="589" name="TextBox 588">
              <a:extLst>
                <a:ext uri="{FF2B5EF4-FFF2-40B4-BE49-F238E27FC236}">
                  <a16:creationId xmlns:a16="http://schemas.microsoft.com/office/drawing/2014/main" id="{5AA64D4D-0235-4F9E-B24B-983FD036E90E}"/>
                </a:ext>
              </a:extLst>
            </p:cNvPr>
            <p:cNvSpPr txBox="1"/>
            <p:nvPr/>
          </p:nvSpPr>
          <p:spPr>
            <a:xfrm rot="19400107">
              <a:off x="9724755" y="3387639"/>
              <a:ext cx="1085371" cy="184666"/>
            </a:xfrm>
            <a:prstGeom prst="rect">
              <a:avLst/>
            </a:prstGeom>
            <a:noFill/>
            <a:ln w="6350" cap="flat" cmpd="sng" algn="ctr">
              <a:noFill/>
              <a:prstDash val="solid"/>
              <a:miter lim="800000"/>
              <a:tailEnd type="triangle"/>
            </a:ln>
            <a:effectLst/>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Blowout calculations</a:t>
              </a:r>
              <a:endParaRPr kumimoji="0" lang="en-US" sz="7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endParaRPr>
            </a:p>
          </p:txBody>
        </p:sp>
        <p:sp>
          <p:nvSpPr>
            <p:cNvPr id="177" name="TextBox 176">
              <a:extLst>
                <a:ext uri="{FF2B5EF4-FFF2-40B4-BE49-F238E27FC236}">
                  <a16:creationId xmlns:a16="http://schemas.microsoft.com/office/drawing/2014/main" id="{0267177F-76D5-4CF1-B9C6-F17A2A5FF52D}"/>
                </a:ext>
              </a:extLst>
            </p:cNvPr>
            <p:cNvSpPr txBox="1"/>
            <p:nvPr/>
          </p:nvSpPr>
          <p:spPr>
            <a:xfrm rot="3014215">
              <a:off x="8917110" y="3492960"/>
              <a:ext cx="1339276" cy="184666"/>
            </a:xfrm>
            <a:prstGeom prst="rect">
              <a:avLst/>
            </a:prstGeom>
            <a:noFill/>
          </p:spPr>
          <p:txBody>
            <a:bodyPr wrap="square" rtlCol="0">
              <a:spAutoFit/>
            </a:bodyPr>
            <a:lstStyle>
              <a:defPPr>
                <a:defRPr lang="en-US"/>
              </a:defPPr>
              <a:lvl1pPr marR="0" lvl="0" indent="0" fontAlgn="auto">
                <a:lnSpc>
                  <a:spcPct val="100000"/>
                </a:lnSpc>
                <a:spcBef>
                  <a:spcPts val="0"/>
                </a:spcBef>
                <a:spcAft>
                  <a:spcPts val="0"/>
                </a:spcAft>
                <a:buClrTx/>
                <a:buSzTx/>
                <a:buFontTx/>
                <a:buNone/>
                <a:tabLst/>
                <a:defRPr kumimoji="0" sz="1100" b="0" i="0" u="none" strike="noStrike" cap="none" spc="0" normalizeH="0" baseline="0">
                  <a:ln>
                    <a:noFill/>
                  </a:ln>
                  <a:solidFill>
                    <a:srgbClr val="E6FAEC">
                      <a:lumMod val="50000"/>
                    </a:srgbClr>
                  </a:solidFill>
                  <a:effectLst/>
                  <a:uLnTx/>
                  <a:uFillTx/>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Equinor"/>
                  <a:ea typeface="+mn-ea"/>
                  <a:cs typeface="Calibri" panose="020F0502020204030204" pitchFamily="34" charset="0"/>
                </a:rPr>
                <a:t>Geological basis for well design</a:t>
              </a:r>
            </a:p>
          </p:txBody>
        </p:sp>
        <p:cxnSp>
          <p:nvCxnSpPr>
            <p:cNvPr id="180" name="Straight Arrow Connector 179">
              <a:extLst>
                <a:ext uri="{FF2B5EF4-FFF2-40B4-BE49-F238E27FC236}">
                  <a16:creationId xmlns:a16="http://schemas.microsoft.com/office/drawing/2014/main" id="{A100A661-AB5B-4447-A3B6-3AB0B6BB073E}"/>
                </a:ext>
              </a:extLst>
            </p:cNvPr>
            <p:cNvCxnSpPr>
              <a:cxnSpLocks/>
              <a:stCxn id="183" idx="3"/>
              <a:endCxn id="33" idx="1"/>
            </p:cNvCxnSpPr>
            <p:nvPr/>
          </p:nvCxnSpPr>
          <p:spPr>
            <a:xfrm>
              <a:off x="809508" y="4096757"/>
              <a:ext cx="3032526" cy="784000"/>
            </a:xfrm>
            <a:prstGeom prst="straightConnector1">
              <a:avLst/>
            </a:prstGeom>
            <a:noFill/>
            <a:ln w="6350" cap="flat" cmpd="sng" algn="ctr">
              <a:solidFill>
                <a:srgbClr val="FF0000"/>
              </a:solidFill>
              <a:prstDash val="dash"/>
              <a:miter lim="800000"/>
              <a:tailEnd type="triangle"/>
            </a:ln>
            <a:effectLst/>
          </p:spPr>
        </p:cxnSp>
        <p:sp>
          <p:nvSpPr>
            <p:cNvPr id="183" name="Rectangle 182">
              <a:extLst>
                <a:ext uri="{FF2B5EF4-FFF2-40B4-BE49-F238E27FC236}">
                  <a16:creationId xmlns:a16="http://schemas.microsoft.com/office/drawing/2014/main" id="{DE9FC221-0BDB-4BF7-9E35-F19F96F0CDC5}"/>
                </a:ext>
              </a:extLst>
            </p:cNvPr>
            <p:cNvSpPr/>
            <p:nvPr/>
          </p:nvSpPr>
          <p:spPr>
            <a:xfrm>
              <a:off x="129311" y="3856175"/>
              <a:ext cx="680197" cy="481164"/>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Calibri" panose="020F0502020204030204" pitchFamily="34" charset="0"/>
                </a:rPr>
                <a:t>O365-Sharepoint (well)</a:t>
              </a:r>
            </a:p>
          </p:txBody>
        </p:sp>
        <p:sp>
          <p:nvSpPr>
            <p:cNvPr id="185" name="TextBox 184">
              <a:extLst>
                <a:ext uri="{FF2B5EF4-FFF2-40B4-BE49-F238E27FC236}">
                  <a16:creationId xmlns:a16="http://schemas.microsoft.com/office/drawing/2014/main" id="{BB7F15BF-6914-4246-B6CB-D3421510F5A3}"/>
                </a:ext>
              </a:extLst>
            </p:cNvPr>
            <p:cNvSpPr txBox="1"/>
            <p:nvPr/>
          </p:nvSpPr>
          <p:spPr>
            <a:xfrm rot="1481357">
              <a:off x="1245797" y="4404531"/>
              <a:ext cx="1124012"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Equinor"/>
                  <a:ea typeface="+mn-ea"/>
                  <a:cs typeface="+mn-cs"/>
                </a:rPr>
                <a:t>Kick-off presentation </a:t>
              </a:r>
              <a:endParaRPr kumimoji="0" lang="en-US" sz="600" b="0" i="0" u="none" strike="noStrike" kern="1200" cap="none" spc="0" normalizeH="0" baseline="0" noProof="0">
                <a:ln>
                  <a:noFill/>
                </a:ln>
                <a:solidFill>
                  <a:srgbClr val="333333"/>
                </a:solidFill>
                <a:effectLst/>
                <a:uLnTx/>
                <a:uFillTx/>
                <a:latin typeface="Equinor"/>
                <a:ea typeface="+mn-ea"/>
                <a:cs typeface="+mn-cs"/>
              </a:endParaRPr>
            </a:p>
          </p:txBody>
        </p:sp>
        <p:cxnSp>
          <p:nvCxnSpPr>
            <p:cNvPr id="186" name="Straight Arrow Connector 185">
              <a:extLst>
                <a:ext uri="{FF2B5EF4-FFF2-40B4-BE49-F238E27FC236}">
                  <a16:creationId xmlns:a16="http://schemas.microsoft.com/office/drawing/2014/main" id="{761A016B-6292-4423-961C-DD200177D477}"/>
                </a:ext>
              </a:extLst>
            </p:cNvPr>
            <p:cNvCxnSpPr>
              <a:cxnSpLocks/>
              <a:stCxn id="33" idx="3"/>
              <a:endCxn id="90" idx="1"/>
            </p:cNvCxnSpPr>
            <p:nvPr/>
          </p:nvCxnSpPr>
          <p:spPr>
            <a:xfrm flipV="1">
              <a:off x="4568803" y="4366237"/>
              <a:ext cx="3272214" cy="514520"/>
            </a:xfrm>
            <a:prstGeom prst="straightConnector1">
              <a:avLst/>
            </a:prstGeom>
            <a:noFill/>
            <a:ln w="6350" cap="flat" cmpd="sng" algn="ctr">
              <a:solidFill>
                <a:srgbClr val="FF0000"/>
              </a:solidFill>
              <a:prstDash val="dash"/>
              <a:miter lim="800000"/>
              <a:tailEnd type="triangle"/>
            </a:ln>
            <a:effectLst/>
          </p:spPr>
        </p:cxnSp>
        <p:sp>
          <p:nvSpPr>
            <p:cNvPr id="189" name="TekstSylinder 47">
              <a:extLst>
                <a:ext uri="{FF2B5EF4-FFF2-40B4-BE49-F238E27FC236}">
                  <a16:creationId xmlns:a16="http://schemas.microsoft.com/office/drawing/2014/main" id="{BD52483B-0C84-4FAB-98FE-01D68BCF4799}"/>
                </a:ext>
              </a:extLst>
            </p:cNvPr>
            <p:cNvSpPr txBox="1"/>
            <p:nvPr/>
          </p:nvSpPr>
          <p:spPr>
            <a:xfrm rot="21074558">
              <a:off x="5220870" y="4505160"/>
              <a:ext cx="1536994" cy="18466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QA presentation to WPE</a:t>
              </a:r>
              <a:endParaRPr kumimoji="0" lang="en-GB" sz="500" b="0" i="0" u="none" strike="noStrike" kern="1200" cap="none" spc="0" normalizeH="0" baseline="0" noProof="0">
                <a:ln>
                  <a:noFill/>
                </a:ln>
                <a:solidFill>
                  <a:srgbClr val="FF0000"/>
                </a:solidFill>
                <a:effectLst/>
                <a:uLnTx/>
                <a:uFillTx/>
                <a:latin typeface="Equinor"/>
                <a:ea typeface="+mn-ea"/>
                <a:cs typeface="+mn-cs"/>
              </a:endParaRPr>
            </a:p>
          </p:txBody>
        </p:sp>
        <p:cxnSp>
          <p:nvCxnSpPr>
            <p:cNvPr id="187" name="Straight Arrow Connector 186">
              <a:extLst>
                <a:ext uri="{FF2B5EF4-FFF2-40B4-BE49-F238E27FC236}">
                  <a16:creationId xmlns:a16="http://schemas.microsoft.com/office/drawing/2014/main" id="{8041AE69-5FDC-4014-89DA-8AA707D57F3E}"/>
                </a:ext>
              </a:extLst>
            </p:cNvPr>
            <p:cNvCxnSpPr>
              <a:cxnSpLocks/>
              <a:stCxn id="100" idx="3"/>
              <a:endCxn id="17" idx="1"/>
            </p:cNvCxnSpPr>
            <p:nvPr/>
          </p:nvCxnSpPr>
          <p:spPr>
            <a:xfrm flipV="1">
              <a:off x="667724" y="2392311"/>
              <a:ext cx="3268924" cy="2264366"/>
            </a:xfrm>
            <a:prstGeom prst="straightConnector1">
              <a:avLst/>
            </a:prstGeom>
            <a:noFill/>
            <a:ln w="6350" cap="flat" cmpd="sng" algn="ctr">
              <a:solidFill>
                <a:srgbClr val="FF0000"/>
              </a:solidFill>
              <a:prstDash val="dash"/>
              <a:miter lim="800000"/>
              <a:tailEnd type="triangle"/>
            </a:ln>
            <a:effectLst/>
          </p:spPr>
        </p:cxnSp>
        <p:sp>
          <p:nvSpPr>
            <p:cNvPr id="190" name="TextBox 189">
              <a:extLst>
                <a:ext uri="{FF2B5EF4-FFF2-40B4-BE49-F238E27FC236}">
                  <a16:creationId xmlns:a16="http://schemas.microsoft.com/office/drawing/2014/main" id="{BC844E15-1682-49D4-B650-00058034FFFF}"/>
                </a:ext>
              </a:extLst>
            </p:cNvPr>
            <p:cNvSpPr txBox="1"/>
            <p:nvPr/>
          </p:nvSpPr>
          <p:spPr>
            <a:xfrm rot="19501397">
              <a:off x="2139605" y="3235198"/>
              <a:ext cx="1237982"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Column height mdoel</a:t>
              </a:r>
            </a:p>
          </p:txBody>
        </p:sp>
        <p:sp>
          <p:nvSpPr>
            <p:cNvPr id="188" name="TextBox 187">
              <a:extLst>
                <a:ext uri="{FF2B5EF4-FFF2-40B4-BE49-F238E27FC236}">
                  <a16:creationId xmlns:a16="http://schemas.microsoft.com/office/drawing/2014/main" id="{44632A16-AAB8-4328-9682-6D2F537E5BC0}"/>
                </a:ext>
              </a:extLst>
            </p:cNvPr>
            <p:cNvSpPr txBox="1"/>
            <p:nvPr/>
          </p:nvSpPr>
          <p:spPr>
            <a:xfrm>
              <a:off x="5411220" y="4208006"/>
              <a:ext cx="2180248"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FF0000"/>
                  </a:solidFill>
                  <a:effectLst/>
                  <a:uLnTx/>
                  <a:uFillTx/>
                  <a:latin typeface="Equinor"/>
                  <a:ea typeface="+mn-ea"/>
                  <a:cs typeface="Calibri" panose="020F0502020204030204" pitchFamily="34" charset="0"/>
                </a:rPr>
                <a:t>Porosity, HC column height, phase (gas, oil), drainage area from prepare well report</a:t>
              </a:r>
            </a:p>
          </p:txBody>
        </p:sp>
        <p:sp>
          <p:nvSpPr>
            <p:cNvPr id="191" name="Rectangle 190">
              <a:extLst>
                <a:ext uri="{FF2B5EF4-FFF2-40B4-BE49-F238E27FC236}">
                  <a16:creationId xmlns:a16="http://schemas.microsoft.com/office/drawing/2014/main" id="{761C1CB1-A7AE-4F99-B2D3-FA66C1171DC9}"/>
                </a:ext>
              </a:extLst>
            </p:cNvPr>
            <p:cNvSpPr/>
            <p:nvPr/>
          </p:nvSpPr>
          <p:spPr>
            <a:xfrm>
              <a:off x="223455" y="6141850"/>
              <a:ext cx="811018" cy="339421"/>
            </a:xfrm>
            <a:prstGeom prst="rect">
              <a:avLst/>
            </a:prstGeom>
            <a:solidFill>
              <a:srgbClr val="D5EAF4"/>
            </a:solidFill>
            <a:ln w="12700" cap="flat" cmpd="sng" algn="ctr">
              <a:solidFill>
                <a:srgbClr val="D5EAF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0" cap="none" spc="0" normalizeH="0" baseline="0" noProof="0">
                  <a:ln>
                    <a:noFill/>
                  </a:ln>
                  <a:solidFill>
                    <a:srgbClr val="333333"/>
                  </a:solidFill>
                  <a:effectLst/>
                  <a:uLnTx/>
                  <a:uFillTx/>
                  <a:latin typeface="Equinor"/>
                  <a:ea typeface="+mn-ea"/>
                  <a:cs typeface="+mn-cs"/>
                </a:rPr>
                <a:t>Gravitas well manager</a:t>
              </a:r>
            </a:p>
          </p:txBody>
        </p:sp>
        <p:sp>
          <p:nvSpPr>
            <p:cNvPr id="207" name="TextBox 206">
              <a:extLst>
                <a:ext uri="{FF2B5EF4-FFF2-40B4-BE49-F238E27FC236}">
                  <a16:creationId xmlns:a16="http://schemas.microsoft.com/office/drawing/2014/main" id="{75658E58-4C4F-4509-86D9-F7B33259F053}"/>
                </a:ext>
              </a:extLst>
            </p:cNvPr>
            <p:cNvSpPr txBox="1"/>
            <p:nvPr/>
          </p:nvSpPr>
          <p:spPr>
            <a:xfrm>
              <a:off x="1728650" y="5848636"/>
              <a:ext cx="144308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Geological Prognoses</a:t>
              </a:r>
            </a:p>
          </p:txBody>
        </p:sp>
        <p:sp>
          <p:nvSpPr>
            <p:cNvPr id="208" name="TextBox 207">
              <a:extLst>
                <a:ext uri="{FF2B5EF4-FFF2-40B4-BE49-F238E27FC236}">
                  <a16:creationId xmlns:a16="http://schemas.microsoft.com/office/drawing/2014/main" id="{57618EDA-20E3-4EBE-870D-4E3A8176E006}"/>
                </a:ext>
              </a:extLst>
            </p:cNvPr>
            <p:cNvSpPr txBox="1"/>
            <p:nvPr/>
          </p:nvSpPr>
          <p:spPr>
            <a:xfrm rot="21511703">
              <a:off x="1664089" y="5744673"/>
              <a:ext cx="144308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Pore pressure Prognoses</a:t>
              </a:r>
            </a:p>
          </p:txBody>
        </p:sp>
        <p:cxnSp>
          <p:nvCxnSpPr>
            <p:cNvPr id="209" name="Straight Arrow Connector 208">
              <a:extLst>
                <a:ext uri="{FF2B5EF4-FFF2-40B4-BE49-F238E27FC236}">
                  <a16:creationId xmlns:a16="http://schemas.microsoft.com/office/drawing/2014/main" id="{F1EF2E60-CFBE-4666-81DF-F4D17C6D4C18}"/>
                </a:ext>
              </a:extLst>
            </p:cNvPr>
            <p:cNvCxnSpPr>
              <a:cxnSpLocks/>
              <a:stCxn id="191" idx="3"/>
              <a:endCxn id="371" idx="3"/>
            </p:cNvCxnSpPr>
            <p:nvPr/>
          </p:nvCxnSpPr>
          <p:spPr>
            <a:xfrm flipV="1">
              <a:off x="1034473" y="5867356"/>
              <a:ext cx="3674592" cy="444205"/>
            </a:xfrm>
            <a:prstGeom prst="straightConnector1">
              <a:avLst/>
            </a:prstGeom>
            <a:noFill/>
            <a:ln w="6350" cap="flat" cmpd="sng" algn="ctr">
              <a:solidFill>
                <a:srgbClr val="FF0000"/>
              </a:solidFill>
              <a:prstDash val="solid"/>
              <a:miter lim="800000"/>
              <a:tailEnd type="triangle"/>
            </a:ln>
            <a:effectLst/>
          </p:spPr>
        </p:cxnSp>
        <p:sp>
          <p:nvSpPr>
            <p:cNvPr id="212" name="TextBox 211">
              <a:extLst>
                <a:ext uri="{FF2B5EF4-FFF2-40B4-BE49-F238E27FC236}">
                  <a16:creationId xmlns:a16="http://schemas.microsoft.com/office/drawing/2014/main" id="{E8B8FE50-0015-46E2-A3F3-7252047D2B81}"/>
                </a:ext>
              </a:extLst>
            </p:cNvPr>
            <p:cNvSpPr txBox="1"/>
            <p:nvPr/>
          </p:nvSpPr>
          <p:spPr>
            <a:xfrm rot="21257935">
              <a:off x="1483416" y="6041212"/>
              <a:ext cx="1443089" cy="184666"/>
            </a:xfrm>
            <a:prstGeom prst="rect">
              <a:avLst/>
            </a:prstGeom>
            <a:noFill/>
            <a:ln>
              <a:noFill/>
              <a:prstDash val="solid"/>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1">
                  <a:ln>
                    <a:noFill/>
                  </a:ln>
                  <a:solidFill>
                    <a:srgbClr val="E6FAEC">
                      <a:lumMod val="50000"/>
                    </a:srgbClr>
                  </a:solidFill>
                  <a:effectLst/>
                  <a:uLnTx/>
                  <a:uFillTx/>
                  <a:latin typeface="Equinor"/>
                  <a:ea typeface="+mn-ea"/>
                  <a:cs typeface="Calibri" panose="020F0502020204030204" pitchFamily="34" charset="0"/>
                </a:rPr>
                <a:t>Temperature Prognoses</a:t>
              </a:r>
            </a:p>
          </p:txBody>
        </p:sp>
      </p:grpSp>
    </p:spTree>
    <p:extLst>
      <p:ext uri="{BB962C8B-B14F-4D97-AF65-F5344CB8AC3E}">
        <p14:creationId xmlns:p14="http://schemas.microsoft.com/office/powerpoint/2010/main" val="165167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00C07-1102-42DC-A3F2-09BE998A9901}"/>
              </a:ext>
            </a:extLst>
          </p:cNvPr>
          <p:cNvSpPr>
            <a:spLocks noGrp="1"/>
          </p:cNvSpPr>
          <p:nvPr>
            <p:ph type="title"/>
          </p:nvPr>
        </p:nvSpPr>
        <p:spPr>
          <a:xfrm>
            <a:off x="541031" y="404262"/>
            <a:ext cx="10801350" cy="592073"/>
          </a:xfrm>
        </p:spPr>
        <p:txBody>
          <a:bodyPr/>
          <a:lstStyle/>
          <a:p>
            <a:r>
              <a:rPr lang="en-US" b="1" i="1"/>
              <a:t>OSDU Interoperability sandbox</a:t>
            </a:r>
            <a:br>
              <a:rPr lang="en-US"/>
            </a:br>
            <a:r>
              <a:rPr lang="en-US" sz="1800"/>
              <a:t>Nov 2022 – Feb 2023</a:t>
            </a:r>
            <a:endParaRPr lang="en-US"/>
          </a:p>
        </p:txBody>
      </p:sp>
      <p:sp>
        <p:nvSpPr>
          <p:cNvPr id="6" name="Content Placeholder 5">
            <a:extLst>
              <a:ext uri="{FF2B5EF4-FFF2-40B4-BE49-F238E27FC236}">
                <a16:creationId xmlns:a16="http://schemas.microsoft.com/office/drawing/2014/main" id="{9034FBF8-4A4F-4F06-98F0-34133D685504}"/>
              </a:ext>
            </a:extLst>
          </p:cNvPr>
          <p:cNvSpPr>
            <a:spLocks noGrp="1"/>
          </p:cNvSpPr>
          <p:nvPr>
            <p:ph idx="1"/>
          </p:nvPr>
        </p:nvSpPr>
        <p:spPr>
          <a:xfrm>
            <a:off x="540422" y="2141367"/>
            <a:ext cx="4849774" cy="2725344"/>
          </a:xfrm>
        </p:spPr>
        <p:txBody>
          <a:bodyPr/>
          <a:lstStyle/>
          <a:p>
            <a:r>
              <a:rPr lang="en-US" sz="1400">
                <a:solidFill>
                  <a:srgbClr val="333333"/>
                </a:solidFill>
                <a:latin typeface="Equinor"/>
              </a:rPr>
              <a:t>Sandbox c</a:t>
            </a:r>
            <a:r>
              <a:rPr lang="en-US" sz="1400"/>
              <a:t>ollaboration between Equinor, Microsoft, Halliburton Landmark and SLB</a:t>
            </a:r>
          </a:p>
          <a:p>
            <a:r>
              <a:rPr lang="en-US" sz="1400"/>
              <a:t>Selected seismic interpretation use cases</a:t>
            </a:r>
          </a:p>
          <a:p>
            <a:r>
              <a:rPr lang="en-US" sz="1400"/>
              <a:t>Aim for automated interoperability and data flows.  </a:t>
            </a:r>
          </a:p>
          <a:p>
            <a:r>
              <a:rPr lang="en-US" sz="1400"/>
              <a:t>Validate that data is usable for general data science workflows outside commercial tools .</a:t>
            </a:r>
          </a:p>
          <a:p>
            <a:r>
              <a:rPr lang="en-US" sz="1400"/>
              <a:t>Sandbox will be a joint setup spanning cloud environment of all participating companies. </a:t>
            </a:r>
            <a:endParaRPr lang="en-US"/>
          </a:p>
        </p:txBody>
      </p:sp>
      <p:sp>
        <p:nvSpPr>
          <p:cNvPr id="5" name="Slide Number Placeholder 4">
            <a:extLst>
              <a:ext uri="{FF2B5EF4-FFF2-40B4-BE49-F238E27FC236}">
                <a16:creationId xmlns:a16="http://schemas.microsoft.com/office/drawing/2014/main" id="{B9B26ED0-9DFC-47DF-8E64-3F9AE292CCA9}"/>
              </a:ext>
            </a:extLst>
          </p:cNvPr>
          <p:cNvSpPr>
            <a:spLocks noGrp="1"/>
          </p:cNvSpPr>
          <p:nvPr>
            <p:ph type="sldNum" sz="quarter" idx="12"/>
          </p:nvPr>
        </p:nvSpPr>
        <p:spPr>
          <a:xfrm>
            <a:off x="695324" y="6596187"/>
            <a:ext cx="177934" cy="2176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US"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35</a:t>
            </a:fld>
            <a:r>
              <a:rPr kumimoji="0" lang="en-US" sz="800" b="0" i="0" u="none" strike="noStrike" kern="1200" cap="none" spc="0" normalizeH="0" baseline="0" noProof="0">
                <a:ln>
                  <a:noFill/>
                </a:ln>
                <a:solidFill>
                  <a:srgbClr val="7C8F98"/>
                </a:solidFill>
                <a:effectLst/>
                <a:uLnTx/>
                <a:uFillTx/>
                <a:latin typeface="Equinor"/>
                <a:ea typeface="+mn-ea"/>
                <a:cs typeface="+mn-cs"/>
              </a:rPr>
              <a:t>  |  </a:t>
            </a:r>
          </a:p>
        </p:txBody>
      </p:sp>
      <p:sp>
        <p:nvSpPr>
          <p:cNvPr id="7" name="TextBox 6">
            <a:extLst>
              <a:ext uri="{FF2B5EF4-FFF2-40B4-BE49-F238E27FC236}">
                <a16:creationId xmlns:a16="http://schemas.microsoft.com/office/drawing/2014/main" id="{337C814C-80F0-4715-ABD6-BB6C07AE9675}"/>
              </a:ext>
            </a:extLst>
          </p:cNvPr>
          <p:cNvSpPr txBox="1"/>
          <p:nvPr/>
        </p:nvSpPr>
        <p:spPr>
          <a:xfrm>
            <a:off x="5933796" y="1441379"/>
            <a:ext cx="5664549" cy="73866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333333"/>
                </a:solidFill>
                <a:effectLst/>
                <a:uLnTx/>
                <a:uFillTx/>
                <a:latin typeface="Equinor"/>
                <a:ea typeface="+mn-ea"/>
                <a:cs typeface="+mn-cs"/>
              </a:rPr>
              <a:t>Demonstrate OSDU data flow and tool interoperability through testing a few cross-cutting geo science workflows spanning cloud versions of Petrel, DSG and selected data science tools.</a:t>
            </a:r>
          </a:p>
        </p:txBody>
      </p:sp>
      <p:pic>
        <p:nvPicPr>
          <p:cNvPr id="8" name="Picture 6" descr="Petrel crack – Downloadly">
            <a:extLst>
              <a:ext uri="{FF2B5EF4-FFF2-40B4-BE49-F238E27FC236}">
                <a16:creationId xmlns:a16="http://schemas.microsoft.com/office/drawing/2014/main" id="{1FDA6471-65DE-4342-902F-1082F3A154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0642" y="2830757"/>
            <a:ext cx="638834" cy="638834"/>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57435CFB-6B5F-4A76-98BB-C6F89262FCAA}"/>
              </a:ext>
            </a:extLst>
          </p:cNvPr>
          <p:cNvGrpSpPr/>
          <p:nvPr/>
        </p:nvGrpSpPr>
        <p:grpSpPr>
          <a:xfrm>
            <a:off x="7541925" y="3539832"/>
            <a:ext cx="2584449" cy="1608621"/>
            <a:chOff x="7150101" y="2932888"/>
            <a:chExt cx="4013200" cy="2496584"/>
          </a:xfrm>
        </p:grpSpPr>
        <p:pic>
          <p:nvPicPr>
            <p:cNvPr id="10" name="Picture 9">
              <a:extLst>
                <a:ext uri="{FF2B5EF4-FFF2-40B4-BE49-F238E27FC236}">
                  <a16:creationId xmlns:a16="http://schemas.microsoft.com/office/drawing/2014/main" id="{BB95EA06-CBA8-4C41-A20C-A2549860F8FE}"/>
                </a:ext>
              </a:extLst>
            </p:cNvPr>
            <p:cNvPicPr>
              <a:picLocks noChangeAspect="1"/>
            </p:cNvPicPr>
            <p:nvPr/>
          </p:nvPicPr>
          <p:blipFill rotWithShape="1">
            <a:blip r:embed="rId4">
              <a:alphaModFix amt="15000"/>
              <a:extLst>
                <a:ext uri="{BEBA8EAE-BF5A-486C-A8C5-ECC9F3942E4B}">
                  <a14:imgProps xmlns:a14="http://schemas.microsoft.com/office/drawing/2010/main">
                    <a14:imgLayer r:embed="rId5">
                      <a14:imgEffect>
                        <a14:backgroundRemoval t="9983" b="90017" l="9989" r="89957">
                          <a14:foregroundMark x1="30881" y1="86519" x2="35822" y2="89164"/>
                          <a14:foregroundMark x1="35822" y1="89164" x2="46455" y2="85580"/>
                          <a14:foregroundMark x1="46455" y1="85580" x2="52041" y2="86177"/>
                          <a14:foregroundMark x1="52041" y1="86177" x2="61547" y2="85922"/>
                          <a14:foregroundMark x1="61547" y1="85922" x2="73093" y2="90017"/>
                          <a14:foregroundMark x1="66434" y1="51451" x2="65521" y2="49403"/>
                        </a14:backgroundRemoval>
                      </a14:imgEffect>
                    </a14:imgLayer>
                  </a14:imgProps>
                </a:ext>
              </a:extLst>
            </a:blip>
            <a:srcRect l="21791" t="34815" r="18063" b="5741"/>
            <a:stretch/>
          </p:blipFill>
          <p:spPr>
            <a:xfrm>
              <a:off x="7150101" y="2932888"/>
              <a:ext cx="4013200" cy="2496584"/>
            </a:xfrm>
            <a:prstGeom prst="rect">
              <a:avLst/>
            </a:prstGeom>
            <a:effectLst>
              <a:outerShdw blurRad="63500" sx="102000" sy="102000" algn="ctr" rotWithShape="0">
                <a:prstClr val="black">
                  <a:alpha val="40000"/>
                </a:prstClr>
              </a:outerShdw>
            </a:effectLst>
          </p:spPr>
        </p:pic>
        <p:pic>
          <p:nvPicPr>
            <p:cNvPr id="11" name="Picture 2" descr="The Open Group OSDU™ Forum">
              <a:extLst>
                <a:ext uri="{FF2B5EF4-FFF2-40B4-BE49-F238E27FC236}">
                  <a16:creationId xmlns:a16="http://schemas.microsoft.com/office/drawing/2014/main" id="{CBF82FB0-0419-4128-AE27-1329506619F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83188" y="3886763"/>
              <a:ext cx="2335597" cy="926940"/>
            </a:xfrm>
            <a:prstGeom prst="rect">
              <a:avLst/>
            </a:prstGeom>
            <a:noFill/>
            <a:extLst>
              <a:ext uri="{909E8E84-426E-40DD-AFC4-6F175D3DCCD1}">
                <a14:hiddenFill xmlns:a14="http://schemas.microsoft.com/office/drawing/2010/main">
                  <a:solidFill>
                    <a:srgbClr val="FFFFFF"/>
                  </a:solidFill>
                </a14:hiddenFill>
              </a:ext>
            </a:extLst>
          </p:spPr>
        </p:pic>
      </p:grpSp>
      <p:pic>
        <p:nvPicPr>
          <p:cNvPr id="12" name="Picture 8" descr="DecisionSpace Petrophysics">
            <a:extLst>
              <a:ext uri="{FF2B5EF4-FFF2-40B4-BE49-F238E27FC236}">
                <a16:creationId xmlns:a16="http://schemas.microsoft.com/office/drawing/2014/main" id="{A9683CC5-ACA9-4EC5-9738-821E2F545F3C}"/>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r="1287" b="27095"/>
          <a:stretch/>
        </p:blipFill>
        <p:spPr bwMode="auto">
          <a:xfrm>
            <a:off x="7843189" y="2396119"/>
            <a:ext cx="680484" cy="58022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301F1E7E-4AD0-49CD-8248-C30DA59BF448}"/>
              </a:ext>
            </a:extLst>
          </p:cNvPr>
          <p:cNvGrpSpPr/>
          <p:nvPr/>
        </p:nvGrpSpPr>
        <p:grpSpPr>
          <a:xfrm rot="1276579">
            <a:off x="7221402" y="3281297"/>
            <a:ext cx="663488" cy="663488"/>
            <a:chOff x="3209925" y="2485775"/>
            <a:chExt cx="888206" cy="888206"/>
          </a:xfrm>
          <a:solidFill>
            <a:srgbClr val="243746"/>
          </a:solidFill>
        </p:grpSpPr>
        <p:pic>
          <p:nvPicPr>
            <p:cNvPr id="14" name="Graphic 13">
              <a:extLst>
                <a:ext uri="{FF2B5EF4-FFF2-40B4-BE49-F238E27FC236}">
                  <a16:creationId xmlns:a16="http://schemas.microsoft.com/office/drawing/2014/main" id="{568E7677-5158-458A-9363-FA338ECB3118}"/>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2963674">
              <a:off x="3252788" y="2626018"/>
              <a:ext cx="888206" cy="607720"/>
            </a:xfrm>
            <a:prstGeom prst="rect">
              <a:avLst/>
            </a:prstGeom>
          </p:spPr>
        </p:pic>
        <p:pic>
          <p:nvPicPr>
            <p:cNvPr id="15" name="Graphic 14">
              <a:extLst>
                <a:ext uri="{FF2B5EF4-FFF2-40B4-BE49-F238E27FC236}">
                  <a16:creationId xmlns:a16="http://schemas.microsoft.com/office/drawing/2014/main" id="{4BA658E6-2014-41D0-8B6D-7A87027D8DB5}"/>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13396103">
              <a:off x="3209925" y="2754607"/>
              <a:ext cx="888206" cy="607720"/>
            </a:xfrm>
            <a:prstGeom prst="rect">
              <a:avLst/>
            </a:prstGeom>
          </p:spPr>
        </p:pic>
      </p:grpSp>
      <p:grpSp>
        <p:nvGrpSpPr>
          <p:cNvPr id="16" name="Group 15">
            <a:extLst>
              <a:ext uri="{FF2B5EF4-FFF2-40B4-BE49-F238E27FC236}">
                <a16:creationId xmlns:a16="http://schemas.microsoft.com/office/drawing/2014/main" id="{42D6F641-1267-4013-9BA5-AB9153957A6C}"/>
              </a:ext>
            </a:extLst>
          </p:cNvPr>
          <p:cNvGrpSpPr/>
          <p:nvPr/>
        </p:nvGrpSpPr>
        <p:grpSpPr>
          <a:xfrm rot="3965404">
            <a:off x="7982378" y="3022791"/>
            <a:ext cx="663488" cy="663488"/>
            <a:chOff x="3209925" y="2485775"/>
            <a:chExt cx="888206" cy="888206"/>
          </a:xfrm>
          <a:solidFill>
            <a:srgbClr val="243746"/>
          </a:solidFill>
        </p:grpSpPr>
        <p:pic>
          <p:nvPicPr>
            <p:cNvPr id="17" name="Graphic 16">
              <a:extLst>
                <a:ext uri="{FF2B5EF4-FFF2-40B4-BE49-F238E27FC236}">
                  <a16:creationId xmlns:a16="http://schemas.microsoft.com/office/drawing/2014/main" id="{93BDD784-E9D5-4D36-898D-ACC63F4FFC6E}"/>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2963674">
              <a:off x="3252788" y="2626018"/>
              <a:ext cx="888206" cy="607720"/>
            </a:xfrm>
            <a:prstGeom prst="rect">
              <a:avLst/>
            </a:prstGeom>
          </p:spPr>
        </p:pic>
        <p:pic>
          <p:nvPicPr>
            <p:cNvPr id="18" name="Graphic 17">
              <a:extLst>
                <a:ext uri="{FF2B5EF4-FFF2-40B4-BE49-F238E27FC236}">
                  <a16:creationId xmlns:a16="http://schemas.microsoft.com/office/drawing/2014/main" id="{497059FE-74BA-49B1-9A80-C0E8AC9183FC}"/>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13396103">
              <a:off x="3209925" y="2754607"/>
              <a:ext cx="888206" cy="607720"/>
            </a:xfrm>
            <a:prstGeom prst="rect">
              <a:avLst/>
            </a:prstGeom>
          </p:spPr>
        </p:pic>
      </p:grpSp>
      <p:grpSp>
        <p:nvGrpSpPr>
          <p:cNvPr id="19" name="Group 18">
            <a:extLst>
              <a:ext uri="{FF2B5EF4-FFF2-40B4-BE49-F238E27FC236}">
                <a16:creationId xmlns:a16="http://schemas.microsoft.com/office/drawing/2014/main" id="{BC86FCE4-07BA-4373-B379-A42F28066DA8}"/>
              </a:ext>
            </a:extLst>
          </p:cNvPr>
          <p:cNvGrpSpPr/>
          <p:nvPr/>
        </p:nvGrpSpPr>
        <p:grpSpPr>
          <a:xfrm rot="6889552">
            <a:off x="9013531" y="3218417"/>
            <a:ext cx="663488" cy="663488"/>
            <a:chOff x="3192541" y="2485775"/>
            <a:chExt cx="888206" cy="888206"/>
          </a:xfrm>
          <a:solidFill>
            <a:schemeClr val="tx1">
              <a:lumMod val="75000"/>
            </a:schemeClr>
          </a:solidFill>
        </p:grpSpPr>
        <p:pic>
          <p:nvPicPr>
            <p:cNvPr id="20" name="Graphic 19">
              <a:extLst>
                <a:ext uri="{FF2B5EF4-FFF2-40B4-BE49-F238E27FC236}">
                  <a16:creationId xmlns:a16="http://schemas.microsoft.com/office/drawing/2014/main" id="{0A0E3026-2F45-42DE-A9A3-F0C11883AE00}"/>
                </a:ext>
              </a:extLst>
            </p:cNvPr>
            <p:cNvPicPr>
              <a:picLocks noChangeAspect="1"/>
            </p:cNvPicPr>
            <p:nvPr/>
          </p:nvPicPr>
          <p:blipFill rotWithShape="1">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35663" t="31372" r="36396" b="43138"/>
            <a:stretch/>
          </p:blipFill>
          <p:spPr>
            <a:xfrm rot="2963674">
              <a:off x="3252788" y="2626018"/>
              <a:ext cx="888206" cy="607720"/>
            </a:xfrm>
            <a:prstGeom prst="rect">
              <a:avLst/>
            </a:prstGeom>
          </p:spPr>
        </p:pic>
        <p:pic>
          <p:nvPicPr>
            <p:cNvPr id="21" name="Graphic 20">
              <a:extLst>
                <a:ext uri="{FF2B5EF4-FFF2-40B4-BE49-F238E27FC236}">
                  <a16:creationId xmlns:a16="http://schemas.microsoft.com/office/drawing/2014/main" id="{16E4B94F-C73B-452A-A57F-4A442C87AEE4}"/>
                </a:ext>
              </a:extLst>
            </p:cNvPr>
            <p:cNvPicPr>
              <a:picLocks noChangeAspect="1"/>
            </p:cNvPicPr>
            <p:nvPr/>
          </p:nvPicPr>
          <p:blipFill rotWithShape="1">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35663" t="31372" r="36396" b="43138"/>
            <a:stretch/>
          </p:blipFill>
          <p:spPr>
            <a:xfrm rot="13396103">
              <a:off x="3192541" y="2798437"/>
              <a:ext cx="888206" cy="556995"/>
            </a:xfrm>
            <a:prstGeom prst="rect">
              <a:avLst/>
            </a:prstGeom>
          </p:spPr>
        </p:pic>
      </p:grpSp>
      <p:sp>
        <p:nvSpPr>
          <p:cNvPr id="23" name="TextBox 22">
            <a:extLst>
              <a:ext uri="{FF2B5EF4-FFF2-40B4-BE49-F238E27FC236}">
                <a16:creationId xmlns:a16="http://schemas.microsoft.com/office/drawing/2014/main" id="{E70716FE-E511-4233-94CD-1B78C366797C}"/>
              </a:ext>
            </a:extLst>
          </p:cNvPr>
          <p:cNvSpPr txBox="1"/>
          <p:nvPr/>
        </p:nvSpPr>
        <p:spPr>
          <a:xfrm>
            <a:off x="6406862" y="5139815"/>
            <a:ext cx="5099940" cy="30777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333333"/>
                </a:solidFill>
                <a:effectLst/>
                <a:uLnTx/>
                <a:uFillTx/>
                <a:latin typeface="Equinor Medium"/>
                <a:ea typeface="League Spartan" charset="0"/>
                <a:cs typeface="Poppins" pitchFamily="2" charset="77"/>
              </a:rPr>
              <a:t>Can we enable seamless data flow across our key tools?</a:t>
            </a:r>
          </a:p>
        </p:txBody>
      </p:sp>
      <p:pic>
        <p:nvPicPr>
          <p:cNvPr id="4" name="Picture 3">
            <a:extLst>
              <a:ext uri="{FF2B5EF4-FFF2-40B4-BE49-F238E27FC236}">
                <a16:creationId xmlns:a16="http://schemas.microsoft.com/office/drawing/2014/main" id="{A81D973E-BE43-48A6-BED8-088F8A328DE1}"/>
              </a:ext>
            </a:extLst>
          </p:cNvPr>
          <p:cNvPicPr>
            <a:picLocks noChangeAspect="1"/>
          </p:cNvPicPr>
          <p:nvPr/>
        </p:nvPicPr>
        <p:blipFill>
          <a:blip r:embed="rId12"/>
          <a:stretch>
            <a:fillRect/>
          </a:stretch>
        </p:blipFill>
        <p:spPr>
          <a:xfrm>
            <a:off x="10179436" y="3312211"/>
            <a:ext cx="518998" cy="575764"/>
          </a:xfrm>
          <a:prstGeom prst="rect">
            <a:avLst/>
          </a:prstGeom>
        </p:spPr>
      </p:pic>
      <p:sp>
        <p:nvSpPr>
          <p:cNvPr id="3" name="TextBox 2">
            <a:extLst>
              <a:ext uri="{FF2B5EF4-FFF2-40B4-BE49-F238E27FC236}">
                <a16:creationId xmlns:a16="http://schemas.microsoft.com/office/drawing/2014/main" id="{49263569-2D75-5A65-96D8-859FF3333806}"/>
              </a:ext>
            </a:extLst>
          </p:cNvPr>
          <p:cNvSpPr txBox="1"/>
          <p:nvPr/>
        </p:nvSpPr>
        <p:spPr>
          <a:xfrm>
            <a:off x="2965309" y="5991860"/>
            <a:ext cx="539442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srgbClr val="333333"/>
                </a:solidFill>
                <a:effectLst/>
                <a:uLnTx/>
                <a:uFillTx/>
                <a:latin typeface="Equinor"/>
                <a:ea typeface="+mn-ea"/>
                <a:cs typeface="+mn-cs"/>
              </a:rPr>
              <a:t>Begin with MS, SLB and HLB, others to follow in 2023</a:t>
            </a:r>
          </a:p>
        </p:txBody>
      </p:sp>
      <p:grpSp>
        <p:nvGrpSpPr>
          <p:cNvPr id="30" name="Group 29">
            <a:extLst>
              <a:ext uri="{FF2B5EF4-FFF2-40B4-BE49-F238E27FC236}">
                <a16:creationId xmlns:a16="http://schemas.microsoft.com/office/drawing/2014/main" id="{E3A2AFE0-DF41-454D-8990-5FF4D231A48F}"/>
              </a:ext>
            </a:extLst>
          </p:cNvPr>
          <p:cNvGrpSpPr/>
          <p:nvPr/>
        </p:nvGrpSpPr>
        <p:grpSpPr>
          <a:xfrm>
            <a:off x="6164931" y="3858464"/>
            <a:ext cx="675231" cy="667265"/>
            <a:chOff x="6149771" y="3884080"/>
            <a:chExt cx="675231" cy="667265"/>
          </a:xfrm>
        </p:grpSpPr>
        <p:pic>
          <p:nvPicPr>
            <p:cNvPr id="24" name="Graphic 23" descr="World outline">
              <a:extLst>
                <a:ext uri="{FF2B5EF4-FFF2-40B4-BE49-F238E27FC236}">
                  <a16:creationId xmlns:a16="http://schemas.microsoft.com/office/drawing/2014/main" id="{F426B502-6ECA-4A85-A649-2EBBE917C7D9}"/>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204501" y="3884080"/>
              <a:ext cx="532394" cy="532394"/>
            </a:xfrm>
            <a:prstGeom prst="rect">
              <a:avLst/>
            </a:prstGeom>
          </p:spPr>
        </p:pic>
        <p:sp>
          <p:nvSpPr>
            <p:cNvPr id="25" name="TextBox 24">
              <a:extLst>
                <a:ext uri="{FF2B5EF4-FFF2-40B4-BE49-F238E27FC236}">
                  <a16:creationId xmlns:a16="http://schemas.microsoft.com/office/drawing/2014/main" id="{F2876D6D-69AF-446F-A3C9-B52DA530FBF7}"/>
                </a:ext>
              </a:extLst>
            </p:cNvPr>
            <p:cNvSpPr txBox="1"/>
            <p:nvPr/>
          </p:nvSpPr>
          <p:spPr>
            <a:xfrm>
              <a:off x="6149771" y="4335901"/>
              <a:ext cx="67523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FFFFFF">
                      <a:lumMod val="50000"/>
                    </a:srgbClr>
                  </a:solidFill>
                  <a:effectLst/>
                  <a:uLnTx/>
                  <a:uFillTx/>
                  <a:latin typeface="Equinor"/>
                  <a:ea typeface="+mn-ea"/>
                  <a:cs typeface="+mn-cs"/>
                </a:rPr>
                <a:t>Vendor  A</a:t>
              </a:r>
            </a:p>
          </p:txBody>
        </p:sp>
      </p:grpSp>
      <p:grpSp>
        <p:nvGrpSpPr>
          <p:cNvPr id="34" name="Group 33">
            <a:extLst>
              <a:ext uri="{FF2B5EF4-FFF2-40B4-BE49-F238E27FC236}">
                <a16:creationId xmlns:a16="http://schemas.microsoft.com/office/drawing/2014/main" id="{11EA9E7C-830B-41ED-AD86-A945DDD5B0A3}"/>
              </a:ext>
            </a:extLst>
          </p:cNvPr>
          <p:cNvGrpSpPr/>
          <p:nvPr/>
        </p:nvGrpSpPr>
        <p:grpSpPr>
          <a:xfrm rot="389061">
            <a:off x="6868015" y="3959006"/>
            <a:ext cx="663489" cy="663488"/>
            <a:chOff x="3209925" y="2485775"/>
            <a:chExt cx="888206" cy="888206"/>
          </a:xfrm>
          <a:solidFill>
            <a:schemeClr val="tx1">
              <a:lumMod val="40000"/>
              <a:lumOff val="60000"/>
            </a:schemeClr>
          </a:solidFill>
        </p:grpSpPr>
        <p:pic>
          <p:nvPicPr>
            <p:cNvPr id="35" name="Graphic 34">
              <a:extLst>
                <a:ext uri="{FF2B5EF4-FFF2-40B4-BE49-F238E27FC236}">
                  <a16:creationId xmlns:a16="http://schemas.microsoft.com/office/drawing/2014/main" id="{99DBEBE4-CA93-49B6-B111-D4B72926DDCB}"/>
                </a:ext>
              </a:extLst>
            </p:cNvPr>
            <p:cNvPicPr>
              <a:picLocks noChangeAspect="1"/>
            </p:cNvPicPr>
            <p:nvPr/>
          </p:nvPicPr>
          <p:blipFill rotWithShape="1">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l="35663" t="31372" r="36396" b="43138"/>
            <a:stretch/>
          </p:blipFill>
          <p:spPr>
            <a:xfrm rot="2963674">
              <a:off x="3252788" y="2626018"/>
              <a:ext cx="888206" cy="607720"/>
            </a:xfrm>
            <a:prstGeom prst="rect">
              <a:avLst/>
            </a:prstGeom>
          </p:spPr>
        </p:pic>
        <p:pic>
          <p:nvPicPr>
            <p:cNvPr id="36" name="Graphic 35">
              <a:extLst>
                <a:ext uri="{FF2B5EF4-FFF2-40B4-BE49-F238E27FC236}">
                  <a16:creationId xmlns:a16="http://schemas.microsoft.com/office/drawing/2014/main" id="{9622386E-E74A-4E69-AB10-D6C6D4728383}"/>
                </a:ext>
              </a:extLst>
            </p:cNvPr>
            <p:cNvPicPr>
              <a:picLocks noChangeAspect="1"/>
            </p:cNvPicPr>
            <p:nvPr/>
          </p:nvPicPr>
          <p:blipFill rotWithShape="1">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l="35663" t="31372" r="36396" b="43138"/>
            <a:stretch/>
          </p:blipFill>
          <p:spPr>
            <a:xfrm rot="13396103">
              <a:off x="3209925" y="2754607"/>
              <a:ext cx="888206" cy="607720"/>
            </a:xfrm>
            <a:prstGeom prst="rect">
              <a:avLst/>
            </a:prstGeom>
          </p:spPr>
        </p:pic>
      </p:grpSp>
      <p:grpSp>
        <p:nvGrpSpPr>
          <p:cNvPr id="37" name="Group 36">
            <a:extLst>
              <a:ext uri="{FF2B5EF4-FFF2-40B4-BE49-F238E27FC236}">
                <a16:creationId xmlns:a16="http://schemas.microsoft.com/office/drawing/2014/main" id="{6BB6F13C-ACEC-458F-871C-93DCB317137E}"/>
              </a:ext>
            </a:extLst>
          </p:cNvPr>
          <p:cNvGrpSpPr/>
          <p:nvPr/>
        </p:nvGrpSpPr>
        <p:grpSpPr>
          <a:xfrm rot="8051686">
            <a:off x="9665201" y="3616699"/>
            <a:ext cx="663489" cy="663488"/>
            <a:chOff x="3209925" y="2485775"/>
            <a:chExt cx="888206" cy="888206"/>
          </a:xfrm>
          <a:solidFill>
            <a:schemeClr val="tx1"/>
          </a:solidFill>
        </p:grpSpPr>
        <p:pic>
          <p:nvPicPr>
            <p:cNvPr id="38" name="Graphic 37">
              <a:extLst>
                <a:ext uri="{FF2B5EF4-FFF2-40B4-BE49-F238E27FC236}">
                  <a16:creationId xmlns:a16="http://schemas.microsoft.com/office/drawing/2014/main" id="{792157A3-D571-4DBE-BC91-390A4A6E8147}"/>
                </a:ext>
              </a:extLst>
            </p:cNvPr>
            <p:cNvPicPr>
              <a:picLocks noChangeAspect="1"/>
            </p:cNvPicPr>
            <p:nvPr/>
          </p:nvPicPr>
          <p:blipFill rotWithShape="1">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rcRect l="35663" t="31372" r="36396" b="43138"/>
            <a:stretch/>
          </p:blipFill>
          <p:spPr>
            <a:xfrm rot="2963674">
              <a:off x="3252788" y="2626018"/>
              <a:ext cx="888206" cy="607720"/>
            </a:xfrm>
            <a:prstGeom prst="rect">
              <a:avLst/>
            </a:prstGeom>
          </p:spPr>
        </p:pic>
        <p:pic>
          <p:nvPicPr>
            <p:cNvPr id="39" name="Graphic 38">
              <a:extLst>
                <a:ext uri="{FF2B5EF4-FFF2-40B4-BE49-F238E27FC236}">
                  <a16:creationId xmlns:a16="http://schemas.microsoft.com/office/drawing/2014/main" id="{085F662E-3D49-4BA2-937D-0800A4903152}"/>
                </a:ext>
              </a:extLst>
            </p:cNvPr>
            <p:cNvPicPr>
              <a:picLocks noChangeAspect="1"/>
            </p:cNvPicPr>
            <p:nvPr/>
          </p:nvPicPr>
          <p:blipFill rotWithShape="1">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rcRect l="35663" t="31372" r="36396" b="43138"/>
            <a:stretch/>
          </p:blipFill>
          <p:spPr>
            <a:xfrm rot="13396103">
              <a:off x="3209925" y="2754607"/>
              <a:ext cx="888206" cy="607720"/>
            </a:xfrm>
            <a:prstGeom prst="rect">
              <a:avLst/>
            </a:prstGeom>
          </p:spPr>
        </p:pic>
      </p:grpSp>
      <p:grpSp>
        <p:nvGrpSpPr>
          <p:cNvPr id="40" name="Group 39">
            <a:extLst>
              <a:ext uri="{FF2B5EF4-FFF2-40B4-BE49-F238E27FC236}">
                <a16:creationId xmlns:a16="http://schemas.microsoft.com/office/drawing/2014/main" id="{BEAD50B7-3A4A-4591-826B-D664A445CB73}"/>
              </a:ext>
            </a:extLst>
          </p:cNvPr>
          <p:cNvGrpSpPr/>
          <p:nvPr/>
        </p:nvGrpSpPr>
        <p:grpSpPr>
          <a:xfrm>
            <a:off x="10643704" y="4084430"/>
            <a:ext cx="675231" cy="667265"/>
            <a:chOff x="6149771" y="3884080"/>
            <a:chExt cx="675231" cy="667265"/>
          </a:xfrm>
        </p:grpSpPr>
        <p:pic>
          <p:nvPicPr>
            <p:cNvPr id="41" name="Graphic 40" descr="World outline">
              <a:extLst>
                <a:ext uri="{FF2B5EF4-FFF2-40B4-BE49-F238E27FC236}">
                  <a16:creationId xmlns:a16="http://schemas.microsoft.com/office/drawing/2014/main" id="{8809116F-21FC-41CF-9276-E89E47785A5C}"/>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204501" y="3884080"/>
              <a:ext cx="532394" cy="532394"/>
            </a:xfrm>
            <a:prstGeom prst="rect">
              <a:avLst/>
            </a:prstGeom>
          </p:spPr>
        </p:pic>
        <p:sp>
          <p:nvSpPr>
            <p:cNvPr id="42" name="TextBox 41">
              <a:extLst>
                <a:ext uri="{FF2B5EF4-FFF2-40B4-BE49-F238E27FC236}">
                  <a16:creationId xmlns:a16="http://schemas.microsoft.com/office/drawing/2014/main" id="{8BE6A817-78C8-486B-9A08-F24C2BDB37EF}"/>
                </a:ext>
              </a:extLst>
            </p:cNvPr>
            <p:cNvSpPr txBox="1"/>
            <p:nvPr/>
          </p:nvSpPr>
          <p:spPr>
            <a:xfrm>
              <a:off x="6149771" y="4335901"/>
              <a:ext cx="67523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FFFFFF">
                      <a:lumMod val="50000"/>
                    </a:srgbClr>
                  </a:solidFill>
                  <a:effectLst/>
                  <a:uLnTx/>
                  <a:uFillTx/>
                  <a:latin typeface="Equinor"/>
                  <a:ea typeface="+mn-ea"/>
                  <a:cs typeface="+mn-cs"/>
                </a:rPr>
                <a:t>Vendor  N</a:t>
              </a:r>
            </a:p>
          </p:txBody>
        </p:sp>
      </p:grpSp>
      <p:grpSp>
        <p:nvGrpSpPr>
          <p:cNvPr id="43" name="Group 42">
            <a:extLst>
              <a:ext uri="{FF2B5EF4-FFF2-40B4-BE49-F238E27FC236}">
                <a16:creationId xmlns:a16="http://schemas.microsoft.com/office/drawing/2014/main" id="{30757FDB-152F-4311-92B5-CF517D61CFAF}"/>
              </a:ext>
            </a:extLst>
          </p:cNvPr>
          <p:cNvGrpSpPr/>
          <p:nvPr/>
        </p:nvGrpSpPr>
        <p:grpSpPr>
          <a:xfrm rot="9521261">
            <a:off x="10051728" y="4195906"/>
            <a:ext cx="663489" cy="663488"/>
            <a:chOff x="3209925" y="2485775"/>
            <a:chExt cx="888206" cy="888206"/>
          </a:xfrm>
          <a:solidFill>
            <a:schemeClr val="tx1">
              <a:lumMod val="40000"/>
              <a:lumOff val="60000"/>
            </a:schemeClr>
          </a:solidFill>
        </p:grpSpPr>
        <p:pic>
          <p:nvPicPr>
            <p:cNvPr id="44" name="Graphic 43">
              <a:extLst>
                <a:ext uri="{FF2B5EF4-FFF2-40B4-BE49-F238E27FC236}">
                  <a16:creationId xmlns:a16="http://schemas.microsoft.com/office/drawing/2014/main" id="{6C613579-400B-4491-A2BB-1855FCDEE3E2}"/>
                </a:ext>
              </a:extLst>
            </p:cNvPr>
            <p:cNvPicPr>
              <a:picLocks noChangeAspect="1"/>
            </p:cNvPicPr>
            <p:nvPr/>
          </p:nvPicPr>
          <p:blipFill rotWithShape="1">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l="35663" t="31372" r="36396" b="43138"/>
            <a:stretch/>
          </p:blipFill>
          <p:spPr>
            <a:xfrm rot="2963674">
              <a:off x="3252788" y="2626018"/>
              <a:ext cx="888206" cy="607720"/>
            </a:xfrm>
            <a:prstGeom prst="rect">
              <a:avLst/>
            </a:prstGeom>
          </p:spPr>
        </p:pic>
        <p:pic>
          <p:nvPicPr>
            <p:cNvPr id="45" name="Graphic 44">
              <a:extLst>
                <a:ext uri="{FF2B5EF4-FFF2-40B4-BE49-F238E27FC236}">
                  <a16:creationId xmlns:a16="http://schemas.microsoft.com/office/drawing/2014/main" id="{6A41BF97-CFA8-49A6-967E-A74F2B40261B}"/>
                </a:ext>
              </a:extLst>
            </p:cNvPr>
            <p:cNvPicPr>
              <a:picLocks noChangeAspect="1"/>
            </p:cNvPicPr>
            <p:nvPr/>
          </p:nvPicPr>
          <p:blipFill rotWithShape="1">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l="35663" t="31372" r="36396" b="43138"/>
            <a:stretch/>
          </p:blipFill>
          <p:spPr>
            <a:xfrm rot="13396103">
              <a:off x="3209925" y="2754607"/>
              <a:ext cx="888206" cy="607720"/>
            </a:xfrm>
            <a:prstGeom prst="rect">
              <a:avLst/>
            </a:prstGeom>
          </p:spPr>
        </p:pic>
      </p:grpSp>
      <p:grpSp>
        <p:nvGrpSpPr>
          <p:cNvPr id="52" name="Group 51">
            <a:extLst>
              <a:ext uri="{FF2B5EF4-FFF2-40B4-BE49-F238E27FC236}">
                <a16:creationId xmlns:a16="http://schemas.microsoft.com/office/drawing/2014/main" id="{91404D12-6466-48B2-9936-E3F0EA5C7A22}"/>
              </a:ext>
            </a:extLst>
          </p:cNvPr>
          <p:cNvGrpSpPr/>
          <p:nvPr/>
        </p:nvGrpSpPr>
        <p:grpSpPr>
          <a:xfrm>
            <a:off x="9147084" y="2681117"/>
            <a:ext cx="888061" cy="631094"/>
            <a:chOff x="9093579" y="2652157"/>
            <a:chExt cx="888061" cy="631094"/>
          </a:xfrm>
        </p:grpSpPr>
        <p:pic>
          <p:nvPicPr>
            <p:cNvPr id="47" name="Picture 46">
              <a:extLst>
                <a:ext uri="{FF2B5EF4-FFF2-40B4-BE49-F238E27FC236}">
                  <a16:creationId xmlns:a16="http://schemas.microsoft.com/office/drawing/2014/main" id="{145AD3DF-ECA9-4947-A080-0816C7518605}"/>
                </a:ext>
              </a:extLst>
            </p:cNvPr>
            <p:cNvPicPr>
              <a:picLocks noChangeAspect="1"/>
            </p:cNvPicPr>
            <p:nvPr/>
          </p:nvPicPr>
          <p:blipFill>
            <a:blip r:embed="rId19"/>
            <a:stretch>
              <a:fillRect/>
            </a:stretch>
          </p:blipFill>
          <p:spPr>
            <a:xfrm>
              <a:off x="9093579" y="2995969"/>
              <a:ext cx="849078" cy="287282"/>
            </a:xfrm>
            <a:prstGeom prst="rect">
              <a:avLst/>
            </a:prstGeom>
          </p:spPr>
        </p:pic>
        <p:pic>
          <p:nvPicPr>
            <p:cNvPr id="49" name="Picture 48">
              <a:extLst>
                <a:ext uri="{FF2B5EF4-FFF2-40B4-BE49-F238E27FC236}">
                  <a16:creationId xmlns:a16="http://schemas.microsoft.com/office/drawing/2014/main" id="{B44700C2-696C-441A-B854-0D1930EFD1F2}"/>
                </a:ext>
              </a:extLst>
            </p:cNvPr>
            <p:cNvPicPr>
              <a:picLocks noChangeAspect="1"/>
            </p:cNvPicPr>
            <p:nvPr/>
          </p:nvPicPr>
          <p:blipFill>
            <a:blip r:embed="rId20"/>
            <a:stretch>
              <a:fillRect/>
            </a:stretch>
          </p:blipFill>
          <p:spPr>
            <a:xfrm>
              <a:off x="9179855" y="2652157"/>
              <a:ext cx="351877" cy="404494"/>
            </a:xfrm>
            <a:prstGeom prst="rect">
              <a:avLst/>
            </a:prstGeom>
          </p:spPr>
        </p:pic>
        <p:pic>
          <p:nvPicPr>
            <p:cNvPr id="51" name="Picture 50">
              <a:extLst>
                <a:ext uri="{FF2B5EF4-FFF2-40B4-BE49-F238E27FC236}">
                  <a16:creationId xmlns:a16="http://schemas.microsoft.com/office/drawing/2014/main" id="{C0E40440-986F-4C73-87E1-799AEAAF8B38}"/>
                </a:ext>
              </a:extLst>
            </p:cNvPr>
            <p:cNvPicPr>
              <a:picLocks noChangeAspect="1"/>
            </p:cNvPicPr>
            <p:nvPr/>
          </p:nvPicPr>
          <p:blipFill>
            <a:blip r:embed="rId21"/>
            <a:stretch>
              <a:fillRect/>
            </a:stretch>
          </p:blipFill>
          <p:spPr>
            <a:xfrm>
              <a:off x="9588528" y="2664923"/>
              <a:ext cx="393112" cy="383445"/>
            </a:xfrm>
            <a:prstGeom prst="rect">
              <a:avLst/>
            </a:prstGeom>
          </p:spPr>
        </p:pic>
      </p:grpSp>
      <p:pic>
        <p:nvPicPr>
          <p:cNvPr id="26" name="Picture 25">
            <a:extLst>
              <a:ext uri="{FF2B5EF4-FFF2-40B4-BE49-F238E27FC236}">
                <a16:creationId xmlns:a16="http://schemas.microsoft.com/office/drawing/2014/main" id="{33A46640-563C-45F3-AAC9-15CDEF97937A}"/>
              </a:ext>
            </a:extLst>
          </p:cNvPr>
          <p:cNvPicPr>
            <a:picLocks noChangeAspect="1"/>
          </p:cNvPicPr>
          <p:nvPr/>
        </p:nvPicPr>
        <p:blipFill>
          <a:blip r:embed="rId22"/>
          <a:stretch>
            <a:fillRect/>
          </a:stretch>
        </p:blipFill>
        <p:spPr>
          <a:xfrm>
            <a:off x="6843579" y="3455254"/>
            <a:ext cx="426935" cy="290552"/>
          </a:xfrm>
          <a:prstGeom prst="rect">
            <a:avLst/>
          </a:prstGeom>
        </p:spPr>
      </p:pic>
      <p:pic>
        <p:nvPicPr>
          <p:cNvPr id="28" name="Picture 27">
            <a:extLst>
              <a:ext uri="{FF2B5EF4-FFF2-40B4-BE49-F238E27FC236}">
                <a16:creationId xmlns:a16="http://schemas.microsoft.com/office/drawing/2014/main" id="{C69D961D-033A-40EC-846B-D1BA1D30F02C}"/>
              </a:ext>
            </a:extLst>
          </p:cNvPr>
          <p:cNvPicPr>
            <a:picLocks noChangeAspect="1"/>
          </p:cNvPicPr>
          <p:nvPr/>
        </p:nvPicPr>
        <p:blipFill>
          <a:blip r:embed="rId23"/>
          <a:stretch>
            <a:fillRect/>
          </a:stretch>
        </p:blipFill>
        <p:spPr>
          <a:xfrm>
            <a:off x="7993556" y="2965366"/>
            <a:ext cx="675231" cy="188941"/>
          </a:xfrm>
          <a:prstGeom prst="rect">
            <a:avLst/>
          </a:prstGeom>
        </p:spPr>
      </p:pic>
    </p:spTree>
    <p:extLst>
      <p:ext uri="{BB962C8B-B14F-4D97-AF65-F5344CB8AC3E}">
        <p14:creationId xmlns:p14="http://schemas.microsoft.com/office/powerpoint/2010/main" val="22672407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00C07-1102-42DC-A3F2-09BE998A9901}"/>
              </a:ext>
            </a:extLst>
          </p:cNvPr>
          <p:cNvSpPr>
            <a:spLocks noGrp="1"/>
          </p:cNvSpPr>
          <p:nvPr>
            <p:ph type="title"/>
          </p:nvPr>
        </p:nvSpPr>
        <p:spPr>
          <a:xfrm>
            <a:off x="541031" y="404262"/>
            <a:ext cx="10801350" cy="592073"/>
          </a:xfrm>
        </p:spPr>
        <p:txBody>
          <a:bodyPr/>
          <a:lstStyle/>
          <a:p>
            <a:r>
              <a:rPr lang="en-US" b="1"/>
              <a:t>OSDU Interoperability sandbox</a:t>
            </a:r>
            <a:br>
              <a:rPr lang="en-US"/>
            </a:br>
            <a:r>
              <a:rPr lang="en-US" sz="1800"/>
              <a:t>STATUS AND CURRENT FINDINGS</a:t>
            </a:r>
            <a:endParaRPr lang="en-US"/>
          </a:p>
        </p:txBody>
      </p:sp>
      <p:sp>
        <p:nvSpPr>
          <p:cNvPr id="5" name="Slide Number Placeholder 4">
            <a:extLst>
              <a:ext uri="{FF2B5EF4-FFF2-40B4-BE49-F238E27FC236}">
                <a16:creationId xmlns:a16="http://schemas.microsoft.com/office/drawing/2014/main" id="{B9B26ED0-9DFC-47DF-8E64-3F9AE292CCA9}"/>
              </a:ext>
            </a:extLst>
          </p:cNvPr>
          <p:cNvSpPr>
            <a:spLocks noGrp="1"/>
          </p:cNvSpPr>
          <p:nvPr>
            <p:ph type="sldNum" sz="quarter" idx="12"/>
          </p:nvPr>
        </p:nvSpPr>
        <p:spPr>
          <a:xfrm>
            <a:off x="695324" y="6596187"/>
            <a:ext cx="177934" cy="2176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US"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a:t>
            </a:fld>
            <a:r>
              <a:rPr kumimoji="0" lang="en-US" sz="800" b="0" i="0" u="none" strike="noStrike" kern="1200" cap="none" spc="0" normalizeH="0" baseline="0" noProof="0">
                <a:ln>
                  <a:noFill/>
                </a:ln>
                <a:solidFill>
                  <a:srgbClr val="7C8F98"/>
                </a:solidFill>
                <a:effectLst/>
                <a:uLnTx/>
                <a:uFillTx/>
                <a:latin typeface="Equinor"/>
                <a:ea typeface="+mn-ea"/>
                <a:cs typeface="+mn-cs"/>
              </a:rPr>
              <a:t>  |  </a:t>
            </a:r>
          </a:p>
        </p:txBody>
      </p:sp>
      <p:pic>
        <p:nvPicPr>
          <p:cNvPr id="8" name="Picture 6" descr="Petrel crack – Downloadly">
            <a:extLst>
              <a:ext uri="{FF2B5EF4-FFF2-40B4-BE49-F238E27FC236}">
                <a16:creationId xmlns:a16="http://schemas.microsoft.com/office/drawing/2014/main" id="{1FDA6471-65DE-4342-902F-1082F3A154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0642" y="2830757"/>
            <a:ext cx="638834" cy="638834"/>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57435CFB-6B5F-4A76-98BB-C6F89262FCAA}"/>
              </a:ext>
            </a:extLst>
          </p:cNvPr>
          <p:cNvGrpSpPr/>
          <p:nvPr/>
        </p:nvGrpSpPr>
        <p:grpSpPr>
          <a:xfrm>
            <a:off x="7541925" y="3539832"/>
            <a:ext cx="2584449" cy="1608621"/>
            <a:chOff x="7150101" y="2932888"/>
            <a:chExt cx="4013200" cy="2496584"/>
          </a:xfrm>
        </p:grpSpPr>
        <p:pic>
          <p:nvPicPr>
            <p:cNvPr id="10" name="Picture 9">
              <a:extLst>
                <a:ext uri="{FF2B5EF4-FFF2-40B4-BE49-F238E27FC236}">
                  <a16:creationId xmlns:a16="http://schemas.microsoft.com/office/drawing/2014/main" id="{BB95EA06-CBA8-4C41-A20C-A2549860F8FE}"/>
                </a:ext>
              </a:extLst>
            </p:cNvPr>
            <p:cNvPicPr>
              <a:picLocks noChangeAspect="1"/>
            </p:cNvPicPr>
            <p:nvPr/>
          </p:nvPicPr>
          <p:blipFill rotWithShape="1">
            <a:blip r:embed="rId4">
              <a:alphaModFix amt="15000"/>
              <a:extLst>
                <a:ext uri="{BEBA8EAE-BF5A-486C-A8C5-ECC9F3942E4B}">
                  <a14:imgProps xmlns:a14="http://schemas.microsoft.com/office/drawing/2010/main">
                    <a14:imgLayer r:embed="rId5">
                      <a14:imgEffect>
                        <a14:backgroundRemoval t="9983" b="90017" l="9989" r="89957">
                          <a14:foregroundMark x1="30881" y1="86519" x2="35822" y2="89164"/>
                          <a14:foregroundMark x1="35822" y1="89164" x2="46455" y2="85580"/>
                          <a14:foregroundMark x1="46455" y1="85580" x2="52041" y2="86177"/>
                          <a14:foregroundMark x1="52041" y1="86177" x2="61547" y2="85922"/>
                          <a14:foregroundMark x1="61547" y1="85922" x2="73093" y2="90017"/>
                          <a14:foregroundMark x1="66434" y1="51451" x2="65521" y2="49403"/>
                        </a14:backgroundRemoval>
                      </a14:imgEffect>
                    </a14:imgLayer>
                  </a14:imgProps>
                </a:ext>
              </a:extLst>
            </a:blip>
            <a:srcRect l="21791" t="34815" r="18063" b="5741"/>
            <a:stretch/>
          </p:blipFill>
          <p:spPr>
            <a:xfrm>
              <a:off x="7150101" y="2932888"/>
              <a:ext cx="4013200" cy="2496584"/>
            </a:xfrm>
            <a:prstGeom prst="rect">
              <a:avLst/>
            </a:prstGeom>
            <a:effectLst>
              <a:outerShdw blurRad="63500" sx="102000" sy="102000" algn="ctr" rotWithShape="0">
                <a:prstClr val="black">
                  <a:alpha val="40000"/>
                </a:prstClr>
              </a:outerShdw>
            </a:effectLst>
          </p:spPr>
        </p:pic>
        <p:pic>
          <p:nvPicPr>
            <p:cNvPr id="11" name="Picture 2" descr="The Open Group OSDU™ Forum">
              <a:extLst>
                <a:ext uri="{FF2B5EF4-FFF2-40B4-BE49-F238E27FC236}">
                  <a16:creationId xmlns:a16="http://schemas.microsoft.com/office/drawing/2014/main" id="{CBF82FB0-0419-4128-AE27-1329506619F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83188" y="3886763"/>
              <a:ext cx="2335597" cy="926940"/>
            </a:xfrm>
            <a:prstGeom prst="rect">
              <a:avLst/>
            </a:prstGeom>
            <a:noFill/>
            <a:extLst>
              <a:ext uri="{909E8E84-426E-40DD-AFC4-6F175D3DCCD1}">
                <a14:hiddenFill xmlns:a14="http://schemas.microsoft.com/office/drawing/2010/main">
                  <a:solidFill>
                    <a:srgbClr val="FFFFFF"/>
                  </a:solidFill>
                </a14:hiddenFill>
              </a:ext>
            </a:extLst>
          </p:spPr>
        </p:pic>
      </p:grpSp>
      <p:pic>
        <p:nvPicPr>
          <p:cNvPr id="12" name="Picture 8" descr="DecisionSpace Petrophysics">
            <a:extLst>
              <a:ext uri="{FF2B5EF4-FFF2-40B4-BE49-F238E27FC236}">
                <a16:creationId xmlns:a16="http://schemas.microsoft.com/office/drawing/2014/main" id="{A9683CC5-ACA9-4EC5-9738-821E2F545F3C}"/>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r="1287" b="27095"/>
          <a:stretch/>
        </p:blipFill>
        <p:spPr bwMode="auto">
          <a:xfrm>
            <a:off x="7843189" y="2396119"/>
            <a:ext cx="680484" cy="58022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301F1E7E-4AD0-49CD-8248-C30DA59BF448}"/>
              </a:ext>
            </a:extLst>
          </p:cNvPr>
          <p:cNvGrpSpPr/>
          <p:nvPr/>
        </p:nvGrpSpPr>
        <p:grpSpPr>
          <a:xfrm rot="1276579">
            <a:off x="7221402" y="3281297"/>
            <a:ext cx="663488" cy="663488"/>
            <a:chOff x="3209925" y="2485775"/>
            <a:chExt cx="888206" cy="888206"/>
          </a:xfrm>
          <a:solidFill>
            <a:srgbClr val="243746"/>
          </a:solidFill>
        </p:grpSpPr>
        <p:pic>
          <p:nvPicPr>
            <p:cNvPr id="14" name="Graphic 13">
              <a:extLst>
                <a:ext uri="{FF2B5EF4-FFF2-40B4-BE49-F238E27FC236}">
                  <a16:creationId xmlns:a16="http://schemas.microsoft.com/office/drawing/2014/main" id="{568E7677-5158-458A-9363-FA338ECB3118}"/>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2963674">
              <a:off x="3252788" y="2626018"/>
              <a:ext cx="888206" cy="607720"/>
            </a:xfrm>
            <a:prstGeom prst="rect">
              <a:avLst/>
            </a:prstGeom>
          </p:spPr>
        </p:pic>
        <p:pic>
          <p:nvPicPr>
            <p:cNvPr id="15" name="Graphic 14">
              <a:extLst>
                <a:ext uri="{FF2B5EF4-FFF2-40B4-BE49-F238E27FC236}">
                  <a16:creationId xmlns:a16="http://schemas.microsoft.com/office/drawing/2014/main" id="{4BA658E6-2014-41D0-8B6D-7A87027D8DB5}"/>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13396103">
              <a:off x="3209925" y="2754607"/>
              <a:ext cx="888206" cy="607720"/>
            </a:xfrm>
            <a:prstGeom prst="rect">
              <a:avLst/>
            </a:prstGeom>
          </p:spPr>
        </p:pic>
      </p:grpSp>
      <p:grpSp>
        <p:nvGrpSpPr>
          <p:cNvPr id="16" name="Group 15">
            <a:extLst>
              <a:ext uri="{FF2B5EF4-FFF2-40B4-BE49-F238E27FC236}">
                <a16:creationId xmlns:a16="http://schemas.microsoft.com/office/drawing/2014/main" id="{42D6F641-1267-4013-9BA5-AB9153957A6C}"/>
              </a:ext>
            </a:extLst>
          </p:cNvPr>
          <p:cNvGrpSpPr/>
          <p:nvPr/>
        </p:nvGrpSpPr>
        <p:grpSpPr>
          <a:xfrm rot="3965404">
            <a:off x="7982378" y="3022791"/>
            <a:ext cx="663488" cy="663488"/>
            <a:chOff x="3209925" y="2485775"/>
            <a:chExt cx="888206" cy="888206"/>
          </a:xfrm>
          <a:solidFill>
            <a:srgbClr val="243746"/>
          </a:solidFill>
        </p:grpSpPr>
        <p:pic>
          <p:nvPicPr>
            <p:cNvPr id="17" name="Graphic 16">
              <a:extLst>
                <a:ext uri="{FF2B5EF4-FFF2-40B4-BE49-F238E27FC236}">
                  <a16:creationId xmlns:a16="http://schemas.microsoft.com/office/drawing/2014/main" id="{93BDD784-E9D5-4D36-898D-ACC63F4FFC6E}"/>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2963674">
              <a:off x="3252788" y="2626018"/>
              <a:ext cx="888206" cy="607720"/>
            </a:xfrm>
            <a:prstGeom prst="rect">
              <a:avLst/>
            </a:prstGeom>
          </p:spPr>
        </p:pic>
        <p:pic>
          <p:nvPicPr>
            <p:cNvPr id="18" name="Graphic 17">
              <a:extLst>
                <a:ext uri="{FF2B5EF4-FFF2-40B4-BE49-F238E27FC236}">
                  <a16:creationId xmlns:a16="http://schemas.microsoft.com/office/drawing/2014/main" id="{497059FE-74BA-49B1-9A80-C0E8AC9183FC}"/>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5663" t="31372" r="36396" b="43138"/>
            <a:stretch/>
          </p:blipFill>
          <p:spPr>
            <a:xfrm rot="13396103">
              <a:off x="3209925" y="2754607"/>
              <a:ext cx="888206" cy="607720"/>
            </a:xfrm>
            <a:prstGeom prst="rect">
              <a:avLst/>
            </a:prstGeom>
          </p:spPr>
        </p:pic>
      </p:grpSp>
      <p:grpSp>
        <p:nvGrpSpPr>
          <p:cNvPr id="19" name="Group 18">
            <a:extLst>
              <a:ext uri="{FF2B5EF4-FFF2-40B4-BE49-F238E27FC236}">
                <a16:creationId xmlns:a16="http://schemas.microsoft.com/office/drawing/2014/main" id="{BC86FCE4-07BA-4373-B379-A42F28066DA8}"/>
              </a:ext>
            </a:extLst>
          </p:cNvPr>
          <p:cNvGrpSpPr/>
          <p:nvPr/>
        </p:nvGrpSpPr>
        <p:grpSpPr>
          <a:xfrm rot="6889552">
            <a:off x="9013531" y="3218417"/>
            <a:ext cx="663488" cy="663488"/>
            <a:chOff x="3192541" y="2485775"/>
            <a:chExt cx="888206" cy="888206"/>
          </a:xfrm>
          <a:solidFill>
            <a:schemeClr val="tx1">
              <a:lumMod val="75000"/>
            </a:schemeClr>
          </a:solidFill>
        </p:grpSpPr>
        <p:pic>
          <p:nvPicPr>
            <p:cNvPr id="20" name="Graphic 19">
              <a:extLst>
                <a:ext uri="{FF2B5EF4-FFF2-40B4-BE49-F238E27FC236}">
                  <a16:creationId xmlns:a16="http://schemas.microsoft.com/office/drawing/2014/main" id="{0A0E3026-2F45-42DE-A9A3-F0C11883AE00}"/>
                </a:ext>
              </a:extLst>
            </p:cNvPr>
            <p:cNvPicPr>
              <a:picLocks noChangeAspect="1"/>
            </p:cNvPicPr>
            <p:nvPr/>
          </p:nvPicPr>
          <p:blipFill rotWithShape="1">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35663" t="31372" r="36396" b="43138"/>
            <a:stretch/>
          </p:blipFill>
          <p:spPr>
            <a:xfrm rot="2963674">
              <a:off x="3252788" y="2626018"/>
              <a:ext cx="888206" cy="607720"/>
            </a:xfrm>
            <a:prstGeom prst="rect">
              <a:avLst/>
            </a:prstGeom>
          </p:spPr>
        </p:pic>
        <p:pic>
          <p:nvPicPr>
            <p:cNvPr id="21" name="Graphic 20">
              <a:extLst>
                <a:ext uri="{FF2B5EF4-FFF2-40B4-BE49-F238E27FC236}">
                  <a16:creationId xmlns:a16="http://schemas.microsoft.com/office/drawing/2014/main" id="{16E4B94F-C73B-452A-A57F-4A442C87AEE4}"/>
                </a:ext>
              </a:extLst>
            </p:cNvPr>
            <p:cNvPicPr>
              <a:picLocks noChangeAspect="1"/>
            </p:cNvPicPr>
            <p:nvPr/>
          </p:nvPicPr>
          <p:blipFill rotWithShape="1">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35663" t="31372" r="36396" b="43138"/>
            <a:stretch/>
          </p:blipFill>
          <p:spPr>
            <a:xfrm rot="13396103">
              <a:off x="3192541" y="2798437"/>
              <a:ext cx="888206" cy="556995"/>
            </a:xfrm>
            <a:prstGeom prst="rect">
              <a:avLst/>
            </a:prstGeom>
          </p:spPr>
        </p:pic>
      </p:grpSp>
      <p:sp>
        <p:nvSpPr>
          <p:cNvPr id="23" name="TextBox 22">
            <a:extLst>
              <a:ext uri="{FF2B5EF4-FFF2-40B4-BE49-F238E27FC236}">
                <a16:creationId xmlns:a16="http://schemas.microsoft.com/office/drawing/2014/main" id="{E70716FE-E511-4233-94CD-1B78C366797C}"/>
              </a:ext>
            </a:extLst>
          </p:cNvPr>
          <p:cNvSpPr txBox="1"/>
          <p:nvPr/>
        </p:nvSpPr>
        <p:spPr>
          <a:xfrm>
            <a:off x="6406862" y="5139815"/>
            <a:ext cx="5099940" cy="30777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333333"/>
                </a:solidFill>
                <a:effectLst/>
                <a:uLnTx/>
                <a:uFillTx/>
                <a:latin typeface="Equinor Medium"/>
                <a:ea typeface="League Spartan" charset="0"/>
                <a:cs typeface="Poppins" pitchFamily="2" charset="77"/>
              </a:rPr>
              <a:t>Can we enable seamless data flow across our key tools?</a:t>
            </a:r>
          </a:p>
        </p:txBody>
      </p:sp>
      <p:pic>
        <p:nvPicPr>
          <p:cNvPr id="4" name="Picture 3">
            <a:extLst>
              <a:ext uri="{FF2B5EF4-FFF2-40B4-BE49-F238E27FC236}">
                <a16:creationId xmlns:a16="http://schemas.microsoft.com/office/drawing/2014/main" id="{A81D973E-BE43-48A6-BED8-088F8A328DE1}"/>
              </a:ext>
            </a:extLst>
          </p:cNvPr>
          <p:cNvPicPr>
            <a:picLocks noChangeAspect="1"/>
          </p:cNvPicPr>
          <p:nvPr/>
        </p:nvPicPr>
        <p:blipFill>
          <a:blip r:embed="rId12"/>
          <a:stretch>
            <a:fillRect/>
          </a:stretch>
        </p:blipFill>
        <p:spPr>
          <a:xfrm>
            <a:off x="10179436" y="3312211"/>
            <a:ext cx="518998" cy="575764"/>
          </a:xfrm>
          <a:prstGeom prst="rect">
            <a:avLst/>
          </a:prstGeom>
        </p:spPr>
      </p:pic>
      <p:grpSp>
        <p:nvGrpSpPr>
          <p:cNvPr id="30" name="Group 29">
            <a:extLst>
              <a:ext uri="{FF2B5EF4-FFF2-40B4-BE49-F238E27FC236}">
                <a16:creationId xmlns:a16="http://schemas.microsoft.com/office/drawing/2014/main" id="{E3A2AFE0-DF41-454D-8990-5FF4D231A48F}"/>
              </a:ext>
            </a:extLst>
          </p:cNvPr>
          <p:cNvGrpSpPr/>
          <p:nvPr/>
        </p:nvGrpSpPr>
        <p:grpSpPr>
          <a:xfrm>
            <a:off x="6164931" y="3858464"/>
            <a:ext cx="675231" cy="667265"/>
            <a:chOff x="6149771" y="3884080"/>
            <a:chExt cx="675231" cy="667265"/>
          </a:xfrm>
        </p:grpSpPr>
        <p:pic>
          <p:nvPicPr>
            <p:cNvPr id="24" name="Graphic 23" descr="World outline">
              <a:extLst>
                <a:ext uri="{FF2B5EF4-FFF2-40B4-BE49-F238E27FC236}">
                  <a16:creationId xmlns:a16="http://schemas.microsoft.com/office/drawing/2014/main" id="{F426B502-6ECA-4A85-A649-2EBBE917C7D9}"/>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204501" y="3884080"/>
              <a:ext cx="532394" cy="532394"/>
            </a:xfrm>
            <a:prstGeom prst="rect">
              <a:avLst/>
            </a:prstGeom>
          </p:spPr>
        </p:pic>
        <p:sp>
          <p:nvSpPr>
            <p:cNvPr id="25" name="TextBox 24">
              <a:extLst>
                <a:ext uri="{FF2B5EF4-FFF2-40B4-BE49-F238E27FC236}">
                  <a16:creationId xmlns:a16="http://schemas.microsoft.com/office/drawing/2014/main" id="{F2876D6D-69AF-446F-A3C9-B52DA530FBF7}"/>
                </a:ext>
              </a:extLst>
            </p:cNvPr>
            <p:cNvSpPr txBox="1"/>
            <p:nvPr/>
          </p:nvSpPr>
          <p:spPr>
            <a:xfrm>
              <a:off x="6149771" y="4335901"/>
              <a:ext cx="67523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FFFFFF">
                      <a:lumMod val="50000"/>
                    </a:srgbClr>
                  </a:solidFill>
                  <a:effectLst/>
                  <a:uLnTx/>
                  <a:uFillTx/>
                  <a:latin typeface="Equinor"/>
                  <a:ea typeface="+mn-ea"/>
                  <a:cs typeface="+mn-cs"/>
                </a:rPr>
                <a:t>Vendor  A</a:t>
              </a:r>
            </a:p>
          </p:txBody>
        </p:sp>
      </p:grpSp>
      <p:grpSp>
        <p:nvGrpSpPr>
          <p:cNvPr id="34" name="Group 33">
            <a:extLst>
              <a:ext uri="{FF2B5EF4-FFF2-40B4-BE49-F238E27FC236}">
                <a16:creationId xmlns:a16="http://schemas.microsoft.com/office/drawing/2014/main" id="{11EA9E7C-830B-41ED-AD86-A945DDD5B0A3}"/>
              </a:ext>
            </a:extLst>
          </p:cNvPr>
          <p:cNvGrpSpPr/>
          <p:nvPr/>
        </p:nvGrpSpPr>
        <p:grpSpPr>
          <a:xfrm rot="389061">
            <a:off x="6868015" y="3959006"/>
            <a:ext cx="663489" cy="663488"/>
            <a:chOff x="3209925" y="2485775"/>
            <a:chExt cx="888206" cy="888206"/>
          </a:xfrm>
          <a:solidFill>
            <a:schemeClr val="tx1">
              <a:lumMod val="40000"/>
              <a:lumOff val="60000"/>
            </a:schemeClr>
          </a:solidFill>
        </p:grpSpPr>
        <p:pic>
          <p:nvPicPr>
            <p:cNvPr id="35" name="Graphic 34">
              <a:extLst>
                <a:ext uri="{FF2B5EF4-FFF2-40B4-BE49-F238E27FC236}">
                  <a16:creationId xmlns:a16="http://schemas.microsoft.com/office/drawing/2014/main" id="{99DBEBE4-CA93-49B6-B111-D4B72926DDCB}"/>
                </a:ext>
              </a:extLst>
            </p:cNvPr>
            <p:cNvPicPr>
              <a:picLocks noChangeAspect="1"/>
            </p:cNvPicPr>
            <p:nvPr/>
          </p:nvPicPr>
          <p:blipFill rotWithShape="1">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l="35663" t="31372" r="36396" b="43138"/>
            <a:stretch/>
          </p:blipFill>
          <p:spPr>
            <a:xfrm rot="2963674">
              <a:off x="3252788" y="2626018"/>
              <a:ext cx="888206" cy="607720"/>
            </a:xfrm>
            <a:prstGeom prst="rect">
              <a:avLst/>
            </a:prstGeom>
          </p:spPr>
        </p:pic>
        <p:pic>
          <p:nvPicPr>
            <p:cNvPr id="36" name="Graphic 35">
              <a:extLst>
                <a:ext uri="{FF2B5EF4-FFF2-40B4-BE49-F238E27FC236}">
                  <a16:creationId xmlns:a16="http://schemas.microsoft.com/office/drawing/2014/main" id="{9622386E-E74A-4E69-AB10-D6C6D4728383}"/>
                </a:ext>
              </a:extLst>
            </p:cNvPr>
            <p:cNvPicPr>
              <a:picLocks noChangeAspect="1"/>
            </p:cNvPicPr>
            <p:nvPr/>
          </p:nvPicPr>
          <p:blipFill rotWithShape="1">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l="35663" t="31372" r="36396" b="43138"/>
            <a:stretch/>
          </p:blipFill>
          <p:spPr>
            <a:xfrm rot="13396103">
              <a:off x="3209925" y="2754607"/>
              <a:ext cx="888206" cy="607720"/>
            </a:xfrm>
            <a:prstGeom prst="rect">
              <a:avLst/>
            </a:prstGeom>
          </p:spPr>
        </p:pic>
      </p:grpSp>
      <p:grpSp>
        <p:nvGrpSpPr>
          <p:cNvPr id="37" name="Group 36">
            <a:extLst>
              <a:ext uri="{FF2B5EF4-FFF2-40B4-BE49-F238E27FC236}">
                <a16:creationId xmlns:a16="http://schemas.microsoft.com/office/drawing/2014/main" id="{6BB6F13C-ACEC-458F-871C-93DCB317137E}"/>
              </a:ext>
            </a:extLst>
          </p:cNvPr>
          <p:cNvGrpSpPr/>
          <p:nvPr/>
        </p:nvGrpSpPr>
        <p:grpSpPr>
          <a:xfrm rot="8051686">
            <a:off x="9665201" y="3616699"/>
            <a:ext cx="663489" cy="663488"/>
            <a:chOff x="3209925" y="2485775"/>
            <a:chExt cx="888206" cy="888206"/>
          </a:xfrm>
          <a:solidFill>
            <a:schemeClr val="tx1"/>
          </a:solidFill>
        </p:grpSpPr>
        <p:pic>
          <p:nvPicPr>
            <p:cNvPr id="38" name="Graphic 37">
              <a:extLst>
                <a:ext uri="{FF2B5EF4-FFF2-40B4-BE49-F238E27FC236}">
                  <a16:creationId xmlns:a16="http://schemas.microsoft.com/office/drawing/2014/main" id="{792157A3-D571-4DBE-BC91-390A4A6E8147}"/>
                </a:ext>
              </a:extLst>
            </p:cNvPr>
            <p:cNvPicPr>
              <a:picLocks noChangeAspect="1"/>
            </p:cNvPicPr>
            <p:nvPr/>
          </p:nvPicPr>
          <p:blipFill rotWithShape="1">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rcRect l="35663" t="31372" r="36396" b="43138"/>
            <a:stretch/>
          </p:blipFill>
          <p:spPr>
            <a:xfrm rot="2963674">
              <a:off x="3252788" y="2626018"/>
              <a:ext cx="888206" cy="607720"/>
            </a:xfrm>
            <a:prstGeom prst="rect">
              <a:avLst/>
            </a:prstGeom>
          </p:spPr>
        </p:pic>
        <p:pic>
          <p:nvPicPr>
            <p:cNvPr id="39" name="Graphic 38">
              <a:extLst>
                <a:ext uri="{FF2B5EF4-FFF2-40B4-BE49-F238E27FC236}">
                  <a16:creationId xmlns:a16="http://schemas.microsoft.com/office/drawing/2014/main" id="{085F662E-3D49-4BA2-937D-0800A4903152}"/>
                </a:ext>
              </a:extLst>
            </p:cNvPr>
            <p:cNvPicPr>
              <a:picLocks noChangeAspect="1"/>
            </p:cNvPicPr>
            <p:nvPr/>
          </p:nvPicPr>
          <p:blipFill rotWithShape="1">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rcRect l="35663" t="31372" r="36396" b="43138"/>
            <a:stretch/>
          </p:blipFill>
          <p:spPr>
            <a:xfrm rot="13396103">
              <a:off x="3209925" y="2754607"/>
              <a:ext cx="888206" cy="607720"/>
            </a:xfrm>
            <a:prstGeom prst="rect">
              <a:avLst/>
            </a:prstGeom>
          </p:spPr>
        </p:pic>
      </p:grpSp>
      <p:grpSp>
        <p:nvGrpSpPr>
          <p:cNvPr id="40" name="Group 39">
            <a:extLst>
              <a:ext uri="{FF2B5EF4-FFF2-40B4-BE49-F238E27FC236}">
                <a16:creationId xmlns:a16="http://schemas.microsoft.com/office/drawing/2014/main" id="{BEAD50B7-3A4A-4591-826B-D664A445CB73}"/>
              </a:ext>
            </a:extLst>
          </p:cNvPr>
          <p:cNvGrpSpPr/>
          <p:nvPr/>
        </p:nvGrpSpPr>
        <p:grpSpPr>
          <a:xfrm>
            <a:off x="10643704" y="4084430"/>
            <a:ext cx="675231" cy="667265"/>
            <a:chOff x="6149771" y="3884080"/>
            <a:chExt cx="675231" cy="667265"/>
          </a:xfrm>
        </p:grpSpPr>
        <p:pic>
          <p:nvPicPr>
            <p:cNvPr id="41" name="Graphic 40" descr="World outline">
              <a:extLst>
                <a:ext uri="{FF2B5EF4-FFF2-40B4-BE49-F238E27FC236}">
                  <a16:creationId xmlns:a16="http://schemas.microsoft.com/office/drawing/2014/main" id="{8809116F-21FC-41CF-9276-E89E47785A5C}"/>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204501" y="3884080"/>
              <a:ext cx="532394" cy="532394"/>
            </a:xfrm>
            <a:prstGeom prst="rect">
              <a:avLst/>
            </a:prstGeom>
          </p:spPr>
        </p:pic>
        <p:sp>
          <p:nvSpPr>
            <p:cNvPr id="42" name="TextBox 41">
              <a:extLst>
                <a:ext uri="{FF2B5EF4-FFF2-40B4-BE49-F238E27FC236}">
                  <a16:creationId xmlns:a16="http://schemas.microsoft.com/office/drawing/2014/main" id="{8BE6A817-78C8-486B-9A08-F24C2BDB37EF}"/>
                </a:ext>
              </a:extLst>
            </p:cNvPr>
            <p:cNvSpPr txBox="1"/>
            <p:nvPr/>
          </p:nvSpPr>
          <p:spPr>
            <a:xfrm>
              <a:off x="6149771" y="4335901"/>
              <a:ext cx="675231"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FFFFFF">
                      <a:lumMod val="50000"/>
                    </a:srgbClr>
                  </a:solidFill>
                  <a:effectLst/>
                  <a:uLnTx/>
                  <a:uFillTx/>
                  <a:latin typeface="Equinor"/>
                  <a:ea typeface="+mn-ea"/>
                  <a:cs typeface="+mn-cs"/>
                </a:rPr>
                <a:t>Vendor  N</a:t>
              </a:r>
            </a:p>
          </p:txBody>
        </p:sp>
      </p:grpSp>
      <p:grpSp>
        <p:nvGrpSpPr>
          <p:cNvPr id="43" name="Group 42">
            <a:extLst>
              <a:ext uri="{FF2B5EF4-FFF2-40B4-BE49-F238E27FC236}">
                <a16:creationId xmlns:a16="http://schemas.microsoft.com/office/drawing/2014/main" id="{30757FDB-152F-4311-92B5-CF517D61CFAF}"/>
              </a:ext>
            </a:extLst>
          </p:cNvPr>
          <p:cNvGrpSpPr/>
          <p:nvPr/>
        </p:nvGrpSpPr>
        <p:grpSpPr>
          <a:xfrm rot="9521261">
            <a:off x="10051728" y="4195906"/>
            <a:ext cx="663489" cy="663488"/>
            <a:chOff x="3209925" y="2485775"/>
            <a:chExt cx="888206" cy="888206"/>
          </a:xfrm>
          <a:solidFill>
            <a:schemeClr val="tx1">
              <a:lumMod val="40000"/>
              <a:lumOff val="60000"/>
            </a:schemeClr>
          </a:solidFill>
        </p:grpSpPr>
        <p:pic>
          <p:nvPicPr>
            <p:cNvPr id="44" name="Graphic 43">
              <a:extLst>
                <a:ext uri="{FF2B5EF4-FFF2-40B4-BE49-F238E27FC236}">
                  <a16:creationId xmlns:a16="http://schemas.microsoft.com/office/drawing/2014/main" id="{6C613579-400B-4491-A2BB-1855FCDEE3E2}"/>
                </a:ext>
              </a:extLst>
            </p:cNvPr>
            <p:cNvPicPr>
              <a:picLocks noChangeAspect="1"/>
            </p:cNvPicPr>
            <p:nvPr/>
          </p:nvPicPr>
          <p:blipFill rotWithShape="1">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l="35663" t="31372" r="36396" b="43138"/>
            <a:stretch/>
          </p:blipFill>
          <p:spPr>
            <a:xfrm rot="2963674">
              <a:off x="3252788" y="2626018"/>
              <a:ext cx="888206" cy="607720"/>
            </a:xfrm>
            <a:prstGeom prst="rect">
              <a:avLst/>
            </a:prstGeom>
          </p:spPr>
        </p:pic>
        <p:pic>
          <p:nvPicPr>
            <p:cNvPr id="45" name="Graphic 44">
              <a:extLst>
                <a:ext uri="{FF2B5EF4-FFF2-40B4-BE49-F238E27FC236}">
                  <a16:creationId xmlns:a16="http://schemas.microsoft.com/office/drawing/2014/main" id="{6A41BF97-CFA8-49A6-967E-A74F2B40261B}"/>
                </a:ext>
              </a:extLst>
            </p:cNvPr>
            <p:cNvPicPr>
              <a:picLocks noChangeAspect="1"/>
            </p:cNvPicPr>
            <p:nvPr/>
          </p:nvPicPr>
          <p:blipFill rotWithShape="1">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l="35663" t="31372" r="36396" b="43138"/>
            <a:stretch/>
          </p:blipFill>
          <p:spPr>
            <a:xfrm rot="13396103">
              <a:off x="3209925" y="2754607"/>
              <a:ext cx="888206" cy="607720"/>
            </a:xfrm>
            <a:prstGeom prst="rect">
              <a:avLst/>
            </a:prstGeom>
          </p:spPr>
        </p:pic>
      </p:grpSp>
      <p:grpSp>
        <p:nvGrpSpPr>
          <p:cNvPr id="52" name="Group 51">
            <a:extLst>
              <a:ext uri="{FF2B5EF4-FFF2-40B4-BE49-F238E27FC236}">
                <a16:creationId xmlns:a16="http://schemas.microsoft.com/office/drawing/2014/main" id="{91404D12-6466-48B2-9936-E3F0EA5C7A22}"/>
              </a:ext>
            </a:extLst>
          </p:cNvPr>
          <p:cNvGrpSpPr/>
          <p:nvPr/>
        </p:nvGrpSpPr>
        <p:grpSpPr>
          <a:xfrm>
            <a:off x="9147084" y="2681117"/>
            <a:ext cx="888061" cy="631094"/>
            <a:chOff x="9093579" y="2652157"/>
            <a:chExt cx="888061" cy="631094"/>
          </a:xfrm>
        </p:grpSpPr>
        <p:pic>
          <p:nvPicPr>
            <p:cNvPr id="47" name="Picture 46">
              <a:extLst>
                <a:ext uri="{FF2B5EF4-FFF2-40B4-BE49-F238E27FC236}">
                  <a16:creationId xmlns:a16="http://schemas.microsoft.com/office/drawing/2014/main" id="{145AD3DF-ECA9-4947-A080-0816C7518605}"/>
                </a:ext>
              </a:extLst>
            </p:cNvPr>
            <p:cNvPicPr>
              <a:picLocks noChangeAspect="1"/>
            </p:cNvPicPr>
            <p:nvPr/>
          </p:nvPicPr>
          <p:blipFill>
            <a:blip r:embed="rId19"/>
            <a:stretch>
              <a:fillRect/>
            </a:stretch>
          </p:blipFill>
          <p:spPr>
            <a:xfrm>
              <a:off x="9093579" y="2995969"/>
              <a:ext cx="849078" cy="287282"/>
            </a:xfrm>
            <a:prstGeom prst="rect">
              <a:avLst/>
            </a:prstGeom>
          </p:spPr>
        </p:pic>
        <p:pic>
          <p:nvPicPr>
            <p:cNvPr id="49" name="Picture 48">
              <a:extLst>
                <a:ext uri="{FF2B5EF4-FFF2-40B4-BE49-F238E27FC236}">
                  <a16:creationId xmlns:a16="http://schemas.microsoft.com/office/drawing/2014/main" id="{B44700C2-696C-441A-B854-0D1930EFD1F2}"/>
                </a:ext>
              </a:extLst>
            </p:cNvPr>
            <p:cNvPicPr>
              <a:picLocks noChangeAspect="1"/>
            </p:cNvPicPr>
            <p:nvPr/>
          </p:nvPicPr>
          <p:blipFill>
            <a:blip r:embed="rId20"/>
            <a:stretch>
              <a:fillRect/>
            </a:stretch>
          </p:blipFill>
          <p:spPr>
            <a:xfrm>
              <a:off x="9179855" y="2652157"/>
              <a:ext cx="351877" cy="404494"/>
            </a:xfrm>
            <a:prstGeom prst="rect">
              <a:avLst/>
            </a:prstGeom>
          </p:spPr>
        </p:pic>
        <p:pic>
          <p:nvPicPr>
            <p:cNvPr id="51" name="Picture 50">
              <a:extLst>
                <a:ext uri="{FF2B5EF4-FFF2-40B4-BE49-F238E27FC236}">
                  <a16:creationId xmlns:a16="http://schemas.microsoft.com/office/drawing/2014/main" id="{C0E40440-986F-4C73-87E1-799AEAAF8B38}"/>
                </a:ext>
              </a:extLst>
            </p:cNvPr>
            <p:cNvPicPr>
              <a:picLocks noChangeAspect="1"/>
            </p:cNvPicPr>
            <p:nvPr/>
          </p:nvPicPr>
          <p:blipFill>
            <a:blip r:embed="rId21"/>
            <a:stretch>
              <a:fillRect/>
            </a:stretch>
          </p:blipFill>
          <p:spPr>
            <a:xfrm>
              <a:off x="9588528" y="2664923"/>
              <a:ext cx="393112" cy="383445"/>
            </a:xfrm>
            <a:prstGeom prst="rect">
              <a:avLst/>
            </a:prstGeom>
          </p:spPr>
        </p:pic>
      </p:grpSp>
      <p:pic>
        <p:nvPicPr>
          <p:cNvPr id="26" name="Picture 25">
            <a:extLst>
              <a:ext uri="{FF2B5EF4-FFF2-40B4-BE49-F238E27FC236}">
                <a16:creationId xmlns:a16="http://schemas.microsoft.com/office/drawing/2014/main" id="{33A46640-563C-45F3-AAC9-15CDEF97937A}"/>
              </a:ext>
            </a:extLst>
          </p:cNvPr>
          <p:cNvPicPr>
            <a:picLocks noChangeAspect="1"/>
          </p:cNvPicPr>
          <p:nvPr/>
        </p:nvPicPr>
        <p:blipFill>
          <a:blip r:embed="rId22"/>
          <a:stretch>
            <a:fillRect/>
          </a:stretch>
        </p:blipFill>
        <p:spPr>
          <a:xfrm>
            <a:off x="6843579" y="3455254"/>
            <a:ext cx="426935" cy="290552"/>
          </a:xfrm>
          <a:prstGeom prst="rect">
            <a:avLst/>
          </a:prstGeom>
        </p:spPr>
      </p:pic>
      <p:pic>
        <p:nvPicPr>
          <p:cNvPr id="28" name="Picture 27">
            <a:extLst>
              <a:ext uri="{FF2B5EF4-FFF2-40B4-BE49-F238E27FC236}">
                <a16:creationId xmlns:a16="http://schemas.microsoft.com/office/drawing/2014/main" id="{C69D961D-033A-40EC-846B-D1BA1D30F02C}"/>
              </a:ext>
            </a:extLst>
          </p:cNvPr>
          <p:cNvPicPr>
            <a:picLocks noChangeAspect="1"/>
          </p:cNvPicPr>
          <p:nvPr/>
        </p:nvPicPr>
        <p:blipFill>
          <a:blip r:embed="rId23"/>
          <a:stretch>
            <a:fillRect/>
          </a:stretch>
        </p:blipFill>
        <p:spPr>
          <a:xfrm>
            <a:off x="7993556" y="2965366"/>
            <a:ext cx="675231" cy="188941"/>
          </a:xfrm>
          <a:prstGeom prst="rect">
            <a:avLst/>
          </a:prstGeom>
        </p:spPr>
      </p:pic>
      <p:graphicFrame>
        <p:nvGraphicFramePr>
          <p:cNvPr id="46" name="Content Placeholder 6">
            <a:extLst>
              <a:ext uri="{FF2B5EF4-FFF2-40B4-BE49-F238E27FC236}">
                <a16:creationId xmlns:a16="http://schemas.microsoft.com/office/drawing/2014/main" id="{48732DBB-F668-46B8-BBA6-CA85EED48150}"/>
              </a:ext>
            </a:extLst>
          </p:cNvPr>
          <p:cNvGraphicFramePr>
            <a:graphicFrameLocks noGrp="1"/>
          </p:cNvGraphicFramePr>
          <p:nvPr>
            <p:ph idx="1"/>
            <p:extLst>
              <p:ext uri="{D42A27DB-BD31-4B8C-83A1-F6EECF244321}">
                <p14:modId xmlns:p14="http://schemas.microsoft.com/office/powerpoint/2010/main" val="1981408225"/>
              </p:ext>
            </p:extLst>
          </p:nvPr>
        </p:nvGraphicFramePr>
        <p:xfrm>
          <a:off x="328771" y="2108643"/>
          <a:ext cx="5208833" cy="1482364"/>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
        <p:nvSpPr>
          <p:cNvPr id="29" name="TextBox 28">
            <a:extLst>
              <a:ext uri="{FF2B5EF4-FFF2-40B4-BE49-F238E27FC236}">
                <a16:creationId xmlns:a16="http://schemas.microsoft.com/office/drawing/2014/main" id="{684DAD08-7B04-4C56-A3BD-EFDCFE0049D0}"/>
              </a:ext>
            </a:extLst>
          </p:cNvPr>
          <p:cNvSpPr txBox="1"/>
          <p:nvPr/>
        </p:nvSpPr>
        <p:spPr>
          <a:xfrm>
            <a:off x="328771" y="4350627"/>
            <a:ext cx="5221422" cy="830997"/>
          </a:xfrm>
          <a:prstGeom prst="rect">
            <a:avLst/>
          </a:prstGeom>
          <a:noFill/>
        </p:spPr>
        <p:txBody>
          <a:bodyPr wrap="square" rtlCol="0">
            <a:spAutoFit/>
          </a:bodyPr>
          <a:lstStyle/>
          <a:p>
            <a:pPr marL="285750" indent="-285750">
              <a:buFont typeface="Wingdings" panose="05000000000000000000" pitchFamily="2" charset="2"/>
              <a:buChar char="ü"/>
            </a:pPr>
            <a:r>
              <a:rPr lang="en-US" sz="1200"/>
              <a:t>Technology is mature enough to start implementation of applications</a:t>
            </a:r>
          </a:p>
          <a:p>
            <a:pPr marL="285750" indent="-285750">
              <a:buFont typeface="Wingdings" panose="05000000000000000000" pitchFamily="2" charset="2"/>
              <a:buChar char="ü"/>
            </a:pPr>
            <a:r>
              <a:rPr lang="en-US" sz="1200"/>
              <a:t>More focus from application and data teams required</a:t>
            </a:r>
          </a:p>
          <a:p>
            <a:pPr marL="285750" indent="-285750">
              <a:buFont typeface="Wingdings" panose="05000000000000000000" pitchFamily="2" charset="2"/>
              <a:buChar char="ü"/>
            </a:pPr>
            <a:r>
              <a:rPr lang="en-US" sz="1200"/>
              <a:t>Mutual dependency with our partners on testing to achieve desired results fast enough to reach our cloud native NCS ambition</a:t>
            </a:r>
          </a:p>
        </p:txBody>
      </p:sp>
      <p:sp>
        <p:nvSpPr>
          <p:cNvPr id="31" name="TextBox 30">
            <a:extLst>
              <a:ext uri="{FF2B5EF4-FFF2-40B4-BE49-F238E27FC236}">
                <a16:creationId xmlns:a16="http://schemas.microsoft.com/office/drawing/2014/main" id="{C32A538C-2C83-4BC3-A15A-871D41F7AA0E}"/>
              </a:ext>
            </a:extLst>
          </p:cNvPr>
          <p:cNvSpPr txBox="1"/>
          <p:nvPr/>
        </p:nvSpPr>
        <p:spPr>
          <a:xfrm>
            <a:off x="328771" y="1513075"/>
            <a:ext cx="3640328" cy="276999"/>
          </a:xfrm>
          <a:prstGeom prst="rect">
            <a:avLst/>
          </a:prstGeom>
          <a:noFill/>
        </p:spPr>
        <p:txBody>
          <a:bodyPr wrap="square" rtlCol="0">
            <a:spAutoFit/>
          </a:bodyPr>
          <a:lstStyle/>
          <a:p>
            <a:r>
              <a:rPr lang="en-US" sz="1200" b="1"/>
              <a:t>February 1</a:t>
            </a:r>
            <a:r>
              <a:rPr lang="en-US" sz="1200" b="1" baseline="30000"/>
              <a:t>st</a:t>
            </a:r>
            <a:r>
              <a:rPr lang="en-US" sz="1200" b="1"/>
              <a:t>, 2023, deliveries</a:t>
            </a:r>
          </a:p>
        </p:txBody>
      </p:sp>
    </p:spTree>
    <p:extLst>
      <p:ext uri="{BB962C8B-B14F-4D97-AF65-F5344CB8AC3E}">
        <p14:creationId xmlns:p14="http://schemas.microsoft.com/office/powerpoint/2010/main" val="29786049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41761-D9E0-41E9-921B-C6F0E2DBCBD4}"/>
              </a:ext>
            </a:extLst>
          </p:cNvPr>
          <p:cNvSpPr>
            <a:spLocks noGrp="1"/>
          </p:cNvSpPr>
          <p:nvPr>
            <p:ph type="title"/>
          </p:nvPr>
        </p:nvSpPr>
        <p:spPr>
          <a:xfrm>
            <a:off x="5668451" y="274639"/>
            <a:ext cx="5913949" cy="1143000"/>
          </a:xfrm>
        </p:spPr>
        <p:txBody>
          <a:bodyPr>
            <a:normAutofit/>
          </a:bodyPr>
          <a:lstStyle/>
          <a:p>
            <a:pPr algn="ctr"/>
            <a:r>
              <a:rPr lang="en-US"/>
              <a:t>The one less traveled</a:t>
            </a:r>
          </a:p>
        </p:txBody>
      </p:sp>
      <p:sp>
        <p:nvSpPr>
          <p:cNvPr id="3" name="Content Placeholder 2">
            <a:extLst>
              <a:ext uri="{FF2B5EF4-FFF2-40B4-BE49-F238E27FC236}">
                <a16:creationId xmlns:a16="http://schemas.microsoft.com/office/drawing/2014/main" id="{8070A0FC-5020-49C8-8D4E-FD87CB183B9E}"/>
              </a:ext>
            </a:extLst>
          </p:cNvPr>
          <p:cNvSpPr>
            <a:spLocks noGrp="1"/>
          </p:cNvSpPr>
          <p:nvPr>
            <p:ph idx="1"/>
          </p:nvPr>
        </p:nvSpPr>
        <p:spPr>
          <a:xfrm>
            <a:off x="5668453" y="1600201"/>
            <a:ext cx="5913948" cy="4525963"/>
          </a:xfrm>
        </p:spPr>
        <p:txBody>
          <a:bodyPr>
            <a:normAutofit fontScale="92500"/>
          </a:bodyPr>
          <a:lstStyle/>
          <a:p>
            <a:pPr marL="533384"/>
            <a:r>
              <a:rPr lang="en-US"/>
              <a:t>Many efforts at standards in our industry… not all successful</a:t>
            </a:r>
          </a:p>
          <a:p>
            <a:pPr marL="533384"/>
            <a:r>
              <a:rPr lang="en-US"/>
              <a:t>We must recognize that agreement is only the first step, and adoption is the harder journey…</a:t>
            </a:r>
          </a:p>
          <a:p>
            <a:pPr marL="533384"/>
            <a:r>
              <a:rPr lang="en-US"/>
              <a:t>Adoption requires changing the ways we work to break down silos..</a:t>
            </a:r>
          </a:p>
          <a:p>
            <a:pPr marL="533384"/>
            <a:r>
              <a:rPr lang="en-US"/>
              <a:t>Which makes the OSDU™ Forum different…</a:t>
            </a:r>
          </a:p>
          <a:p>
            <a:pPr marL="533384"/>
            <a:endParaRPr lang="en-US"/>
          </a:p>
          <a:p>
            <a:pPr marL="533384"/>
            <a:endParaRPr lang="en-US"/>
          </a:p>
        </p:txBody>
      </p:sp>
      <p:pic>
        <p:nvPicPr>
          <p:cNvPr id="5" name="Picture 4" descr="Multiple interweaving highways with cars driving in different directions">
            <a:extLst>
              <a:ext uri="{FF2B5EF4-FFF2-40B4-BE49-F238E27FC236}">
                <a16:creationId xmlns:a16="http://schemas.microsoft.com/office/drawing/2014/main" id="{7319E9BF-C1A4-ECE1-7D9B-A6EF0696BE9A}"/>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5107461" cy="6858000"/>
          </a:xfrm>
          <a:prstGeom prst="rect">
            <a:avLst/>
          </a:prstGeom>
        </p:spPr>
      </p:pic>
    </p:spTree>
    <p:extLst>
      <p:ext uri="{BB962C8B-B14F-4D97-AF65-F5344CB8AC3E}">
        <p14:creationId xmlns:p14="http://schemas.microsoft.com/office/powerpoint/2010/main" val="18890960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A99024-F898-2287-3BFA-DC77CCFE0753}"/>
              </a:ext>
            </a:extLst>
          </p:cNvPr>
          <p:cNvSpPr>
            <a:spLocks noGrp="1"/>
          </p:cNvSpPr>
          <p:nvPr>
            <p:ph type="title"/>
          </p:nvPr>
        </p:nvSpPr>
        <p:spPr/>
        <p:txBody>
          <a:bodyPr/>
          <a:lstStyle/>
          <a:p>
            <a:r>
              <a:rPr lang="en-US"/>
              <a:t>The OSDU™ Forum</a:t>
            </a:r>
          </a:p>
        </p:txBody>
      </p:sp>
      <p:sp>
        <p:nvSpPr>
          <p:cNvPr id="3" name="Slide Number Placeholder 2">
            <a:extLst>
              <a:ext uri="{FF2B5EF4-FFF2-40B4-BE49-F238E27FC236}">
                <a16:creationId xmlns:a16="http://schemas.microsoft.com/office/drawing/2014/main" id="{8B12BDA6-EDE0-67C3-4E29-2F680E86E672}"/>
              </a:ext>
            </a:extLst>
          </p:cNvPr>
          <p:cNvSpPr>
            <a:spLocks noGrp="1"/>
          </p:cNvSpPr>
          <p:nvPr>
            <p:ph type="sldNum" sz="quarter" idx="10"/>
          </p:nvPr>
        </p:nvSpPr>
        <p:spPr/>
        <p:txBody>
          <a:bodyPr/>
          <a:lstStyle/>
          <a:p>
            <a:pPr marL="0" marR="0" lvl="0" indent="0" algn="ctr" defTabSz="609585" rtl="0" eaLnBrk="1" fontAlgn="auto" latinLnBrk="0" hangingPunct="1">
              <a:lnSpc>
                <a:spcPct val="100000"/>
              </a:lnSpc>
              <a:spcBef>
                <a:spcPts val="0"/>
              </a:spcBef>
              <a:spcAft>
                <a:spcPts val="0"/>
              </a:spcAft>
              <a:buClrTx/>
              <a:buSzTx/>
              <a:buFontTx/>
              <a:buNone/>
              <a:tabLst/>
              <a:defRPr/>
            </a:pPr>
            <a:fld id="{4BBDA901-AC44-DA44-B86F-73C28EB4CF87}" type="slidenum">
              <a:rPr kumimoji="0" lang="en-GB" sz="1333" b="0" i="0" u="none" strike="noStrike" kern="1200" cap="none" spc="0" normalizeH="0" baseline="0" noProof="0">
                <a:ln>
                  <a:noFill/>
                </a:ln>
                <a:solidFill>
                  <a:srgbClr val="C3C2C2">
                    <a:lumMod val="75000"/>
                  </a:srgbClr>
                </a:solidFill>
                <a:effectLst/>
                <a:uLnTx/>
                <a:uFillTx/>
                <a:latin typeface="Arial" panose="020B0604020202020204" pitchFamily="34" charset="0"/>
                <a:ea typeface="+mn-ea"/>
                <a:cs typeface="Arial" panose="020B0604020202020204" pitchFamily="34" charset="0"/>
              </a:rPr>
              <a:pPr marL="0" marR="0" lvl="0" indent="0" algn="ctr" defTabSz="609585" rtl="0" eaLnBrk="1" fontAlgn="auto" latinLnBrk="0" hangingPunct="1">
                <a:lnSpc>
                  <a:spcPct val="100000"/>
                </a:lnSpc>
                <a:spcBef>
                  <a:spcPts val="0"/>
                </a:spcBef>
                <a:spcAft>
                  <a:spcPts val="0"/>
                </a:spcAft>
                <a:buClrTx/>
                <a:buSzTx/>
                <a:buFontTx/>
                <a:buNone/>
                <a:tabLst/>
                <a:defRPr/>
              </a:pPr>
              <a:t>38</a:t>
            </a:fld>
            <a:endParaRPr kumimoji="0" lang="en-GB" sz="1333" b="0" i="0" u="none" strike="noStrike" kern="1200" cap="none" spc="0" normalizeH="0" baseline="0" noProof="0">
              <a:ln>
                <a:noFill/>
              </a:ln>
              <a:solidFill>
                <a:srgbClr val="C3C2C2">
                  <a:lumMod val="75000"/>
                </a:srgbClr>
              </a:solidFill>
              <a:effectLst/>
              <a:uLnTx/>
              <a:uFillTx/>
              <a:latin typeface="Arial" panose="020B0604020202020204" pitchFamily="34" charset="0"/>
              <a:ea typeface="+mn-ea"/>
              <a:cs typeface="Arial" panose="020B0604020202020204" pitchFamily="34" charset="0"/>
            </a:endParaRPr>
          </a:p>
        </p:txBody>
      </p:sp>
      <p:sp>
        <p:nvSpPr>
          <p:cNvPr id="2" name="Footer Placeholder 1">
            <a:extLst>
              <a:ext uri="{FF2B5EF4-FFF2-40B4-BE49-F238E27FC236}">
                <a16:creationId xmlns:a16="http://schemas.microsoft.com/office/drawing/2014/main" id="{6EA03618-2DBE-EF60-5451-DA238E56E74D}"/>
              </a:ext>
            </a:extLst>
          </p:cNvPr>
          <p:cNvSpPr>
            <a:spLocks noGrp="1"/>
          </p:cNvSpPr>
          <p:nvPr>
            <p:ph type="ftr" sz="quarter" idx="11"/>
          </p:nvPr>
        </p:nvSpPr>
        <p:spPr/>
        <p:txBody>
          <a:bodyPr/>
          <a:lstStyle/>
          <a:p>
            <a:pPr marL="0" marR="0" lvl="0" indent="0" algn="ctr" defTabSz="609585" rtl="0" eaLnBrk="1" fontAlgn="auto" latinLnBrk="0" hangingPunct="1">
              <a:lnSpc>
                <a:spcPct val="100000"/>
              </a:lnSpc>
              <a:spcBef>
                <a:spcPts val="0"/>
              </a:spcBef>
              <a:spcAft>
                <a:spcPts val="0"/>
              </a:spcAft>
              <a:buClrTx/>
              <a:buSzTx/>
              <a:buFontTx/>
              <a:buNone/>
              <a:tabLst/>
              <a:defRPr/>
            </a:pPr>
            <a:r>
              <a:rPr kumimoji="0" lang="en-GB" sz="1067" b="0" i="0" u="none" strike="noStrike" kern="1200" cap="none" spc="0" normalizeH="0" baseline="0" noProof="0">
                <a:ln>
                  <a:noFill/>
                </a:ln>
                <a:solidFill>
                  <a:srgbClr val="000000">
                    <a:tint val="75000"/>
                  </a:srgbClr>
                </a:solidFill>
                <a:effectLst/>
                <a:uLnTx/>
                <a:uFillTx/>
                <a:latin typeface="Calibri"/>
                <a:ea typeface="+mn-ea"/>
                <a:cs typeface="+mn-cs"/>
              </a:rPr>
              <a:t>Copyright © The Open Group 2022</a:t>
            </a:r>
          </a:p>
        </p:txBody>
      </p:sp>
      <p:sp>
        <p:nvSpPr>
          <p:cNvPr id="5" name="Text Placeholder 4">
            <a:extLst>
              <a:ext uri="{FF2B5EF4-FFF2-40B4-BE49-F238E27FC236}">
                <a16:creationId xmlns:a16="http://schemas.microsoft.com/office/drawing/2014/main" id="{2456E5F7-8C7F-6980-6C16-B34CFA067A24}"/>
              </a:ext>
            </a:extLst>
          </p:cNvPr>
          <p:cNvSpPr>
            <a:spLocks noGrp="1"/>
          </p:cNvSpPr>
          <p:nvPr>
            <p:ph type="body" sz="quarter" idx="12"/>
          </p:nvPr>
        </p:nvSpPr>
        <p:spPr>
          <a:xfrm>
            <a:off x="609600" y="2102070"/>
            <a:ext cx="5199117" cy="4112463"/>
          </a:xfrm>
        </p:spPr>
        <p:txBody>
          <a:bodyPr/>
          <a:lstStyle/>
          <a:p>
            <a:pPr marL="0" indent="0">
              <a:buNone/>
            </a:pPr>
            <a:r>
              <a:rPr lang="en-GB"/>
              <a:t>The Open Group OSDU Forum delivers an open-source, standards-based, technology-agnostic data platform for the energy industry that:</a:t>
            </a:r>
          </a:p>
          <a:p>
            <a:pPr marL="0" indent="0">
              <a:buNone/>
            </a:pPr>
            <a:endParaRPr lang="en-GB" sz="933"/>
          </a:p>
          <a:p>
            <a:r>
              <a:rPr lang="en-GB"/>
              <a:t>stimulates innovation, </a:t>
            </a:r>
          </a:p>
          <a:p>
            <a:r>
              <a:rPr lang="en-GB"/>
              <a:t>industrialises data management, and </a:t>
            </a:r>
          </a:p>
          <a:p>
            <a:r>
              <a:rPr lang="en-GB"/>
              <a:t>reduces time to market for new solutions</a:t>
            </a:r>
          </a:p>
        </p:txBody>
      </p:sp>
      <p:sp>
        <p:nvSpPr>
          <p:cNvPr id="6" name="Text Placeholder 5">
            <a:extLst>
              <a:ext uri="{FF2B5EF4-FFF2-40B4-BE49-F238E27FC236}">
                <a16:creationId xmlns:a16="http://schemas.microsoft.com/office/drawing/2014/main" id="{0D9EEBA8-D30C-0BE4-1E13-9171F59A4ED8}"/>
              </a:ext>
            </a:extLst>
          </p:cNvPr>
          <p:cNvSpPr>
            <a:spLocks noGrp="1"/>
          </p:cNvSpPr>
          <p:nvPr>
            <p:ph type="body" sz="quarter" idx="13"/>
          </p:nvPr>
        </p:nvSpPr>
        <p:spPr>
          <a:xfrm>
            <a:off x="6383283" y="2099848"/>
            <a:ext cx="5199117" cy="4112463"/>
          </a:xfrm>
        </p:spPr>
        <p:txBody>
          <a:bodyPr/>
          <a:lstStyle/>
          <a:p>
            <a:pPr marL="0" indent="0">
              <a:buNone/>
            </a:pPr>
            <a:r>
              <a:rPr lang="en-GB"/>
              <a:t>The OSDU Forum currently has 220+ Member Companies with a diverse set of goals and objectives:</a:t>
            </a:r>
          </a:p>
          <a:p>
            <a:pPr marL="0" indent="0">
              <a:buNone/>
            </a:pPr>
            <a:endParaRPr lang="en-GB" sz="933"/>
          </a:p>
          <a:p>
            <a:r>
              <a:rPr lang="en-GB"/>
              <a:t>Energy operators</a:t>
            </a:r>
          </a:p>
          <a:p>
            <a:r>
              <a:rPr lang="en-GB"/>
              <a:t>Software &amp; technology companies</a:t>
            </a:r>
          </a:p>
          <a:p>
            <a:r>
              <a:rPr lang="en-GB"/>
              <a:t>Service companies</a:t>
            </a:r>
          </a:p>
          <a:p>
            <a:r>
              <a:rPr lang="en-GB"/>
              <a:t>Research organizations</a:t>
            </a:r>
          </a:p>
          <a:p>
            <a:r>
              <a:rPr lang="en-GB"/>
              <a:t>Academia</a:t>
            </a:r>
          </a:p>
          <a:p>
            <a:r>
              <a:rPr lang="en-GB"/>
              <a:t>And more…</a:t>
            </a:r>
          </a:p>
        </p:txBody>
      </p:sp>
      <p:sp>
        <p:nvSpPr>
          <p:cNvPr id="7" name="Text Placeholder 6">
            <a:extLst>
              <a:ext uri="{FF2B5EF4-FFF2-40B4-BE49-F238E27FC236}">
                <a16:creationId xmlns:a16="http://schemas.microsoft.com/office/drawing/2014/main" id="{A30CB285-B9A3-DC82-0150-4CAEFA1F3504}"/>
              </a:ext>
            </a:extLst>
          </p:cNvPr>
          <p:cNvSpPr>
            <a:spLocks noGrp="1"/>
          </p:cNvSpPr>
          <p:nvPr>
            <p:ph type="body" sz="quarter" idx="14"/>
          </p:nvPr>
        </p:nvSpPr>
        <p:spPr/>
        <p:txBody>
          <a:bodyPr/>
          <a:lstStyle/>
          <a:p>
            <a:r>
              <a:rPr lang="en-US"/>
              <a:t>The Mission</a:t>
            </a:r>
          </a:p>
        </p:txBody>
      </p:sp>
      <p:sp>
        <p:nvSpPr>
          <p:cNvPr id="8" name="Text Placeholder 7">
            <a:extLst>
              <a:ext uri="{FF2B5EF4-FFF2-40B4-BE49-F238E27FC236}">
                <a16:creationId xmlns:a16="http://schemas.microsoft.com/office/drawing/2014/main" id="{61E3A034-C341-22AC-F10A-6B375280F09D}"/>
              </a:ext>
            </a:extLst>
          </p:cNvPr>
          <p:cNvSpPr>
            <a:spLocks noGrp="1"/>
          </p:cNvSpPr>
          <p:nvPr>
            <p:ph type="body" sz="quarter" idx="15"/>
          </p:nvPr>
        </p:nvSpPr>
        <p:spPr>
          <a:xfrm>
            <a:off x="6383283" y="1475304"/>
            <a:ext cx="5199117" cy="416867"/>
          </a:xfrm>
        </p:spPr>
        <p:txBody>
          <a:bodyPr/>
          <a:lstStyle/>
          <a:p>
            <a:r>
              <a:rPr lang="en-US"/>
              <a:t>The Members</a:t>
            </a:r>
          </a:p>
        </p:txBody>
      </p:sp>
      <p:sp>
        <p:nvSpPr>
          <p:cNvPr id="10" name="TextBox 9">
            <a:extLst>
              <a:ext uri="{FF2B5EF4-FFF2-40B4-BE49-F238E27FC236}">
                <a16:creationId xmlns:a16="http://schemas.microsoft.com/office/drawing/2014/main" id="{7FE56324-D1EC-F696-8CC1-B97A909D14E3}"/>
              </a:ext>
            </a:extLst>
          </p:cNvPr>
          <p:cNvSpPr txBox="1"/>
          <p:nvPr/>
        </p:nvSpPr>
        <p:spPr>
          <a:xfrm>
            <a:off x="609600" y="5865719"/>
            <a:ext cx="6096000" cy="318100"/>
          </a:xfrm>
          <a:prstGeom prst="rect">
            <a:avLst/>
          </a:prstGeom>
          <a:noFill/>
        </p:spPr>
        <p:txBody>
          <a:bodyPr wrap="squar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0" lang="en-US" sz="1467" b="0" i="0" u="none" strike="noStrike" kern="1200" cap="none" spc="0" normalizeH="0" baseline="0" noProof="0">
                <a:ln>
                  <a:noFill/>
                </a:ln>
                <a:solidFill>
                  <a:srgbClr val="000000"/>
                </a:solidFill>
                <a:effectLst/>
                <a:uLnTx/>
                <a:uFillTx/>
                <a:latin typeface="Calibri"/>
                <a:ea typeface="+mn-ea"/>
                <a:cs typeface="+mn-cs"/>
                <a:hlinkClick r:id="rId2"/>
              </a:rPr>
              <a:t>OSDU Mission &amp; Vision – The Open Group OSDU™ Forum (osduforum.org)</a:t>
            </a:r>
            <a:endParaRPr kumimoji="0" lang="en-US" sz="1467" b="0" i="0" u="none" strike="noStrike" kern="1200" cap="none" spc="0" normalizeH="0" baseline="0" noProof="0">
              <a:ln>
                <a:noFill/>
              </a:ln>
              <a:solidFill>
                <a:srgbClr val="0000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6A528FD6-BBD8-ACC0-C897-BF43A1785671}"/>
              </a:ext>
            </a:extLst>
          </p:cNvPr>
          <p:cNvSpPr txBox="1"/>
          <p:nvPr/>
        </p:nvSpPr>
        <p:spPr>
          <a:xfrm>
            <a:off x="7131748" y="5865719"/>
            <a:ext cx="6096000" cy="318100"/>
          </a:xfrm>
          <a:prstGeom prst="rect">
            <a:avLst/>
          </a:prstGeom>
          <a:noFill/>
        </p:spPr>
        <p:txBody>
          <a:bodyPr wrap="squar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0" lang="en-US" sz="1467" b="0" i="0" u="none" strike="noStrike" kern="1200" cap="none" spc="0" normalizeH="0" baseline="0" noProof="0">
                <a:ln>
                  <a:noFill/>
                </a:ln>
                <a:solidFill>
                  <a:srgbClr val="000000"/>
                </a:solidFill>
                <a:effectLst/>
                <a:uLnTx/>
                <a:uFillTx/>
                <a:latin typeface="Calibri"/>
                <a:ea typeface="+mn-ea"/>
                <a:cs typeface="+mn-cs"/>
                <a:hlinkClick r:id="rId3"/>
              </a:rPr>
              <a:t>Current Members | The Open Group Website</a:t>
            </a:r>
            <a:endParaRPr kumimoji="0" lang="en-US" sz="1467"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6209189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164DC-5CDC-0246-43F4-DA58187B5509}"/>
              </a:ext>
            </a:extLst>
          </p:cNvPr>
          <p:cNvSpPr>
            <a:spLocks noGrp="1"/>
          </p:cNvSpPr>
          <p:nvPr>
            <p:ph type="title"/>
          </p:nvPr>
        </p:nvSpPr>
        <p:spPr>
          <a:xfrm>
            <a:off x="385746" y="76979"/>
            <a:ext cx="10801350" cy="1037969"/>
          </a:xfrm>
        </p:spPr>
        <p:txBody>
          <a:bodyPr anchor="b">
            <a:normAutofit fontScale="90000"/>
          </a:bodyPr>
          <a:lstStyle/>
          <a:p>
            <a:r>
              <a:rPr lang="en-GB"/>
              <a:t>The importance of lineage and provenance</a:t>
            </a:r>
            <a:br>
              <a:rPr lang="en-GB"/>
            </a:br>
            <a:r>
              <a:rPr lang="en-GB"/>
              <a:t>Knowledge and intent is often lost along the “delivery” process</a:t>
            </a:r>
          </a:p>
        </p:txBody>
      </p:sp>
      <p:sp>
        <p:nvSpPr>
          <p:cNvPr id="3" name="Slide Number Placeholder 2">
            <a:extLst>
              <a:ext uri="{FF2B5EF4-FFF2-40B4-BE49-F238E27FC236}">
                <a16:creationId xmlns:a16="http://schemas.microsoft.com/office/drawing/2014/main" id="{8B45D856-A028-3B9A-4BA8-994EEB48CD97}"/>
              </a:ext>
            </a:extLst>
          </p:cNvPr>
          <p:cNvSpPr>
            <a:spLocks noGrp="1"/>
          </p:cNvSpPr>
          <p:nvPr>
            <p:ph type="sldNum" sz="quarter" idx="12"/>
          </p:nvPr>
        </p:nvSpPr>
        <p:spPr>
          <a:xfrm>
            <a:off x="695324" y="6596187"/>
            <a:ext cx="908903" cy="217625"/>
          </a:xfrm>
        </p:spPr>
        <p:txBody>
          <a:bodyPr wrap="none" anchor="ctr">
            <a:normAutofit/>
          </a:bodyPr>
          <a:lstStyle/>
          <a:p>
            <a:pPr>
              <a:spcAft>
                <a:spcPts val="600"/>
              </a:spcAft>
            </a:pPr>
            <a:fld id="{5D1E5300-FC0F-4317-A193-EF6CE9E6F7B5}" type="slidenum">
              <a:rPr lang="en-GB" smtClean="0"/>
              <a:pPr>
                <a:spcAft>
                  <a:spcPts val="600"/>
                </a:spcAft>
              </a:pPr>
              <a:t>39</a:t>
            </a:fld>
            <a:r>
              <a:rPr lang="en-GB"/>
              <a:t>  |  Document Title</a:t>
            </a:r>
          </a:p>
        </p:txBody>
      </p:sp>
      <p:sp>
        <p:nvSpPr>
          <p:cNvPr id="16" name="TextBox 15">
            <a:extLst>
              <a:ext uri="{FF2B5EF4-FFF2-40B4-BE49-F238E27FC236}">
                <a16:creationId xmlns:a16="http://schemas.microsoft.com/office/drawing/2014/main" id="{DA5BEA45-17FA-4764-BC33-CE95D1809E98}"/>
              </a:ext>
            </a:extLst>
          </p:cNvPr>
          <p:cNvSpPr txBox="1"/>
          <p:nvPr/>
        </p:nvSpPr>
        <p:spPr>
          <a:xfrm>
            <a:off x="10663932" y="4783315"/>
            <a:ext cx="3368230" cy="2523768"/>
          </a:xfrm>
          <a:prstGeom prst="rect">
            <a:avLst/>
          </a:prstGeom>
          <a:noFill/>
        </p:spPr>
        <p:txBody>
          <a:bodyPr wrap="none" rtlCol="0">
            <a:spAutoFit/>
          </a:bodyPr>
          <a:lstStyle/>
          <a:p>
            <a:pPr>
              <a:spcAft>
                <a:spcPts val="1200"/>
              </a:spcAft>
            </a:pPr>
            <a:r>
              <a:rPr lang="en-GB" dirty="0"/>
              <a:t>Fragmented delivery processes</a:t>
            </a:r>
          </a:p>
          <a:p>
            <a:pPr>
              <a:spcAft>
                <a:spcPts val="1200"/>
              </a:spcAft>
            </a:pPr>
            <a:r>
              <a:rPr lang="en-GB" dirty="0"/>
              <a:t>Stove piped applications</a:t>
            </a:r>
          </a:p>
          <a:p>
            <a:pPr>
              <a:spcAft>
                <a:spcPts val="1200"/>
              </a:spcAft>
            </a:pPr>
            <a:r>
              <a:rPr lang="en-GB" dirty="0"/>
              <a:t>Lost learning</a:t>
            </a:r>
          </a:p>
          <a:p>
            <a:pPr>
              <a:spcAft>
                <a:spcPts val="1200"/>
              </a:spcAft>
            </a:pPr>
            <a:r>
              <a:rPr lang="en-GB" dirty="0"/>
              <a:t>Manual data transfers</a:t>
            </a:r>
          </a:p>
          <a:p>
            <a:pPr>
              <a:spcAft>
                <a:spcPts val="1200"/>
              </a:spcAft>
            </a:pPr>
            <a:r>
              <a:rPr lang="en-GB" dirty="0"/>
              <a:t>Proprietary information models</a:t>
            </a:r>
          </a:p>
          <a:p>
            <a:pPr>
              <a:spcAft>
                <a:spcPts val="1200"/>
              </a:spcAft>
            </a:pPr>
            <a:r>
              <a:rPr lang="en-GB" dirty="0"/>
              <a:t>Incoherent logical model</a:t>
            </a:r>
          </a:p>
        </p:txBody>
      </p:sp>
      <p:pic>
        <p:nvPicPr>
          <p:cNvPr id="25" name="Picture 24">
            <a:extLst>
              <a:ext uri="{FF2B5EF4-FFF2-40B4-BE49-F238E27FC236}">
                <a16:creationId xmlns:a16="http://schemas.microsoft.com/office/drawing/2014/main" id="{E055845A-E93D-B0B3-E2DB-480507E7BE10}"/>
              </a:ext>
            </a:extLst>
          </p:cNvPr>
          <p:cNvPicPr>
            <a:picLocks noChangeAspect="1"/>
          </p:cNvPicPr>
          <p:nvPr/>
        </p:nvPicPr>
        <p:blipFill>
          <a:blip r:embed="rId2"/>
          <a:stretch>
            <a:fillRect/>
          </a:stretch>
        </p:blipFill>
        <p:spPr>
          <a:xfrm>
            <a:off x="363739" y="1377506"/>
            <a:ext cx="8094400" cy="2938619"/>
          </a:xfrm>
          <a:prstGeom prst="rect">
            <a:avLst/>
          </a:prstGeom>
        </p:spPr>
      </p:pic>
      <p:pic>
        <p:nvPicPr>
          <p:cNvPr id="26" name="Picture 25">
            <a:extLst>
              <a:ext uri="{FF2B5EF4-FFF2-40B4-BE49-F238E27FC236}">
                <a16:creationId xmlns:a16="http://schemas.microsoft.com/office/drawing/2014/main" id="{E046301A-A758-0142-639B-AD76A55ED9C5}"/>
              </a:ext>
            </a:extLst>
          </p:cNvPr>
          <p:cNvPicPr>
            <a:picLocks noChangeAspect="1"/>
          </p:cNvPicPr>
          <p:nvPr/>
        </p:nvPicPr>
        <p:blipFill>
          <a:blip r:embed="rId3"/>
          <a:stretch>
            <a:fillRect/>
          </a:stretch>
        </p:blipFill>
        <p:spPr>
          <a:xfrm>
            <a:off x="851825" y="4485722"/>
            <a:ext cx="6210802" cy="609600"/>
          </a:xfrm>
          <a:prstGeom prst="rect">
            <a:avLst/>
          </a:prstGeom>
        </p:spPr>
      </p:pic>
      <p:sp>
        <p:nvSpPr>
          <p:cNvPr id="27" name="TextBox 26">
            <a:extLst>
              <a:ext uri="{FF2B5EF4-FFF2-40B4-BE49-F238E27FC236}">
                <a16:creationId xmlns:a16="http://schemas.microsoft.com/office/drawing/2014/main" id="{06468A6C-658B-EC72-CABF-49985246457D}"/>
              </a:ext>
            </a:extLst>
          </p:cNvPr>
          <p:cNvSpPr txBox="1"/>
          <p:nvPr/>
        </p:nvSpPr>
        <p:spPr>
          <a:xfrm>
            <a:off x="598774" y="5843690"/>
            <a:ext cx="6716903" cy="369332"/>
          </a:xfrm>
          <a:prstGeom prst="rect">
            <a:avLst/>
          </a:prstGeom>
          <a:noFill/>
        </p:spPr>
        <p:txBody>
          <a:bodyPr wrap="none" rtlCol="0">
            <a:spAutoFit/>
          </a:bodyPr>
          <a:lstStyle/>
          <a:p>
            <a:r>
              <a:rPr lang="en-GB"/>
              <a:t>Learning is not piggy-backed and institutionalized for future use</a:t>
            </a:r>
          </a:p>
        </p:txBody>
      </p:sp>
      <p:sp>
        <p:nvSpPr>
          <p:cNvPr id="28" name="Chevron 27">
            <a:extLst>
              <a:ext uri="{FF2B5EF4-FFF2-40B4-BE49-F238E27FC236}">
                <a16:creationId xmlns:a16="http://schemas.microsoft.com/office/drawing/2014/main" id="{ED07B6DD-FF19-D4B2-3F21-D31CA7274987}"/>
              </a:ext>
            </a:extLst>
          </p:cNvPr>
          <p:cNvSpPr/>
          <p:nvPr/>
        </p:nvSpPr>
        <p:spPr>
          <a:xfrm>
            <a:off x="385746" y="5159854"/>
            <a:ext cx="1655458" cy="609600"/>
          </a:xfrm>
          <a:prstGeom prst="chevr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a:solidFill>
                  <a:schemeClr val="tx1"/>
                </a:solidFill>
              </a:rPr>
              <a:t>Finding</a:t>
            </a:r>
          </a:p>
        </p:txBody>
      </p:sp>
      <p:sp>
        <p:nvSpPr>
          <p:cNvPr id="29" name="Chevron 28">
            <a:extLst>
              <a:ext uri="{FF2B5EF4-FFF2-40B4-BE49-F238E27FC236}">
                <a16:creationId xmlns:a16="http://schemas.microsoft.com/office/drawing/2014/main" id="{776FF5D6-5995-757E-E59E-94F839998FDD}"/>
              </a:ext>
            </a:extLst>
          </p:cNvPr>
          <p:cNvSpPr/>
          <p:nvPr/>
        </p:nvSpPr>
        <p:spPr>
          <a:xfrm>
            <a:off x="1957495" y="5164706"/>
            <a:ext cx="1655458" cy="609600"/>
          </a:xfrm>
          <a:prstGeom prst="chevr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a:solidFill>
                  <a:schemeClr val="tx1"/>
                </a:solidFill>
              </a:rPr>
              <a:t>Ranking</a:t>
            </a:r>
          </a:p>
        </p:txBody>
      </p:sp>
      <p:sp>
        <p:nvSpPr>
          <p:cNvPr id="30" name="Chevron 29">
            <a:extLst>
              <a:ext uri="{FF2B5EF4-FFF2-40B4-BE49-F238E27FC236}">
                <a16:creationId xmlns:a16="http://schemas.microsoft.com/office/drawing/2014/main" id="{8C03D086-60DD-BCFA-BB16-B5AE2B4E727C}"/>
              </a:ext>
            </a:extLst>
          </p:cNvPr>
          <p:cNvSpPr/>
          <p:nvPr/>
        </p:nvSpPr>
        <p:spPr>
          <a:xfrm>
            <a:off x="3529244" y="5163089"/>
            <a:ext cx="2207233" cy="609600"/>
          </a:xfrm>
          <a:prstGeom prst="chevr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a:solidFill>
                  <a:schemeClr val="tx1"/>
                </a:solidFill>
              </a:rPr>
              <a:t>Planning</a:t>
            </a:r>
          </a:p>
        </p:txBody>
      </p:sp>
      <p:sp>
        <p:nvSpPr>
          <p:cNvPr id="31" name="Chevron 30">
            <a:extLst>
              <a:ext uri="{FF2B5EF4-FFF2-40B4-BE49-F238E27FC236}">
                <a16:creationId xmlns:a16="http://schemas.microsoft.com/office/drawing/2014/main" id="{B0E17D8B-9238-9C76-334C-26DBE0390905}"/>
              </a:ext>
            </a:extLst>
          </p:cNvPr>
          <p:cNvSpPr/>
          <p:nvPr/>
        </p:nvSpPr>
        <p:spPr>
          <a:xfrm>
            <a:off x="5642509" y="5158237"/>
            <a:ext cx="1991189" cy="609600"/>
          </a:xfrm>
          <a:prstGeom prst="chevr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a:solidFill>
                  <a:schemeClr val="tx1"/>
                </a:solidFill>
              </a:rPr>
              <a:t>Making</a:t>
            </a:r>
          </a:p>
        </p:txBody>
      </p:sp>
      <p:sp>
        <p:nvSpPr>
          <p:cNvPr id="32" name="Chevron 31">
            <a:extLst>
              <a:ext uri="{FF2B5EF4-FFF2-40B4-BE49-F238E27FC236}">
                <a16:creationId xmlns:a16="http://schemas.microsoft.com/office/drawing/2014/main" id="{F56AD968-7B4B-7C23-567E-0998B6519247}"/>
              </a:ext>
            </a:extLst>
          </p:cNvPr>
          <p:cNvSpPr/>
          <p:nvPr/>
        </p:nvSpPr>
        <p:spPr>
          <a:xfrm>
            <a:off x="7541515" y="5158237"/>
            <a:ext cx="1991189" cy="609600"/>
          </a:xfrm>
          <a:prstGeom prst="chevr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a:solidFill>
                  <a:schemeClr val="tx1"/>
                </a:solidFill>
              </a:rPr>
              <a:t>Learning</a:t>
            </a:r>
          </a:p>
        </p:txBody>
      </p:sp>
    </p:spTree>
    <p:extLst>
      <p:ext uri="{BB962C8B-B14F-4D97-AF65-F5344CB8AC3E}">
        <p14:creationId xmlns:p14="http://schemas.microsoft.com/office/powerpoint/2010/main" val="175753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89">
            <a:extLst>
              <a:ext uri="{FF2B5EF4-FFF2-40B4-BE49-F238E27FC236}">
                <a16:creationId xmlns:a16="http://schemas.microsoft.com/office/drawing/2014/main" id="{61E27371-89E0-4957-991F-AE278A80C9D1}"/>
              </a:ext>
            </a:extLst>
          </p:cNvPr>
          <p:cNvSpPr/>
          <p:nvPr/>
        </p:nvSpPr>
        <p:spPr>
          <a:xfrm>
            <a:off x="1052266" y="1101283"/>
            <a:ext cx="7777570" cy="2081298"/>
          </a:xfrm>
          <a:prstGeom prst="rect">
            <a:avLst/>
          </a:prstGeom>
          <a:solidFill>
            <a:schemeClr val="bg1"/>
          </a:solidFill>
          <a:ln>
            <a:noFill/>
          </a:ln>
          <a:effectLst>
            <a:outerShdw blurRad="139700" sx="103000" sy="103000" algn="ctr" rotWithShape="0">
              <a:srgbClr val="81A2B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21920" tIns="182880" bIns="182880" rtlCol="0" anchor="ctr"/>
          <a:lstStyle/>
          <a:p>
            <a:pPr marL="0" marR="0" lvl="0" indent="0" algn="l" defTabSz="609585" rtl="0" eaLnBrk="1" fontAlgn="auto" latinLnBrk="0" hangingPunct="1">
              <a:lnSpc>
                <a:spcPts val="2667"/>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667E"/>
                </a:solidFill>
                <a:effectLst/>
                <a:uLnTx/>
                <a:uFillTx/>
                <a:latin typeface="Calibri"/>
                <a:ea typeface="+mn-ea"/>
                <a:cs typeface="+mn-cs"/>
              </a:rPr>
              <a:t>The Open Group OSDU Forum was founded in H2 2018 and the membership as of now consists of:</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kumimoji="0" lang="en-US" sz="1200" b="0" i="0" u="none" strike="noStrike" kern="1200" cap="none" spc="0" normalizeH="0" baseline="0" noProof="0" dirty="0">
                <a:ln>
                  <a:noFill/>
                </a:ln>
                <a:solidFill>
                  <a:srgbClr val="00667E"/>
                </a:solidFill>
                <a:effectLst/>
                <a:uLnTx/>
                <a:uFillTx/>
                <a:latin typeface="Calibri"/>
                <a:ea typeface="+mn-ea"/>
                <a:cs typeface="+mn-cs"/>
              </a:rPr>
              <a:t>30+ operators</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kumimoji="0" lang="en-US" sz="1200" b="0" i="0" u="none" strike="noStrike" kern="1200" cap="none" spc="0" normalizeH="0" baseline="0" noProof="0" dirty="0">
                <a:ln>
                  <a:noFill/>
                </a:ln>
                <a:solidFill>
                  <a:srgbClr val="00667E"/>
                </a:solidFill>
                <a:effectLst/>
                <a:uLnTx/>
                <a:uFillTx/>
                <a:latin typeface="Calibri"/>
                <a:ea typeface="+mn-ea"/>
                <a:cs typeface="+mn-cs"/>
              </a:rPr>
              <a:t>175+ oilfield services &amp; software companies</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lang="en-US" sz="1200" dirty="0">
                <a:solidFill>
                  <a:srgbClr val="00667E"/>
                </a:solidFill>
                <a:latin typeface="Calibri"/>
              </a:rPr>
              <a:t>10+</a:t>
            </a:r>
            <a:r>
              <a:rPr kumimoji="0" lang="en-US" sz="1200" b="0" i="0" u="none" strike="noStrike" kern="1200" cap="none" spc="0" normalizeH="0" baseline="0" noProof="0" dirty="0">
                <a:ln>
                  <a:noFill/>
                </a:ln>
                <a:solidFill>
                  <a:srgbClr val="00667E"/>
                </a:solidFill>
                <a:effectLst/>
                <a:uLnTx/>
                <a:uFillTx/>
                <a:latin typeface="Calibri"/>
                <a:ea typeface="+mn-ea"/>
                <a:cs typeface="+mn-cs"/>
              </a:rPr>
              <a:t> academic institutions</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kumimoji="0" lang="en-US" sz="1200" b="0" i="0" u="none" strike="noStrike" kern="1200" cap="none" spc="0" normalizeH="0" baseline="0" noProof="0" dirty="0">
                <a:ln>
                  <a:noFill/>
                </a:ln>
                <a:solidFill>
                  <a:srgbClr val="00667E"/>
                </a:solidFill>
                <a:effectLst/>
                <a:uLnTx/>
                <a:uFillTx/>
                <a:latin typeface="Calibri"/>
                <a:ea typeface="+mn-ea"/>
                <a:cs typeface="+mn-cs"/>
              </a:rPr>
              <a:t>4+ cloud services providers</a:t>
            </a:r>
          </a:p>
        </p:txBody>
      </p:sp>
      <p:pic>
        <p:nvPicPr>
          <p:cNvPr id="8" name="Picture 7">
            <a:extLst>
              <a:ext uri="{FF2B5EF4-FFF2-40B4-BE49-F238E27FC236}">
                <a16:creationId xmlns:a16="http://schemas.microsoft.com/office/drawing/2014/main" id="{937635DF-7FB3-40C8-B99E-471D245E8E0F}"/>
              </a:ext>
            </a:extLst>
          </p:cNvPr>
          <p:cNvPicPr>
            <a:picLocks noChangeAspect="1"/>
          </p:cNvPicPr>
          <p:nvPr/>
        </p:nvPicPr>
        <p:blipFill>
          <a:blip r:embed="rId2"/>
          <a:stretch>
            <a:fillRect/>
          </a:stretch>
        </p:blipFill>
        <p:spPr>
          <a:xfrm>
            <a:off x="3403451" y="2518839"/>
            <a:ext cx="5176433" cy="2501202"/>
          </a:xfrm>
          <a:prstGeom prst="rect">
            <a:avLst/>
          </a:prstGeom>
          <a:ln w="38100">
            <a:solidFill>
              <a:schemeClr val="tx2"/>
            </a:solidFill>
          </a:ln>
          <a:effectLst>
            <a:softEdge rad="31750"/>
          </a:effectLst>
        </p:spPr>
      </p:pic>
      <p:pic>
        <p:nvPicPr>
          <p:cNvPr id="10" name="Picture 9">
            <a:extLst>
              <a:ext uri="{FF2B5EF4-FFF2-40B4-BE49-F238E27FC236}">
                <a16:creationId xmlns:a16="http://schemas.microsoft.com/office/drawing/2014/main" id="{2B66ED46-E9FB-4115-A40A-E6BD5FD8E2BE}"/>
              </a:ext>
            </a:extLst>
          </p:cNvPr>
          <p:cNvPicPr>
            <a:picLocks noChangeAspect="1"/>
          </p:cNvPicPr>
          <p:nvPr/>
        </p:nvPicPr>
        <p:blipFill>
          <a:blip r:embed="rId3"/>
          <a:stretch>
            <a:fillRect/>
          </a:stretch>
        </p:blipFill>
        <p:spPr>
          <a:xfrm>
            <a:off x="4486991" y="3052932"/>
            <a:ext cx="4771745" cy="2406337"/>
          </a:xfrm>
          <a:prstGeom prst="rect">
            <a:avLst/>
          </a:prstGeom>
          <a:ln w="38100">
            <a:solidFill>
              <a:schemeClr val="tx2"/>
            </a:solidFill>
          </a:ln>
          <a:effectLst>
            <a:softEdge rad="31750"/>
          </a:effectLst>
        </p:spPr>
      </p:pic>
      <p:pic>
        <p:nvPicPr>
          <p:cNvPr id="12" name="Picture 11">
            <a:extLst>
              <a:ext uri="{FF2B5EF4-FFF2-40B4-BE49-F238E27FC236}">
                <a16:creationId xmlns:a16="http://schemas.microsoft.com/office/drawing/2014/main" id="{EC3C2126-452F-4032-84BF-F7CA5154A55F}"/>
              </a:ext>
            </a:extLst>
          </p:cNvPr>
          <p:cNvPicPr>
            <a:picLocks noChangeAspect="1"/>
          </p:cNvPicPr>
          <p:nvPr/>
        </p:nvPicPr>
        <p:blipFill>
          <a:blip r:embed="rId4"/>
          <a:stretch>
            <a:fillRect/>
          </a:stretch>
        </p:blipFill>
        <p:spPr>
          <a:xfrm>
            <a:off x="5227414" y="3553852"/>
            <a:ext cx="4722999" cy="2393899"/>
          </a:xfrm>
          <a:prstGeom prst="rect">
            <a:avLst/>
          </a:prstGeom>
          <a:ln w="38100">
            <a:solidFill>
              <a:schemeClr val="tx2"/>
            </a:solidFill>
          </a:ln>
          <a:effectLst>
            <a:softEdge rad="31750"/>
          </a:effectLst>
        </p:spPr>
      </p:pic>
      <p:pic>
        <p:nvPicPr>
          <p:cNvPr id="6" name="Picture 5">
            <a:extLst>
              <a:ext uri="{FF2B5EF4-FFF2-40B4-BE49-F238E27FC236}">
                <a16:creationId xmlns:a16="http://schemas.microsoft.com/office/drawing/2014/main" id="{C100120E-9930-4AF9-A07C-0C2DF633C502}"/>
              </a:ext>
            </a:extLst>
          </p:cNvPr>
          <p:cNvPicPr>
            <a:picLocks noChangeAspect="1"/>
          </p:cNvPicPr>
          <p:nvPr/>
        </p:nvPicPr>
        <p:blipFill>
          <a:blip r:embed="rId5"/>
          <a:stretch>
            <a:fillRect/>
          </a:stretch>
        </p:blipFill>
        <p:spPr>
          <a:xfrm>
            <a:off x="5937898" y="4093194"/>
            <a:ext cx="4771745" cy="2501202"/>
          </a:xfrm>
          <a:prstGeom prst="rect">
            <a:avLst/>
          </a:prstGeom>
          <a:ln w="38100">
            <a:solidFill>
              <a:schemeClr val="tx2"/>
            </a:solidFill>
          </a:ln>
          <a:effectLst>
            <a:softEdge rad="31750"/>
          </a:effectLst>
        </p:spPr>
      </p:pic>
      <p:pic>
        <p:nvPicPr>
          <p:cNvPr id="9" name="Picture 8">
            <a:extLst>
              <a:ext uri="{FF2B5EF4-FFF2-40B4-BE49-F238E27FC236}">
                <a16:creationId xmlns:a16="http://schemas.microsoft.com/office/drawing/2014/main" id="{9D3840C9-42C6-4B0B-B9D8-2134B427EFF7}"/>
              </a:ext>
            </a:extLst>
          </p:cNvPr>
          <p:cNvPicPr>
            <a:picLocks noChangeAspect="1"/>
          </p:cNvPicPr>
          <p:nvPr/>
        </p:nvPicPr>
        <p:blipFill>
          <a:blip r:embed="rId6"/>
          <a:stretch>
            <a:fillRect/>
          </a:stretch>
        </p:blipFill>
        <p:spPr>
          <a:xfrm>
            <a:off x="296951" y="159558"/>
            <a:ext cx="1460517" cy="589916"/>
          </a:xfrm>
          <a:prstGeom prst="rect">
            <a:avLst/>
          </a:prstGeom>
        </p:spPr>
      </p:pic>
    </p:spTree>
    <p:extLst>
      <p:ext uri="{BB962C8B-B14F-4D97-AF65-F5344CB8AC3E}">
        <p14:creationId xmlns:p14="http://schemas.microsoft.com/office/powerpoint/2010/main" val="38625892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4CA6506-8D54-4C84-AAA7-CD995E33CE29}"/>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GB"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40</a:t>
            </a:fld>
            <a:r>
              <a:rPr kumimoji="0" lang="en-GB" sz="800" b="0" i="0" u="none" strike="noStrike" kern="1200" cap="none" spc="0" normalizeH="0" baseline="0" noProof="0">
                <a:ln>
                  <a:noFill/>
                </a:ln>
                <a:solidFill>
                  <a:srgbClr val="7C8F98"/>
                </a:solidFill>
                <a:effectLst/>
                <a:uLnTx/>
                <a:uFillTx/>
                <a:latin typeface="Equinor"/>
                <a:ea typeface="+mn-ea"/>
                <a:cs typeface="+mn-cs"/>
              </a:rPr>
              <a:t>  |  Creating energy from data</a:t>
            </a:r>
          </a:p>
        </p:txBody>
      </p:sp>
      <p:sp>
        <p:nvSpPr>
          <p:cNvPr id="5" name="Rectangle: Rounded Corners 4">
            <a:extLst>
              <a:ext uri="{FF2B5EF4-FFF2-40B4-BE49-F238E27FC236}">
                <a16:creationId xmlns:a16="http://schemas.microsoft.com/office/drawing/2014/main" id="{51C3128D-3494-4C28-8472-C55D211D6610}"/>
              </a:ext>
            </a:extLst>
          </p:cNvPr>
          <p:cNvSpPr/>
          <p:nvPr/>
        </p:nvSpPr>
        <p:spPr>
          <a:xfrm>
            <a:off x="8237594" y="1106438"/>
            <a:ext cx="3604992" cy="5301480"/>
          </a:xfrm>
          <a:prstGeom prst="roundRect">
            <a:avLst/>
          </a:prstGeom>
          <a:solidFill>
            <a:schemeClr val="bg1">
              <a:lumMod val="85000"/>
            </a:schemeClr>
          </a:solidFill>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333333"/>
              </a:solidFill>
              <a:effectLst/>
              <a:uLnTx/>
              <a:uFillTx/>
              <a:latin typeface="Equinor"/>
              <a:ea typeface="+mn-ea"/>
              <a:cs typeface="+mn-cs"/>
            </a:endParaRPr>
          </a:p>
        </p:txBody>
      </p:sp>
      <p:sp>
        <p:nvSpPr>
          <p:cNvPr id="6" name="Rectangle: Rounded Corners 5">
            <a:extLst>
              <a:ext uri="{FF2B5EF4-FFF2-40B4-BE49-F238E27FC236}">
                <a16:creationId xmlns:a16="http://schemas.microsoft.com/office/drawing/2014/main" id="{754066B4-CBD1-4602-939C-02717C966448}"/>
              </a:ext>
            </a:extLst>
          </p:cNvPr>
          <p:cNvSpPr/>
          <p:nvPr/>
        </p:nvSpPr>
        <p:spPr>
          <a:xfrm>
            <a:off x="310718" y="1097838"/>
            <a:ext cx="3076579" cy="5301480"/>
          </a:xfrm>
          <a:prstGeom prst="roundRect">
            <a:avLst/>
          </a:prstGeom>
          <a:solidFill>
            <a:schemeClr val="bg1">
              <a:lumMod val="85000"/>
            </a:schemeClr>
          </a:solidFill>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333333"/>
              </a:solidFill>
              <a:effectLst/>
              <a:uLnTx/>
              <a:uFillTx/>
              <a:latin typeface="Equinor"/>
              <a:ea typeface="+mn-ea"/>
              <a:cs typeface="+mn-cs"/>
            </a:endParaRPr>
          </a:p>
        </p:txBody>
      </p:sp>
      <p:graphicFrame>
        <p:nvGraphicFramePr>
          <p:cNvPr id="7" name="Diagram 6">
            <a:extLst>
              <a:ext uri="{FF2B5EF4-FFF2-40B4-BE49-F238E27FC236}">
                <a16:creationId xmlns:a16="http://schemas.microsoft.com/office/drawing/2014/main" id="{D2F4310C-61F1-4FD9-A76A-A51C6078B8C4}"/>
              </a:ext>
            </a:extLst>
          </p:cNvPr>
          <p:cNvGraphicFramePr/>
          <p:nvPr/>
        </p:nvGraphicFramePr>
        <p:xfrm>
          <a:off x="4559970" y="898831"/>
          <a:ext cx="2360069" cy="20430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8" name="Group 7">
            <a:extLst>
              <a:ext uri="{FF2B5EF4-FFF2-40B4-BE49-F238E27FC236}">
                <a16:creationId xmlns:a16="http://schemas.microsoft.com/office/drawing/2014/main" id="{5C560E51-3435-49DC-9BD3-7EF968E96156}"/>
              </a:ext>
            </a:extLst>
          </p:cNvPr>
          <p:cNvGrpSpPr/>
          <p:nvPr/>
        </p:nvGrpSpPr>
        <p:grpSpPr>
          <a:xfrm>
            <a:off x="4149682" y="3911557"/>
            <a:ext cx="3287789" cy="746589"/>
            <a:chOff x="112122" y="4189518"/>
            <a:chExt cx="11967755" cy="1464258"/>
          </a:xfrm>
        </p:grpSpPr>
        <p:pic>
          <p:nvPicPr>
            <p:cNvPr id="9" name="Picture 8">
              <a:extLst>
                <a:ext uri="{FF2B5EF4-FFF2-40B4-BE49-F238E27FC236}">
                  <a16:creationId xmlns:a16="http://schemas.microsoft.com/office/drawing/2014/main" id="{1C817B24-7B3D-4ED1-A004-0548DBC7834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2122" y="4189518"/>
              <a:ext cx="11967755" cy="1464258"/>
            </a:xfrm>
            <a:prstGeom prst="rect">
              <a:avLst/>
            </a:prstGeom>
            <a:ln>
              <a:solidFill>
                <a:schemeClr val="bg2"/>
              </a:solidFill>
            </a:ln>
          </p:spPr>
        </p:pic>
        <p:sp>
          <p:nvSpPr>
            <p:cNvPr id="10" name="TextBox 9">
              <a:extLst>
                <a:ext uri="{FF2B5EF4-FFF2-40B4-BE49-F238E27FC236}">
                  <a16:creationId xmlns:a16="http://schemas.microsoft.com/office/drawing/2014/main" id="{C4ECC2C8-E939-49C7-BC46-B682BB851788}"/>
                </a:ext>
              </a:extLst>
            </p:cNvPr>
            <p:cNvSpPr txBox="1"/>
            <p:nvPr/>
          </p:nvSpPr>
          <p:spPr>
            <a:xfrm>
              <a:off x="338523" y="4659298"/>
              <a:ext cx="4260740" cy="663994"/>
            </a:xfrm>
            <a:prstGeom prst="rect">
              <a:avLst/>
            </a:prstGeom>
            <a:solidFill>
              <a:srgbClr val="FFFFFF">
                <a:alpha val="67059"/>
              </a:srgbClr>
            </a:solid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333333"/>
                  </a:solidFill>
                  <a:effectLst/>
                  <a:uLnTx/>
                  <a:uFillTx/>
                  <a:latin typeface="Equinor"/>
                  <a:ea typeface="+mn-ea"/>
                  <a:cs typeface="+mn-cs"/>
                </a:rPr>
                <a:t>Standard Petrophysical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333333"/>
                  </a:solidFill>
                  <a:effectLst/>
                  <a:uLnTx/>
                  <a:uFillTx/>
                  <a:latin typeface="Equinor"/>
                  <a:ea typeface="+mn-ea"/>
                  <a:cs typeface="+mn-cs"/>
                </a:rPr>
                <a:t> Curves</a:t>
              </a:r>
              <a:endParaRPr kumimoji="0" lang="nb-NO" sz="800" b="1" i="0" u="none" strike="noStrike" kern="1200" cap="none" spc="0" normalizeH="0" baseline="0" noProof="0">
                <a:ln>
                  <a:noFill/>
                </a:ln>
                <a:solidFill>
                  <a:srgbClr val="333333"/>
                </a:solidFill>
                <a:effectLst/>
                <a:uLnTx/>
                <a:uFillTx/>
                <a:latin typeface="Equinor"/>
                <a:ea typeface="+mn-ea"/>
                <a:cs typeface="+mn-cs"/>
              </a:endParaRPr>
            </a:p>
          </p:txBody>
        </p:sp>
        <p:sp>
          <p:nvSpPr>
            <p:cNvPr id="11" name="TextBox 10">
              <a:extLst>
                <a:ext uri="{FF2B5EF4-FFF2-40B4-BE49-F238E27FC236}">
                  <a16:creationId xmlns:a16="http://schemas.microsoft.com/office/drawing/2014/main" id="{DB49EF57-0947-4096-9668-8ADC15C00ADD}"/>
                </a:ext>
              </a:extLst>
            </p:cNvPr>
            <p:cNvSpPr txBox="1"/>
            <p:nvPr/>
          </p:nvSpPr>
          <p:spPr>
            <a:xfrm>
              <a:off x="4805417" y="4671132"/>
              <a:ext cx="3624719" cy="663994"/>
            </a:xfrm>
            <a:prstGeom prst="rect">
              <a:avLst/>
            </a:prstGeom>
            <a:solidFill>
              <a:srgbClr val="FFFFFF">
                <a:alpha val="67059"/>
              </a:srgbClr>
            </a:solid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333333"/>
                  </a:solidFill>
                  <a:effectLst/>
                  <a:uLnTx/>
                  <a:uFillTx/>
                  <a:latin typeface="Equinor"/>
                  <a:ea typeface="+mn-ea"/>
                  <a:cs typeface="+mn-cs"/>
                </a:rPr>
                <a:t>Standard Mud Gas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333333"/>
                  </a:solidFill>
                  <a:effectLst/>
                  <a:uLnTx/>
                  <a:uFillTx/>
                  <a:latin typeface="Equinor"/>
                  <a:ea typeface="+mn-ea"/>
                  <a:cs typeface="+mn-cs"/>
                </a:rPr>
                <a:t>Curves</a:t>
              </a:r>
              <a:endParaRPr kumimoji="0" lang="nb-NO" sz="800" b="1" i="0" u="none" strike="noStrike" kern="1200" cap="none" spc="0" normalizeH="0" baseline="0" noProof="0">
                <a:ln>
                  <a:noFill/>
                </a:ln>
                <a:solidFill>
                  <a:srgbClr val="333333"/>
                </a:solidFill>
                <a:effectLst/>
                <a:uLnTx/>
                <a:uFillTx/>
                <a:latin typeface="Equinor"/>
                <a:ea typeface="+mn-ea"/>
                <a:cs typeface="+mn-cs"/>
              </a:endParaRPr>
            </a:p>
          </p:txBody>
        </p:sp>
        <p:sp>
          <p:nvSpPr>
            <p:cNvPr id="12" name="TextBox 11">
              <a:extLst>
                <a:ext uri="{FF2B5EF4-FFF2-40B4-BE49-F238E27FC236}">
                  <a16:creationId xmlns:a16="http://schemas.microsoft.com/office/drawing/2014/main" id="{ED79D511-104F-4E27-8C42-D52C38A27F08}"/>
                </a:ext>
              </a:extLst>
            </p:cNvPr>
            <p:cNvSpPr txBox="1"/>
            <p:nvPr/>
          </p:nvSpPr>
          <p:spPr>
            <a:xfrm>
              <a:off x="9250177" y="4659298"/>
              <a:ext cx="1868378" cy="663994"/>
            </a:xfrm>
            <a:prstGeom prst="rect">
              <a:avLst/>
            </a:prstGeom>
            <a:solidFill>
              <a:srgbClr val="FFFFFF">
                <a:alpha val="67059"/>
              </a:srgbClr>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333333"/>
                  </a:solidFill>
                  <a:effectLst/>
                  <a:uLnTx/>
                  <a:uFillTx/>
                  <a:latin typeface="Equinor"/>
                  <a:ea typeface="+mn-ea"/>
                  <a:cs typeface="+mn-cs"/>
                </a:rPr>
                <a:t>Drilling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333333"/>
                  </a:solidFill>
                  <a:effectLst/>
                  <a:uLnTx/>
                  <a:uFillTx/>
                  <a:latin typeface="Equinor"/>
                  <a:ea typeface="+mn-ea"/>
                  <a:cs typeface="+mn-cs"/>
                </a:rPr>
                <a:t>Curves</a:t>
              </a:r>
              <a:endParaRPr kumimoji="0" lang="nb-NO" sz="800" b="1" i="0" u="none" strike="noStrike" kern="1200" cap="none" spc="0" normalizeH="0" baseline="0" noProof="0">
                <a:ln>
                  <a:noFill/>
                </a:ln>
                <a:solidFill>
                  <a:srgbClr val="333333"/>
                </a:solidFill>
                <a:effectLst/>
                <a:uLnTx/>
                <a:uFillTx/>
                <a:latin typeface="Equinor"/>
                <a:ea typeface="+mn-ea"/>
                <a:cs typeface="+mn-cs"/>
              </a:endParaRPr>
            </a:p>
          </p:txBody>
        </p:sp>
      </p:grpSp>
      <p:sp>
        <p:nvSpPr>
          <p:cNvPr id="13" name="TextBox 12">
            <a:extLst>
              <a:ext uri="{FF2B5EF4-FFF2-40B4-BE49-F238E27FC236}">
                <a16:creationId xmlns:a16="http://schemas.microsoft.com/office/drawing/2014/main" id="{23E0FDFC-17E0-4524-B259-F353F25DB2E0}"/>
              </a:ext>
            </a:extLst>
          </p:cNvPr>
          <p:cNvSpPr txBox="1"/>
          <p:nvPr/>
        </p:nvSpPr>
        <p:spPr>
          <a:xfrm>
            <a:off x="381742" y="1513658"/>
            <a:ext cx="3076579" cy="553998"/>
          </a:xfrm>
          <a:prstGeom prst="rect">
            <a:avLst/>
          </a:prstGeom>
          <a:noFill/>
        </p:spPr>
        <p:txBody>
          <a:bodyPr wrap="square" rtlCol="0">
            <a:spAutoFit/>
          </a:bodyPr>
          <a:lstStyle>
            <a:defPPr>
              <a:defRPr lang="en-US"/>
            </a:defPPr>
            <a:lvl1pPr>
              <a:defRPr sz="105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Raw dataset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32 million files considered (cloud-lifted)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1 million raw files cracked</a:t>
            </a:r>
          </a:p>
        </p:txBody>
      </p:sp>
      <p:sp>
        <p:nvSpPr>
          <p:cNvPr id="14" name="Rectangle: Rounded Corners 13">
            <a:extLst>
              <a:ext uri="{FF2B5EF4-FFF2-40B4-BE49-F238E27FC236}">
                <a16:creationId xmlns:a16="http://schemas.microsoft.com/office/drawing/2014/main" id="{EE1F249F-7C8C-454D-BEDA-9AF277EDC79A}"/>
              </a:ext>
            </a:extLst>
          </p:cNvPr>
          <p:cNvSpPr/>
          <p:nvPr/>
        </p:nvSpPr>
        <p:spPr>
          <a:xfrm>
            <a:off x="4149682" y="2660753"/>
            <a:ext cx="3287789" cy="697223"/>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Data Engineering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Data selection, context setting, Frame of Reference,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curve selector/splice, QAQC etc. </a:t>
            </a:r>
          </a:p>
        </p:txBody>
      </p:sp>
      <p:sp>
        <p:nvSpPr>
          <p:cNvPr id="15" name="Arrow: Down 14">
            <a:extLst>
              <a:ext uri="{FF2B5EF4-FFF2-40B4-BE49-F238E27FC236}">
                <a16:creationId xmlns:a16="http://schemas.microsoft.com/office/drawing/2014/main" id="{891D0B74-D922-4FCB-B5B0-1A0A96D53608}"/>
              </a:ext>
            </a:extLst>
          </p:cNvPr>
          <p:cNvSpPr/>
          <p:nvPr/>
        </p:nvSpPr>
        <p:spPr>
          <a:xfrm>
            <a:off x="5614110" y="3525743"/>
            <a:ext cx="322810" cy="206598"/>
          </a:xfrm>
          <a:prstGeom prst="downArrow">
            <a:avLst/>
          </a:prstGeom>
        </p:spPr>
        <p:style>
          <a:lnRef idx="2">
            <a:schemeClr val="lt1">
              <a:hueOff val="0"/>
              <a:satOff val="0"/>
              <a:lumOff val="0"/>
              <a:alphaOff val="0"/>
            </a:schemeClr>
          </a:lnRef>
          <a:fillRef idx="1">
            <a:schemeClr val="accent2">
              <a:tint val="60000"/>
              <a:hueOff val="0"/>
              <a:satOff val="0"/>
              <a:lumOff val="0"/>
              <a:alphaOff val="0"/>
            </a:schemeClr>
          </a:fillRef>
          <a:effectRef idx="0">
            <a:schemeClr val="accent2">
              <a:tint val="60000"/>
              <a:hueOff val="0"/>
              <a:satOff val="0"/>
              <a:lumOff val="0"/>
              <a:alphaOff val="0"/>
            </a:schemeClr>
          </a:effectRef>
          <a:fontRef idx="minor">
            <a:schemeClr val="dk1">
              <a:hueOff val="0"/>
              <a:satOff val="0"/>
              <a:lumOff val="0"/>
              <a:alphaOff val="0"/>
            </a:schemeClr>
          </a:fontRef>
        </p:style>
      </p:sp>
      <p:sp>
        <p:nvSpPr>
          <p:cNvPr id="16" name="TextBox 15">
            <a:extLst>
              <a:ext uri="{FF2B5EF4-FFF2-40B4-BE49-F238E27FC236}">
                <a16:creationId xmlns:a16="http://schemas.microsoft.com/office/drawing/2014/main" id="{7DA8F6B5-21B7-425E-8F7D-FD88A0BB7471}"/>
              </a:ext>
            </a:extLst>
          </p:cNvPr>
          <p:cNvSpPr txBox="1"/>
          <p:nvPr/>
        </p:nvSpPr>
        <p:spPr>
          <a:xfrm>
            <a:off x="372250" y="2588771"/>
            <a:ext cx="3015047"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Data engineering and processing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2 days of processing (30 nodes@32GB memory each)</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250 man years to do the job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Processing rules digitally documented (JSON) pr composite</a:t>
            </a:r>
          </a:p>
        </p:txBody>
      </p:sp>
      <p:sp>
        <p:nvSpPr>
          <p:cNvPr id="17" name="TextBox 16">
            <a:extLst>
              <a:ext uri="{FF2B5EF4-FFF2-40B4-BE49-F238E27FC236}">
                <a16:creationId xmlns:a16="http://schemas.microsoft.com/office/drawing/2014/main" id="{CE200D28-30D5-4547-8031-E4E9575359C8}"/>
              </a:ext>
            </a:extLst>
          </p:cNvPr>
          <p:cNvSpPr txBox="1"/>
          <p:nvPr/>
        </p:nvSpPr>
        <p:spPr>
          <a:xfrm>
            <a:off x="415361" y="4128348"/>
            <a:ext cx="2739377"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Result dataset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Composites pr. Well/Wellbore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242424"/>
                </a:solidFill>
                <a:effectLst/>
                <a:uLnTx/>
                <a:uFillTx/>
                <a:latin typeface="Arial" panose="020B0604020202020204" pitchFamily="34" charset="0"/>
                <a:cs typeface="Arial" panose="020B0604020202020204" pitchFamily="34" charset="0"/>
              </a:rPr>
              <a:t>93000 composites generated in 7 countries</a:t>
            </a: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  </a:t>
            </a:r>
          </a:p>
        </p:txBody>
      </p:sp>
      <p:sp>
        <p:nvSpPr>
          <p:cNvPr id="18" name="Arrow: Down 17">
            <a:extLst>
              <a:ext uri="{FF2B5EF4-FFF2-40B4-BE49-F238E27FC236}">
                <a16:creationId xmlns:a16="http://schemas.microsoft.com/office/drawing/2014/main" id="{6F5C7A5E-7BEA-4236-A7F8-0836EB27B90C}"/>
              </a:ext>
            </a:extLst>
          </p:cNvPr>
          <p:cNvSpPr/>
          <p:nvPr/>
        </p:nvSpPr>
        <p:spPr>
          <a:xfrm>
            <a:off x="5432290" y="4810120"/>
            <a:ext cx="322810" cy="206598"/>
          </a:xfrm>
          <a:prstGeom prst="downArrow">
            <a:avLst/>
          </a:prstGeom>
        </p:spPr>
        <p:style>
          <a:lnRef idx="2">
            <a:schemeClr val="lt1">
              <a:hueOff val="0"/>
              <a:satOff val="0"/>
              <a:lumOff val="0"/>
              <a:alphaOff val="0"/>
            </a:schemeClr>
          </a:lnRef>
          <a:fillRef idx="1">
            <a:schemeClr val="accent2">
              <a:tint val="60000"/>
              <a:hueOff val="0"/>
              <a:satOff val="0"/>
              <a:lumOff val="0"/>
              <a:alphaOff val="0"/>
            </a:schemeClr>
          </a:fillRef>
          <a:effectRef idx="0">
            <a:schemeClr val="accent2">
              <a:tint val="60000"/>
              <a:hueOff val="0"/>
              <a:satOff val="0"/>
              <a:lumOff val="0"/>
              <a:alphaOff val="0"/>
            </a:schemeClr>
          </a:effectRef>
          <a:fontRef idx="minor">
            <a:schemeClr val="dk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333333">
                  <a:hueOff val="0"/>
                  <a:satOff val="0"/>
                  <a:lumOff val="0"/>
                  <a:alphaOff val="0"/>
                </a:srgbClr>
              </a:solidFill>
              <a:effectLst/>
              <a:uLnTx/>
              <a:uFillTx/>
              <a:latin typeface="Equinor"/>
              <a:ea typeface="+mn-ea"/>
              <a:cs typeface="+mn-cs"/>
            </a:endParaRPr>
          </a:p>
        </p:txBody>
      </p:sp>
      <p:pic>
        <p:nvPicPr>
          <p:cNvPr id="19" name="Picture 18">
            <a:extLst>
              <a:ext uri="{FF2B5EF4-FFF2-40B4-BE49-F238E27FC236}">
                <a16:creationId xmlns:a16="http://schemas.microsoft.com/office/drawing/2014/main" id="{748BBF0A-4F36-4033-A2F3-366BF0F9037F}"/>
              </a:ext>
            </a:extLst>
          </p:cNvPr>
          <p:cNvPicPr>
            <a:picLocks noChangeAspect="1"/>
          </p:cNvPicPr>
          <p:nvPr/>
        </p:nvPicPr>
        <p:blipFill>
          <a:blip r:embed="rId9"/>
          <a:stretch>
            <a:fillRect/>
          </a:stretch>
        </p:blipFill>
        <p:spPr>
          <a:xfrm>
            <a:off x="4142247" y="5143226"/>
            <a:ext cx="3287788" cy="1090788"/>
          </a:xfrm>
          <a:prstGeom prst="rect">
            <a:avLst/>
          </a:prstGeom>
        </p:spPr>
      </p:pic>
      <p:sp>
        <p:nvSpPr>
          <p:cNvPr id="20" name="TextBox 19">
            <a:extLst>
              <a:ext uri="{FF2B5EF4-FFF2-40B4-BE49-F238E27FC236}">
                <a16:creationId xmlns:a16="http://schemas.microsoft.com/office/drawing/2014/main" id="{BF3281A3-4358-4FCB-A8A3-D600D9E5F789}"/>
              </a:ext>
            </a:extLst>
          </p:cNvPr>
          <p:cNvSpPr txBox="1"/>
          <p:nvPr/>
        </p:nvSpPr>
        <p:spPr>
          <a:xfrm>
            <a:off x="469687" y="5255981"/>
            <a:ext cx="2241319" cy="86177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Business use cases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Data Analysis &amp; Visualization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Log imputation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4D5156"/>
                </a:solidFill>
                <a:effectLst/>
                <a:uLnTx/>
                <a:uFillTx/>
                <a:latin typeface="Arial" panose="020B0604020202020204" pitchFamily="34" charset="0"/>
                <a:cs typeface="Arial" panose="020B0604020202020204" pitchFamily="34" charset="0"/>
              </a:rPr>
              <a:t>Lithology Fluid Prediction (</a:t>
            </a:r>
            <a:r>
              <a:rPr kumimoji="0" lang="en-GB" sz="1000" b="0" i="1" u="none" strike="noStrike" kern="1200" cap="none" spc="0" normalizeH="0" baseline="0" noProof="0">
                <a:ln>
                  <a:noFill/>
                </a:ln>
                <a:solidFill>
                  <a:srgbClr val="5F6368"/>
                </a:solidFill>
                <a:effectLst/>
                <a:uLnTx/>
                <a:uFillTx/>
                <a:latin typeface="Arial" panose="020B0604020202020204" pitchFamily="34" charset="0"/>
                <a:cs typeface="Arial" panose="020B0604020202020204" pitchFamily="34" charset="0"/>
              </a:rPr>
              <a:t>LFP</a:t>
            </a:r>
            <a:r>
              <a:rPr kumimoji="0" lang="en-GB" sz="1000" b="0" i="1" u="none" strike="noStrike" kern="1200" cap="none" spc="0" normalizeH="0" baseline="0" noProof="0">
                <a:ln>
                  <a:noFill/>
                </a:ln>
                <a:solidFill>
                  <a:srgbClr val="4D5156"/>
                </a:solidFill>
                <a:effectLst/>
                <a:uLnTx/>
                <a:uFillTx/>
                <a:latin typeface="Arial" panose="020B0604020202020204" pitchFamily="34" charset="0"/>
                <a:cs typeface="Arial" panose="020B0604020202020204" pitchFamily="34" charset="0"/>
              </a:rPr>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4D5156"/>
                </a:solidFill>
                <a:effectLst/>
                <a:uLnTx/>
                <a:uFillTx/>
                <a:latin typeface="Arial" panose="020B0604020202020204" pitchFamily="34" charset="0"/>
                <a:cs typeface="Arial" panose="020B0604020202020204" pitchFamily="34" charset="0"/>
              </a:rPr>
              <a:t>Etc. </a:t>
            </a:r>
            <a:endPar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endParaRPr>
          </a:p>
        </p:txBody>
      </p:sp>
      <p:pic>
        <p:nvPicPr>
          <p:cNvPr id="21" name="Picture 20">
            <a:extLst>
              <a:ext uri="{FF2B5EF4-FFF2-40B4-BE49-F238E27FC236}">
                <a16:creationId xmlns:a16="http://schemas.microsoft.com/office/drawing/2014/main" id="{9886DA77-3904-4E5A-B292-8EBBDBB09565}"/>
              </a:ext>
            </a:extLst>
          </p:cNvPr>
          <p:cNvPicPr>
            <a:picLocks noChangeAspect="1"/>
          </p:cNvPicPr>
          <p:nvPr/>
        </p:nvPicPr>
        <p:blipFill>
          <a:blip r:embed="rId10"/>
          <a:stretch>
            <a:fillRect/>
          </a:stretch>
        </p:blipFill>
        <p:spPr>
          <a:xfrm>
            <a:off x="8801141" y="1131700"/>
            <a:ext cx="636902" cy="257251"/>
          </a:xfrm>
          <a:prstGeom prst="rect">
            <a:avLst/>
          </a:prstGeom>
        </p:spPr>
      </p:pic>
      <p:sp>
        <p:nvSpPr>
          <p:cNvPr id="22" name="Arrow: Down 21">
            <a:extLst>
              <a:ext uri="{FF2B5EF4-FFF2-40B4-BE49-F238E27FC236}">
                <a16:creationId xmlns:a16="http://schemas.microsoft.com/office/drawing/2014/main" id="{0552BDE9-A24E-4B3D-9A2E-4C74E45107C3}"/>
              </a:ext>
            </a:extLst>
          </p:cNvPr>
          <p:cNvSpPr/>
          <p:nvPr/>
        </p:nvSpPr>
        <p:spPr>
          <a:xfrm rot="10800000">
            <a:off x="5752437" y="4784653"/>
            <a:ext cx="322810" cy="206598"/>
          </a:xfrm>
          <a:prstGeom prst="downArrow">
            <a:avLst/>
          </a:prstGeom>
        </p:spPr>
        <p:style>
          <a:lnRef idx="2">
            <a:schemeClr val="lt1">
              <a:hueOff val="0"/>
              <a:satOff val="0"/>
              <a:lumOff val="0"/>
              <a:alphaOff val="0"/>
            </a:schemeClr>
          </a:lnRef>
          <a:fillRef idx="1">
            <a:schemeClr val="accent2">
              <a:tint val="60000"/>
              <a:hueOff val="0"/>
              <a:satOff val="0"/>
              <a:lumOff val="0"/>
              <a:alphaOff val="0"/>
            </a:schemeClr>
          </a:fillRef>
          <a:effectRef idx="0">
            <a:schemeClr val="accent2">
              <a:tint val="60000"/>
              <a:hueOff val="0"/>
              <a:satOff val="0"/>
              <a:lumOff val="0"/>
              <a:alphaOff val="0"/>
            </a:schemeClr>
          </a:effectRef>
          <a:fontRef idx="minor">
            <a:schemeClr val="dk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333333">
                  <a:hueOff val="0"/>
                  <a:satOff val="0"/>
                  <a:lumOff val="0"/>
                  <a:alphaOff val="0"/>
                </a:srgbClr>
              </a:solidFill>
              <a:effectLst/>
              <a:uLnTx/>
              <a:uFillTx/>
              <a:latin typeface="Equinor"/>
              <a:ea typeface="+mn-ea"/>
              <a:cs typeface="+mn-cs"/>
            </a:endParaRPr>
          </a:p>
        </p:txBody>
      </p:sp>
      <p:sp>
        <p:nvSpPr>
          <p:cNvPr id="23" name="TextBox 22">
            <a:extLst>
              <a:ext uri="{FF2B5EF4-FFF2-40B4-BE49-F238E27FC236}">
                <a16:creationId xmlns:a16="http://schemas.microsoft.com/office/drawing/2014/main" id="{13C58BE1-B0C0-4453-AF23-1DCBEB5FE469}"/>
              </a:ext>
            </a:extLst>
          </p:cNvPr>
          <p:cNvSpPr txBox="1"/>
          <p:nvPr/>
        </p:nvSpPr>
        <p:spPr>
          <a:xfrm>
            <a:off x="1136921" y="1106438"/>
            <a:ext cx="114178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33333"/>
                </a:solidFill>
                <a:effectLst/>
                <a:uLnTx/>
                <a:uFillTx/>
                <a:latin typeface="Equinor"/>
                <a:ea typeface="+mn-ea"/>
                <a:cs typeface="+mn-cs"/>
              </a:rPr>
              <a:t>Use case info</a:t>
            </a:r>
          </a:p>
        </p:txBody>
      </p:sp>
      <p:sp>
        <p:nvSpPr>
          <p:cNvPr id="24" name="TextBox 23">
            <a:extLst>
              <a:ext uri="{FF2B5EF4-FFF2-40B4-BE49-F238E27FC236}">
                <a16:creationId xmlns:a16="http://schemas.microsoft.com/office/drawing/2014/main" id="{70FDEC66-1D9F-49E8-BAD4-376665895C8D}"/>
              </a:ext>
            </a:extLst>
          </p:cNvPr>
          <p:cNvSpPr txBox="1"/>
          <p:nvPr/>
        </p:nvSpPr>
        <p:spPr>
          <a:xfrm>
            <a:off x="8286876" y="3921880"/>
            <a:ext cx="3422883" cy="869469"/>
          </a:xfrm>
          <a:prstGeom prst="rect">
            <a:avLst/>
          </a:prstGeom>
          <a:noFill/>
        </p:spPr>
        <p:txBody>
          <a:bodyPr wrap="square" rtlCol="0">
            <a:spAutoFit/>
          </a:bodyPr>
          <a:lstStyle>
            <a:defPPr>
              <a:defRPr lang="en-US"/>
            </a:defPPr>
            <a:lvl1pPr>
              <a:defRPr sz="105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Step 1 - Result dataset: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Ingest and store in OSDU standard schemas.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 context of OSDU/EQN master and reference data.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Data available for “any” user/workflow through OSDU APIs</a:t>
            </a:r>
            <a:r>
              <a:rPr kumimoji="0" lang="en-GB" sz="1050" b="0" i="1" u="none" strike="noStrike" kern="1200" cap="none" spc="0" normalizeH="0" baseline="0" noProof="0">
                <a:ln>
                  <a:noFill/>
                </a:ln>
                <a:solidFill>
                  <a:srgbClr val="333333"/>
                </a:solidFill>
                <a:effectLst/>
                <a:uLnTx/>
                <a:uFillTx/>
                <a:latin typeface="Equinor"/>
                <a:ea typeface="+mn-ea"/>
                <a:cs typeface="+mn-cs"/>
              </a:rPr>
              <a:t>.</a:t>
            </a:r>
          </a:p>
        </p:txBody>
      </p:sp>
      <p:sp>
        <p:nvSpPr>
          <p:cNvPr id="25" name="TextBox 24">
            <a:extLst>
              <a:ext uri="{FF2B5EF4-FFF2-40B4-BE49-F238E27FC236}">
                <a16:creationId xmlns:a16="http://schemas.microsoft.com/office/drawing/2014/main" id="{601EE8D5-2D58-4E37-B5DF-4B126EE1C864}"/>
              </a:ext>
            </a:extLst>
          </p:cNvPr>
          <p:cNvSpPr txBox="1"/>
          <p:nvPr/>
        </p:nvSpPr>
        <p:spPr>
          <a:xfrm>
            <a:off x="8245801" y="1535382"/>
            <a:ext cx="3635481" cy="1046440"/>
          </a:xfrm>
          <a:prstGeom prst="rect">
            <a:avLst/>
          </a:prstGeom>
          <a:noFill/>
        </p:spPr>
        <p:txBody>
          <a:bodyPr wrap="square" rtlCol="0">
            <a:spAutoFit/>
          </a:bodyPr>
          <a:lstStyle>
            <a:defPPr>
              <a:defRPr lang="en-US"/>
            </a:defPPr>
            <a:lvl1pPr>
              <a:defRPr sz="105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Step 2 - Raw dataset: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Ingest and store selected data in OSDU standard and/or custom schemas.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Register lineage between “Result data” and “Raw data”.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Data available for “any” user/workflow through OSDU APIs.</a:t>
            </a:r>
          </a:p>
        </p:txBody>
      </p:sp>
      <p:sp>
        <p:nvSpPr>
          <p:cNvPr id="26" name="TextBox 25">
            <a:extLst>
              <a:ext uri="{FF2B5EF4-FFF2-40B4-BE49-F238E27FC236}">
                <a16:creationId xmlns:a16="http://schemas.microsoft.com/office/drawing/2014/main" id="{268D2EF3-55BE-4255-B32F-ADE44672F917}"/>
              </a:ext>
            </a:extLst>
          </p:cNvPr>
          <p:cNvSpPr txBox="1"/>
          <p:nvPr/>
        </p:nvSpPr>
        <p:spPr>
          <a:xfrm>
            <a:off x="8276290" y="2720352"/>
            <a:ext cx="3604992" cy="861774"/>
          </a:xfrm>
          <a:prstGeom prst="rect">
            <a:avLst/>
          </a:prstGeom>
          <a:noFill/>
        </p:spPr>
        <p:txBody>
          <a:bodyPr wrap="square" rtlCol="0">
            <a:spAutoFit/>
          </a:bodyPr>
          <a:lstStyle>
            <a:defPPr>
              <a:defRPr lang="en-US"/>
            </a:defPPr>
            <a:lvl1pPr>
              <a:defRPr sz="105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Step 3 - Processing rules: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Ingest and store processing rules in OSDU.</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Register lineage to “Result” and “Raw” dataset.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Data available for “any” user/workflow through OSDU APIs.</a:t>
            </a:r>
          </a:p>
        </p:txBody>
      </p:sp>
      <p:sp>
        <p:nvSpPr>
          <p:cNvPr id="27" name="TextBox 26">
            <a:extLst>
              <a:ext uri="{FF2B5EF4-FFF2-40B4-BE49-F238E27FC236}">
                <a16:creationId xmlns:a16="http://schemas.microsoft.com/office/drawing/2014/main" id="{198B7DD9-B17C-4483-ACDF-3A73C72E135C}"/>
              </a:ext>
            </a:extLst>
          </p:cNvPr>
          <p:cNvSpPr txBox="1"/>
          <p:nvPr/>
        </p:nvSpPr>
        <p:spPr>
          <a:xfrm>
            <a:off x="8245801" y="5308529"/>
            <a:ext cx="3604992" cy="553998"/>
          </a:xfrm>
          <a:prstGeom prst="rect">
            <a:avLst/>
          </a:prstGeom>
          <a:noFill/>
        </p:spPr>
        <p:txBody>
          <a:bodyPr wrap="square" rtlCol="0">
            <a:spAutoFit/>
          </a:bodyPr>
          <a:lstStyle>
            <a:defPPr>
              <a:defRPr lang="en-US"/>
            </a:defPPr>
            <a:lvl1pPr>
              <a:defRPr sz="105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Step 4 – Business Use Cases: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1"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Capture business use case generated data and store back into OSDU with lineage to other data</a:t>
            </a:r>
          </a:p>
        </p:txBody>
      </p:sp>
      <p:sp>
        <p:nvSpPr>
          <p:cNvPr id="28" name="TextBox 27">
            <a:extLst>
              <a:ext uri="{FF2B5EF4-FFF2-40B4-BE49-F238E27FC236}">
                <a16:creationId xmlns:a16="http://schemas.microsoft.com/office/drawing/2014/main" id="{AFCEB9EE-F5E6-486F-BF4C-94D28BEF3D2A}"/>
              </a:ext>
            </a:extLst>
          </p:cNvPr>
          <p:cNvSpPr txBox="1"/>
          <p:nvPr/>
        </p:nvSpPr>
        <p:spPr>
          <a:xfrm>
            <a:off x="9441368" y="1101796"/>
            <a:ext cx="1613711" cy="307777"/>
          </a:xfrm>
          <a:prstGeom prst="rect">
            <a:avLst/>
          </a:prstGeom>
          <a:noFill/>
        </p:spPr>
        <p:txBody>
          <a:bodyPr wrap="none" rtlCol="0">
            <a:spAutoFit/>
          </a:bodyPr>
          <a:lstStyle>
            <a:defPPr>
              <a:defRPr lang="en-US"/>
            </a:defPPr>
            <a:lvl1pPr>
              <a:defRPr sz="140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33333"/>
                </a:solidFill>
                <a:effectLst/>
                <a:uLnTx/>
                <a:uFillTx/>
                <a:latin typeface="Equinor"/>
                <a:ea typeface="+mn-ea"/>
                <a:cs typeface="+mn-cs"/>
              </a:rPr>
              <a:t>Goal and iterations </a:t>
            </a:r>
          </a:p>
        </p:txBody>
      </p:sp>
      <p:cxnSp>
        <p:nvCxnSpPr>
          <p:cNvPr id="29" name="Straight Arrow Connector 28">
            <a:extLst>
              <a:ext uri="{FF2B5EF4-FFF2-40B4-BE49-F238E27FC236}">
                <a16:creationId xmlns:a16="http://schemas.microsoft.com/office/drawing/2014/main" id="{F3111F79-5EBD-4328-B5DB-63CF027C26CB}"/>
              </a:ext>
            </a:extLst>
          </p:cNvPr>
          <p:cNvCxnSpPr>
            <a:cxnSpLocks/>
          </p:cNvCxnSpPr>
          <p:nvPr/>
        </p:nvCxnSpPr>
        <p:spPr>
          <a:xfrm>
            <a:off x="3301125" y="3120817"/>
            <a:ext cx="48827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0" name="Straight Arrow Connector 29">
            <a:extLst>
              <a:ext uri="{FF2B5EF4-FFF2-40B4-BE49-F238E27FC236}">
                <a16:creationId xmlns:a16="http://schemas.microsoft.com/office/drawing/2014/main" id="{EAD281F9-5EA3-40B5-9BDD-6B2F01E67F33}"/>
              </a:ext>
            </a:extLst>
          </p:cNvPr>
          <p:cNvCxnSpPr>
            <a:cxnSpLocks/>
          </p:cNvCxnSpPr>
          <p:nvPr/>
        </p:nvCxnSpPr>
        <p:spPr>
          <a:xfrm>
            <a:off x="3301125" y="4397621"/>
            <a:ext cx="48827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1" name="Straight Arrow Connector 30">
            <a:extLst>
              <a:ext uri="{FF2B5EF4-FFF2-40B4-BE49-F238E27FC236}">
                <a16:creationId xmlns:a16="http://schemas.microsoft.com/office/drawing/2014/main" id="{0F5F96A6-C3CC-441C-928C-DE01152C959F}"/>
              </a:ext>
            </a:extLst>
          </p:cNvPr>
          <p:cNvCxnSpPr>
            <a:cxnSpLocks/>
          </p:cNvCxnSpPr>
          <p:nvPr/>
        </p:nvCxnSpPr>
        <p:spPr>
          <a:xfrm>
            <a:off x="3301124" y="5717646"/>
            <a:ext cx="48827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2" name="Straight Arrow Connector 31">
            <a:extLst>
              <a:ext uri="{FF2B5EF4-FFF2-40B4-BE49-F238E27FC236}">
                <a16:creationId xmlns:a16="http://schemas.microsoft.com/office/drawing/2014/main" id="{9A9D3ABA-DF4C-41D8-B653-DF264F86DF17}"/>
              </a:ext>
            </a:extLst>
          </p:cNvPr>
          <p:cNvCxnSpPr>
            <a:cxnSpLocks/>
          </p:cNvCxnSpPr>
          <p:nvPr/>
        </p:nvCxnSpPr>
        <p:spPr>
          <a:xfrm flipH="1">
            <a:off x="7715296" y="3143526"/>
            <a:ext cx="571580"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3" name="Straight Arrow Connector 32">
            <a:extLst>
              <a:ext uri="{FF2B5EF4-FFF2-40B4-BE49-F238E27FC236}">
                <a16:creationId xmlns:a16="http://schemas.microsoft.com/office/drawing/2014/main" id="{E05372C3-CED3-4020-A35E-1C74338395A4}"/>
              </a:ext>
            </a:extLst>
          </p:cNvPr>
          <p:cNvCxnSpPr>
            <a:cxnSpLocks/>
          </p:cNvCxnSpPr>
          <p:nvPr/>
        </p:nvCxnSpPr>
        <p:spPr>
          <a:xfrm flipH="1">
            <a:off x="7704710" y="1917577"/>
            <a:ext cx="571580"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4" name="Straight Arrow Connector 33">
            <a:extLst>
              <a:ext uri="{FF2B5EF4-FFF2-40B4-BE49-F238E27FC236}">
                <a16:creationId xmlns:a16="http://schemas.microsoft.com/office/drawing/2014/main" id="{D17AA99D-5864-42DF-86D5-B9587FDEE484}"/>
              </a:ext>
            </a:extLst>
          </p:cNvPr>
          <p:cNvCxnSpPr>
            <a:cxnSpLocks/>
          </p:cNvCxnSpPr>
          <p:nvPr/>
        </p:nvCxnSpPr>
        <p:spPr>
          <a:xfrm flipH="1">
            <a:off x="7715296" y="4367063"/>
            <a:ext cx="571580"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5" name="Straight Arrow Connector 34">
            <a:extLst>
              <a:ext uri="{FF2B5EF4-FFF2-40B4-BE49-F238E27FC236}">
                <a16:creationId xmlns:a16="http://schemas.microsoft.com/office/drawing/2014/main" id="{DC3008BD-62EF-450A-85CE-39C354D66240}"/>
              </a:ext>
            </a:extLst>
          </p:cNvPr>
          <p:cNvCxnSpPr>
            <a:cxnSpLocks/>
          </p:cNvCxnSpPr>
          <p:nvPr/>
        </p:nvCxnSpPr>
        <p:spPr>
          <a:xfrm flipH="1">
            <a:off x="7715296" y="5711079"/>
            <a:ext cx="571580"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6" name="Straight Arrow Connector 35">
            <a:extLst>
              <a:ext uri="{FF2B5EF4-FFF2-40B4-BE49-F238E27FC236}">
                <a16:creationId xmlns:a16="http://schemas.microsoft.com/office/drawing/2014/main" id="{499895C7-0DF5-42AA-AFFE-AAFA99A229BA}"/>
              </a:ext>
            </a:extLst>
          </p:cNvPr>
          <p:cNvCxnSpPr>
            <a:cxnSpLocks/>
          </p:cNvCxnSpPr>
          <p:nvPr/>
        </p:nvCxnSpPr>
        <p:spPr>
          <a:xfrm>
            <a:off x="3311481" y="1879422"/>
            <a:ext cx="48827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37" name="Title 52">
            <a:extLst>
              <a:ext uri="{FF2B5EF4-FFF2-40B4-BE49-F238E27FC236}">
                <a16:creationId xmlns:a16="http://schemas.microsoft.com/office/drawing/2014/main" id="{D66921FD-E6F7-4E9F-87C3-E5B0E0E3F0E8}"/>
              </a:ext>
            </a:extLst>
          </p:cNvPr>
          <p:cNvSpPr>
            <a:spLocks noGrp="1"/>
          </p:cNvSpPr>
          <p:nvPr>
            <p:ph type="title"/>
          </p:nvPr>
        </p:nvSpPr>
        <p:spPr>
          <a:xfrm>
            <a:off x="310718" y="9548"/>
            <a:ext cx="4636420" cy="772840"/>
          </a:xfrm>
        </p:spPr>
        <p:txBody>
          <a:bodyPr/>
          <a:lstStyle/>
          <a:p>
            <a:r>
              <a:rPr lang="en-GB" sz="1600" i="1">
                <a:solidFill>
                  <a:srgbClr val="333333"/>
                </a:solidFill>
                <a:latin typeface="Equinor Medium"/>
              </a:rPr>
              <a:t>Data Engineering for Well log analytics.</a:t>
            </a:r>
            <a:br>
              <a:rPr lang="en-GB" sz="1600" i="1">
                <a:solidFill>
                  <a:srgbClr val="333333"/>
                </a:solidFill>
                <a:latin typeface="Equinor Medium"/>
              </a:rPr>
            </a:br>
            <a:r>
              <a:rPr lang="en-GB" sz="1400" i="1">
                <a:solidFill>
                  <a:srgbClr val="333333"/>
                </a:solidFill>
                <a:latin typeface="Equinor Medium"/>
              </a:rPr>
              <a:t>An internal OSDU use-cases worked on within Equinor</a:t>
            </a:r>
            <a:endParaRPr lang="en-US" sz="1600" i="1">
              <a:solidFill>
                <a:srgbClr val="333333"/>
              </a:solidFill>
              <a:latin typeface="Equinor Medium"/>
            </a:endParaRPr>
          </a:p>
        </p:txBody>
      </p:sp>
      <p:sp>
        <p:nvSpPr>
          <p:cNvPr id="2" name="TextBox 1">
            <a:extLst>
              <a:ext uri="{FF2B5EF4-FFF2-40B4-BE49-F238E27FC236}">
                <a16:creationId xmlns:a16="http://schemas.microsoft.com/office/drawing/2014/main" id="{789CF814-360A-46A5-8FC1-13603951A2F6}"/>
              </a:ext>
            </a:extLst>
          </p:cNvPr>
          <p:cNvSpPr txBox="1"/>
          <p:nvPr/>
        </p:nvSpPr>
        <p:spPr>
          <a:xfrm>
            <a:off x="3745119" y="6245429"/>
            <a:ext cx="406079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C00000"/>
                </a:solidFill>
                <a:effectLst/>
                <a:uLnTx/>
                <a:uFillTx/>
                <a:latin typeface="Equinor"/>
                <a:ea typeface="+mn-ea"/>
                <a:cs typeface="+mn-cs"/>
              </a:rPr>
              <a:t>Easy access to data and knowledge =&gt; Business Value</a:t>
            </a:r>
          </a:p>
        </p:txBody>
      </p:sp>
    </p:spTree>
    <p:extLst>
      <p:ext uri="{BB962C8B-B14F-4D97-AF65-F5344CB8AC3E}">
        <p14:creationId xmlns:p14="http://schemas.microsoft.com/office/powerpoint/2010/main" val="2333307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9870C-F71E-6B9F-396A-2105CDB6CCEF}"/>
              </a:ext>
            </a:extLst>
          </p:cNvPr>
          <p:cNvSpPr>
            <a:spLocks noGrp="1"/>
          </p:cNvSpPr>
          <p:nvPr>
            <p:ph type="title"/>
          </p:nvPr>
        </p:nvSpPr>
        <p:spPr>
          <a:xfrm>
            <a:off x="4375013" y="107965"/>
            <a:ext cx="2460610" cy="658146"/>
          </a:xfrm>
        </p:spPr>
        <p:txBody>
          <a:bodyPr/>
          <a:lstStyle/>
          <a:p>
            <a:r>
              <a:rPr lang="en-GB" dirty="0"/>
              <a:t>Drivers for OSDU</a:t>
            </a:r>
          </a:p>
        </p:txBody>
      </p:sp>
      <p:sp>
        <p:nvSpPr>
          <p:cNvPr id="3" name="Slide Number Placeholder 2">
            <a:extLst>
              <a:ext uri="{FF2B5EF4-FFF2-40B4-BE49-F238E27FC236}">
                <a16:creationId xmlns:a16="http://schemas.microsoft.com/office/drawing/2014/main" id="{56DE88F4-CE91-625A-2E7F-75DD23DB0853}"/>
              </a:ext>
            </a:extLst>
          </p:cNvPr>
          <p:cNvSpPr>
            <a:spLocks noGrp="1"/>
          </p:cNvSpPr>
          <p:nvPr>
            <p:ph type="sldNum" sz="quarter" idx="12"/>
          </p:nvPr>
        </p:nvSpPr>
        <p:spPr/>
        <p:txBody>
          <a:bodyPr/>
          <a:lstStyle/>
          <a:p>
            <a:fld id="{5D1E5300-FC0F-4317-A193-EF6CE9E6F7B5}" type="slidenum">
              <a:rPr lang="en-GB" smtClean="0"/>
              <a:pPr/>
              <a:t>5</a:t>
            </a:fld>
            <a:r>
              <a:rPr lang="en-GB"/>
              <a:t>  |  Document Title</a:t>
            </a:r>
          </a:p>
        </p:txBody>
      </p:sp>
      <p:sp>
        <p:nvSpPr>
          <p:cNvPr id="9" name="TextBox 8">
            <a:extLst>
              <a:ext uri="{FF2B5EF4-FFF2-40B4-BE49-F238E27FC236}">
                <a16:creationId xmlns:a16="http://schemas.microsoft.com/office/drawing/2014/main" id="{1B775EBF-5491-8D0D-2B34-B3C25E16668A}"/>
              </a:ext>
            </a:extLst>
          </p:cNvPr>
          <p:cNvSpPr txBox="1"/>
          <p:nvPr/>
        </p:nvSpPr>
        <p:spPr>
          <a:xfrm>
            <a:off x="8284063" y="994954"/>
            <a:ext cx="3637534" cy="1646605"/>
          </a:xfrm>
          <a:prstGeom prst="rect">
            <a:avLst/>
          </a:prstGeom>
          <a:noFill/>
        </p:spPr>
        <p:txBody>
          <a:bodyPr wrap="none" rtlCol="0">
            <a:spAutoFit/>
          </a:bodyPr>
          <a:lstStyle/>
          <a:p>
            <a:pPr marL="285750" indent="-285750">
              <a:spcAft>
                <a:spcPts val="1800"/>
              </a:spcAft>
              <a:buFont typeface="Arial" panose="020B0604020202020204" pitchFamily="34" charset="0"/>
              <a:buChar char="•"/>
            </a:pPr>
            <a:r>
              <a:rPr lang="en-GB" sz="1400" b="1" dirty="0"/>
              <a:t>None can do it alone</a:t>
            </a:r>
          </a:p>
          <a:p>
            <a:pPr marL="285750" indent="-285750">
              <a:spcAft>
                <a:spcPts val="1800"/>
              </a:spcAft>
              <a:buFont typeface="Arial" panose="020B0604020202020204" pitchFamily="34" charset="0"/>
              <a:buChar char="•"/>
            </a:pPr>
            <a:r>
              <a:rPr lang="en-GB" sz="1400" dirty="0"/>
              <a:t>Enable industrial automation </a:t>
            </a:r>
          </a:p>
          <a:p>
            <a:pPr marL="285750" indent="-285750">
              <a:spcAft>
                <a:spcPts val="1800"/>
              </a:spcAft>
              <a:buFont typeface="Arial" panose="020B0604020202020204" pitchFamily="34" charset="0"/>
              <a:buChar char="•"/>
            </a:pPr>
            <a:r>
              <a:rPr lang="en-GB" sz="1400" dirty="0"/>
              <a:t>Sharing infrastructure development cost</a:t>
            </a:r>
          </a:p>
          <a:p>
            <a:pPr marL="285750" indent="-285750">
              <a:spcAft>
                <a:spcPts val="1800"/>
              </a:spcAft>
              <a:buFont typeface="Arial" panose="020B0604020202020204" pitchFamily="34" charset="0"/>
              <a:buChar char="•"/>
            </a:pPr>
            <a:r>
              <a:rPr lang="en-GB" sz="1400" dirty="0"/>
              <a:t>Industrial standardisation</a:t>
            </a:r>
          </a:p>
        </p:txBody>
      </p:sp>
      <p:sp>
        <p:nvSpPr>
          <p:cNvPr id="17" name="TextBox 16">
            <a:extLst>
              <a:ext uri="{FF2B5EF4-FFF2-40B4-BE49-F238E27FC236}">
                <a16:creationId xmlns:a16="http://schemas.microsoft.com/office/drawing/2014/main" id="{4C7900B8-FE02-85C3-432C-9B8FD6D27FE2}"/>
              </a:ext>
            </a:extLst>
          </p:cNvPr>
          <p:cNvSpPr txBox="1"/>
          <p:nvPr/>
        </p:nvSpPr>
        <p:spPr>
          <a:xfrm>
            <a:off x="323206" y="994955"/>
            <a:ext cx="4366901" cy="1646605"/>
          </a:xfrm>
          <a:prstGeom prst="rect">
            <a:avLst/>
          </a:prstGeom>
          <a:noFill/>
        </p:spPr>
        <p:txBody>
          <a:bodyPr wrap="none" rtlCol="0">
            <a:spAutoFit/>
          </a:bodyPr>
          <a:lstStyle/>
          <a:p>
            <a:pPr marL="285750" indent="-285750">
              <a:spcAft>
                <a:spcPts val="1800"/>
              </a:spcAft>
              <a:buFont typeface="Arial" panose="020B0604020202020204" pitchFamily="34" charset="0"/>
              <a:buChar char="•"/>
            </a:pPr>
            <a:r>
              <a:rPr lang="en-GB" sz="1400" b="1" dirty="0"/>
              <a:t>Boost innovation</a:t>
            </a:r>
          </a:p>
          <a:p>
            <a:pPr marL="285750" indent="-285750">
              <a:spcAft>
                <a:spcPts val="1800"/>
              </a:spcAft>
              <a:buFont typeface="Arial" panose="020B0604020202020204" pitchFamily="34" charset="0"/>
              <a:buChar char="•"/>
            </a:pPr>
            <a:r>
              <a:rPr lang="en-GB" sz="1400" dirty="0"/>
              <a:t>Minimize data “locked” in functional silos</a:t>
            </a:r>
          </a:p>
          <a:p>
            <a:pPr marL="285750" indent="-285750">
              <a:spcAft>
                <a:spcPts val="1800"/>
              </a:spcAft>
              <a:buFont typeface="Arial" panose="020B0604020202020204" pitchFamily="34" charset="0"/>
              <a:buChar char="•"/>
            </a:pPr>
            <a:r>
              <a:rPr lang="en-GB" sz="1400" b="1" dirty="0"/>
              <a:t>Interoperability</a:t>
            </a:r>
          </a:p>
          <a:p>
            <a:pPr marL="285750" indent="-285750">
              <a:spcAft>
                <a:spcPts val="1800"/>
              </a:spcAft>
              <a:buFont typeface="Arial" panose="020B0604020202020204" pitchFamily="34" charset="0"/>
              <a:buChar char="•"/>
            </a:pPr>
            <a:r>
              <a:rPr lang="en-GB" sz="1400" b="1" dirty="0"/>
              <a:t>Digitalisation require data with known quality</a:t>
            </a:r>
            <a:r>
              <a:rPr lang="en-US" sz="1400" b="1" dirty="0"/>
              <a:t> </a:t>
            </a:r>
            <a:endParaRPr lang="en-GB" sz="1400" b="1" dirty="0"/>
          </a:p>
        </p:txBody>
      </p:sp>
      <p:pic>
        <p:nvPicPr>
          <p:cNvPr id="4" name="Picture 3">
            <a:extLst>
              <a:ext uri="{FF2B5EF4-FFF2-40B4-BE49-F238E27FC236}">
                <a16:creationId xmlns:a16="http://schemas.microsoft.com/office/drawing/2014/main" id="{A64F786E-C7AF-C5D3-7F4B-20B7424D2D63}"/>
              </a:ext>
            </a:extLst>
          </p:cNvPr>
          <p:cNvPicPr>
            <a:picLocks noChangeAspect="1"/>
          </p:cNvPicPr>
          <p:nvPr/>
        </p:nvPicPr>
        <p:blipFill>
          <a:blip r:embed="rId2"/>
          <a:stretch>
            <a:fillRect/>
          </a:stretch>
        </p:blipFill>
        <p:spPr>
          <a:xfrm>
            <a:off x="390525" y="3790950"/>
            <a:ext cx="2793744" cy="1876369"/>
          </a:xfrm>
          <a:prstGeom prst="rect">
            <a:avLst/>
          </a:prstGeom>
          <a:ln>
            <a:noFill/>
          </a:ln>
          <a:effectLst>
            <a:outerShdw blurRad="190500" algn="tl" rotWithShape="0">
              <a:srgbClr val="000000">
                <a:alpha val="70000"/>
              </a:srgbClr>
            </a:outerShdw>
          </a:effectLst>
        </p:spPr>
      </p:pic>
      <p:pic>
        <p:nvPicPr>
          <p:cNvPr id="6" name="Picture 5">
            <a:extLst>
              <a:ext uri="{FF2B5EF4-FFF2-40B4-BE49-F238E27FC236}">
                <a16:creationId xmlns:a16="http://schemas.microsoft.com/office/drawing/2014/main" id="{382DAFBC-8C64-DCFB-77CF-B33E728DCC5C}"/>
              </a:ext>
            </a:extLst>
          </p:cNvPr>
          <p:cNvPicPr>
            <a:picLocks noChangeAspect="1"/>
          </p:cNvPicPr>
          <p:nvPr/>
        </p:nvPicPr>
        <p:blipFill>
          <a:blip r:embed="rId3"/>
          <a:stretch>
            <a:fillRect/>
          </a:stretch>
        </p:blipFill>
        <p:spPr>
          <a:xfrm>
            <a:off x="2991276" y="4447557"/>
            <a:ext cx="3510715" cy="1824318"/>
          </a:xfrm>
          <a:prstGeom prst="rect">
            <a:avLst/>
          </a:prstGeom>
          <a:ln>
            <a:noFill/>
          </a:ln>
          <a:effectLst>
            <a:outerShdw blurRad="190500" algn="tl" rotWithShape="0">
              <a:srgbClr val="000000">
                <a:alpha val="70000"/>
              </a:srgbClr>
            </a:outerShdw>
          </a:effectLst>
        </p:spPr>
      </p:pic>
      <p:pic>
        <p:nvPicPr>
          <p:cNvPr id="5" name="Picture 4">
            <a:extLst>
              <a:ext uri="{FF2B5EF4-FFF2-40B4-BE49-F238E27FC236}">
                <a16:creationId xmlns:a16="http://schemas.microsoft.com/office/drawing/2014/main" id="{8252D854-E3CE-3FCF-01ED-E30E0029F673}"/>
              </a:ext>
            </a:extLst>
          </p:cNvPr>
          <p:cNvPicPr>
            <a:picLocks noChangeAspect="1"/>
          </p:cNvPicPr>
          <p:nvPr/>
        </p:nvPicPr>
        <p:blipFill>
          <a:blip r:embed="rId4"/>
          <a:stretch>
            <a:fillRect/>
          </a:stretch>
        </p:blipFill>
        <p:spPr>
          <a:xfrm>
            <a:off x="6056890" y="3758752"/>
            <a:ext cx="3322594" cy="1918823"/>
          </a:xfrm>
          <a:prstGeom prst="rect">
            <a:avLst/>
          </a:prstGeom>
          <a:ln>
            <a:noFill/>
          </a:ln>
          <a:effectLst>
            <a:outerShdw blurRad="190500" algn="tl" rotWithShape="0">
              <a:srgbClr val="000000">
                <a:alpha val="70000"/>
              </a:srgbClr>
            </a:outerShdw>
          </a:effectLst>
        </p:spPr>
      </p:pic>
      <p:pic>
        <p:nvPicPr>
          <p:cNvPr id="1026" name="Picture 2">
            <a:extLst>
              <a:ext uri="{FF2B5EF4-FFF2-40B4-BE49-F238E27FC236}">
                <a16:creationId xmlns:a16="http://schemas.microsoft.com/office/drawing/2014/main" id="{ABA6F85B-81F6-C4E1-A0C0-E8E6865CC7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00724" y="4345833"/>
            <a:ext cx="2720873" cy="2027766"/>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0AF9BBF-D7EB-99AF-C0A4-C87BD86A0784}"/>
              </a:ext>
            </a:extLst>
          </p:cNvPr>
          <p:cNvSpPr txBox="1"/>
          <p:nvPr/>
        </p:nvSpPr>
        <p:spPr>
          <a:xfrm>
            <a:off x="4482002" y="994955"/>
            <a:ext cx="3558988" cy="1646605"/>
          </a:xfrm>
          <a:prstGeom prst="rect">
            <a:avLst/>
          </a:prstGeom>
          <a:noFill/>
        </p:spPr>
        <p:txBody>
          <a:bodyPr wrap="none" rtlCol="0">
            <a:spAutoFit/>
          </a:bodyPr>
          <a:lstStyle/>
          <a:p>
            <a:pPr marL="285750" indent="-285750">
              <a:spcAft>
                <a:spcPts val="1800"/>
              </a:spcAft>
              <a:buFont typeface="Arial" panose="020B0604020202020204" pitchFamily="34" charset="0"/>
              <a:buChar char="•"/>
            </a:pPr>
            <a:r>
              <a:rPr lang="en-GB" sz="1400" b="1" dirty="0"/>
              <a:t>Lack of lineage and provenance</a:t>
            </a:r>
          </a:p>
          <a:p>
            <a:pPr marL="285750" indent="-285750">
              <a:spcAft>
                <a:spcPts val="1800"/>
              </a:spcAft>
              <a:buFont typeface="Arial" panose="020B0604020202020204" pitchFamily="34" charset="0"/>
              <a:buChar char="•"/>
            </a:pPr>
            <a:r>
              <a:rPr lang="en-GB" sz="1400" dirty="0"/>
              <a:t>Data needs curation to be valuable</a:t>
            </a:r>
          </a:p>
          <a:p>
            <a:pPr marL="285750" indent="-285750">
              <a:spcAft>
                <a:spcPts val="1800"/>
              </a:spcAft>
              <a:buFont typeface="Arial" panose="020B0604020202020204" pitchFamily="34" charset="0"/>
              <a:buChar char="•"/>
            </a:pPr>
            <a:r>
              <a:rPr lang="en-GB" sz="1400" dirty="0"/>
              <a:t>Avoid information loss</a:t>
            </a:r>
          </a:p>
          <a:p>
            <a:pPr marL="285750" indent="-285750">
              <a:spcAft>
                <a:spcPts val="1800"/>
              </a:spcAft>
              <a:buFont typeface="Arial" panose="020B0604020202020204" pitchFamily="34" charset="0"/>
              <a:buChar char="•"/>
            </a:pPr>
            <a:r>
              <a:rPr lang="en-GB" sz="1400" dirty="0"/>
              <a:t>Common catalogue and access to data</a:t>
            </a:r>
          </a:p>
        </p:txBody>
      </p:sp>
      <p:grpSp>
        <p:nvGrpSpPr>
          <p:cNvPr id="14" name="Group 13">
            <a:extLst>
              <a:ext uri="{FF2B5EF4-FFF2-40B4-BE49-F238E27FC236}">
                <a16:creationId xmlns:a16="http://schemas.microsoft.com/office/drawing/2014/main" id="{88F3AA7E-A188-3009-64E9-FD8E77254CA9}"/>
              </a:ext>
            </a:extLst>
          </p:cNvPr>
          <p:cNvGrpSpPr/>
          <p:nvPr/>
        </p:nvGrpSpPr>
        <p:grpSpPr>
          <a:xfrm>
            <a:off x="4928687" y="3099248"/>
            <a:ext cx="1321196" cy="801710"/>
            <a:chOff x="4854232" y="2870403"/>
            <a:chExt cx="1321196" cy="801710"/>
          </a:xfrm>
        </p:grpSpPr>
        <p:sp>
          <p:nvSpPr>
            <p:cNvPr id="8" name="TextBox 7">
              <a:extLst>
                <a:ext uri="{FF2B5EF4-FFF2-40B4-BE49-F238E27FC236}">
                  <a16:creationId xmlns:a16="http://schemas.microsoft.com/office/drawing/2014/main" id="{DA9A2627-08DC-4997-F47D-E577621394F6}"/>
                </a:ext>
              </a:extLst>
            </p:cNvPr>
            <p:cNvSpPr txBox="1"/>
            <p:nvPr/>
          </p:nvSpPr>
          <p:spPr>
            <a:xfrm>
              <a:off x="4854232" y="2870403"/>
              <a:ext cx="1321196" cy="369332"/>
            </a:xfrm>
            <a:prstGeom prst="rect">
              <a:avLst/>
            </a:prstGeom>
            <a:noFill/>
          </p:spPr>
          <p:txBody>
            <a:bodyPr wrap="none" rtlCol="0">
              <a:spAutoFit/>
            </a:bodyPr>
            <a:lstStyle/>
            <a:p>
              <a:r>
                <a:rPr lang="en-NO" dirty="0"/>
                <a:t>To address</a:t>
              </a:r>
            </a:p>
          </p:txBody>
        </p:sp>
        <p:pic>
          <p:nvPicPr>
            <p:cNvPr id="11" name="Graphic 10" descr="Line arrow: Straight with solid fill">
              <a:extLst>
                <a:ext uri="{FF2B5EF4-FFF2-40B4-BE49-F238E27FC236}">
                  <a16:creationId xmlns:a16="http://schemas.microsoft.com/office/drawing/2014/main" id="{67BBB42B-347F-574B-5716-98A68D9515F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6200000">
              <a:off x="5270094" y="3239735"/>
              <a:ext cx="432378" cy="432378"/>
            </a:xfrm>
            <a:prstGeom prst="rect">
              <a:avLst/>
            </a:prstGeom>
          </p:spPr>
        </p:pic>
        <p:pic>
          <p:nvPicPr>
            <p:cNvPr id="12" name="Graphic 11" descr="Line arrow: Straight with solid fill">
              <a:extLst>
                <a:ext uri="{FF2B5EF4-FFF2-40B4-BE49-F238E27FC236}">
                  <a16:creationId xmlns:a16="http://schemas.microsoft.com/office/drawing/2014/main" id="{A37710A7-4A07-123F-09F4-3D754DAB4FB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3323370">
              <a:off x="5401455" y="3195013"/>
              <a:ext cx="432378" cy="432378"/>
            </a:xfrm>
            <a:prstGeom prst="rect">
              <a:avLst/>
            </a:prstGeom>
          </p:spPr>
        </p:pic>
        <p:pic>
          <p:nvPicPr>
            <p:cNvPr id="13" name="Graphic 12" descr="Line arrow: Straight with solid fill">
              <a:extLst>
                <a:ext uri="{FF2B5EF4-FFF2-40B4-BE49-F238E27FC236}">
                  <a16:creationId xmlns:a16="http://schemas.microsoft.com/office/drawing/2014/main" id="{2461A221-031E-BCD4-4997-954F832AC87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8820764">
              <a:off x="5139055" y="3212810"/>
              <a:ext cx="432378" cy="432378"/>
            </a:xfrm>
            <a:prstGeom prst="rect">
              <a:avLst/>
            </a:prstGeom>
          </p:spPr>
        </p:pic>
      </p:grpSp>
    </p:spTree>
    <p:extLst>
      <p:ext uri="{BB962C8B-B14F-4D97-AF65-F5344CB8AC3E}">
        <p14:creationId xmlns:p14="http://schemas.microsoft.com/office/powerpoint/2010/main" val="951999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BF63C57-5A67-CC7A-0214-D477D3404B9E}"/>
              </a:ext>
            </a:extLst>
          </p:cNvPr>
          <p:cNvGraphicFramePr/>
          <p:nvPr>
            <p:extLst>
              <p:ext uri="{D42A27DB-BD31-4B8C-83A1-F6EECF244321}">
                <p14:modId xmlns:p14="http://schemas.microsoft.com/office/powerpoint/2010/main" val="3519653078"/>
              </p:ext>
            </p:extLst>
          </p:nvPr>
        </p:nvGraphicFramePr>
        <p:xfrm>
          <a:off x="246929" y="658044"/>
          <a:ext cx="5849071" cy="4241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6ECBAF33-8FA7-2263-18A1-CCC36BBCF37B}"/>
              </a:ext>
            </a:extLst>
          </p:cNvPr>
          <p:cNvSpPr>
            <a:spLocks noGrp="1"/>
          </p:cNvSpPr>
          <p:nvPr>
            <p:ph type="title"/>
          </p:nvPr>
        </p:nvSpPr>
        <p:spPr>
          <a:xfrm>
            <a:off x="355118" y="0"/>
            <a:ext cx="10801350" cy="825023"/>
          </a:xfrm>
        </p:spPr>
        <p:txBody>
          <a:bodyPr anchor="b">
            <a:normAutofit/>
          </a:bodyPr>
          <a:lstStyle/>
          <a:p>
            <a:r>
              <a:rPr lang="en-GB" dirty="0"/>
              <a:t>The OSDU journey</a:t>
            </a:r>
          </a:p>
        </p:txBody>
      </p:sp>
      <p:sp>
        <p:nvSpPr>
          <p:cNvPr id="3" name="Slide Number Placeholder 2">
            <a:extLst>
              <a:ext uri="{FF2B5EF4-FFF2-40B4-BE49-F238E27FC236}">
                <a16:creationId xmlns:a16="http://schemas.microsoft.com/office/drawing/2014/main" id="{2CAF5937-2F69-9206-B031-16AB9731D7BE}"/>
              </a:ext>
            </a:extLst>
          </p:cNvPr>
          <p:cNvSpPr>
            <a:spLocks noGrp="1"/>
          </p:cNvSpPr>
          <p:nvPr>
            <p:ph type="sldNum" sz="quarter" idx="12"/>
          </p:nvPr>
        </p:nvSpPr>
        <p:spPr>
          <a:xfrm>
            <a:off x="695324" y="6596187"/>
            <a:ext cx="908903" cy="217625"/>
          </a:xfrm>
        </p:spPr>
        <p:txBody>
          <a:bodyPr wrap="none" anchor="ctr">
            <a:normAutofit/>
          </a:bodyPr>
          <a:lstStyle/>
          <a:p>
            <a:pPr>
              <a:spcAft>
                <a:spcPts val="600"/>
              </a:spcAft>
            </a:pPr>
            <a:fld id="{5D1E5300-FC0F-4317-A193-EF6CE9E6F7B5}" type="slidenum">
              <a:rPr lang="en-GB" smtClean="0"/>
              <a:pPr>
                <a:spcAft>
                  <a:spcPts val="600"/>
                </a:spcAft>
              </a:pPr>
              <a:t>6</a:t>
            </a:fld>
            <a:r>
              <a:rPr lang="en-GB"/>
              <a:t>  |  Document Title</a:t>
            </a:r>
          </a:p>
        </p:txBody>
      </p:sp>
      <p:sp>
        <p:nvSpPr>
          <p:cNvPr id="8" name="TextBox 7">
            <a:extLst>
              <a:ext uri="{FF2B5EF4-FFF2-40B4-BE49-F238E27FC236}">
                <a16:creationId xmlns:a16="http://schemas.microsoft.com/office/drawing/2014/main" id="{8356BD39-61F0-3DD0-97B0-906AD671D1E8}"/>
              </a:ext>
            </a:extLst>
          </p:cNvPr>
          <p:cNvSpPr txBox="1"/>
          <p:nvPr/>
        </p:nvSpPr>
        <p:spPr>
          <a:xfrm>
            <a:off x="1149775" y="5272722"/>
            <a:ext cx="4773946" cy="877163"/>
          </a:xfrm>
          <a:prstGeom prst="rect">
            <a:avLst/>
          </a:prstGeom>
          <a:noFill/>
        </p:spPr>
        <p:txBody>
          <a:bodyPr wrap="square" lIns="91440" tIns="45720" rIns="91440" bIns="45720" rtlCol="0" anchor="t">
            <a:spAutoFit/>
          </a:bodyPr>
          <a:lstStyle/>
          <a:p>
            <a:pPr>
              <a:spcAft>
                <a:spcPts val="600"/>
              </a:spcAft>
            </a:pPr>
            <a:r>
              <a:rPr lang="en-GB" sz="1200" b="1" dirty="0"/>
              <a:t>– 2017: </a:t>
            </a:r>
          </a:p>
          <a:p>
            <a:pPr marL="285750" indent="-285750">
              <a:spcAft>
                <a:spcPts val="1200"/>
              </a:spcAft>
              <a:buFont typeface="Arial" panose="020B0604020202020204" pitchFamily="34" charset="0"/>
              <a:buChar char="•"/>
            </a:pPr>
            <a:r>
              <a:rPr lang="en-GB" sz="1200" dirty="0"/>
              <a:t>Increased focus on digitalisation, data and new value from data</a:t>
            </a:r>
          </a:p>
          <a:p>
            <a:pPr marL="285750" indent="-285750">
              <a:spcAft>
                <a:spcPts val="1200"/>
              </a:spcAft>
              <a:buFont typeface="Arial" panose="020B0604020202020204" pitchFamily="34" charset="0"/>
              <a:buChar char="•"/>
            </a:pPr>
            <a:r>
              <a:rPr lang="en-GB" sz="1200" dirty="0"/>
              <a:t>O&amp;G cloud transition begins. </a:t>
            </a:r>
          </a:p>
        </p:txBody>
      </p:sp>
      <p:sp>
        <p:nvSpPr>
          <p:cNvPr id="9" name="TextBox 8">
            <a:extLst>
              <a:ext uri="{FF2B5EF4-FFF2-40B4-BE49-F238E27FC236}">
                <a16:creationId xmlns:a16="http://schemas.microsoft.com/office/drawing/2014/main" id="{1942D5E3-316F-AFA7-ADA2-4927D69058C1}"/>
              </a:ext>
            </a:extLst>
          </p:cNvPr>
          <p:cNvSpPr txBox="1"/>
          <p:nvPr/>
        </p:nvSpPr>
        <p:spPr>
          <a:xfrm>
            <a:off x="4154294" y="2993824"/>
            <a:ext cx="6231466" cy="800219"/>
          </a:xfrm>
          <a:prstGeom prst="rect">
            <a:avLst/>
          </a:prstGeom>
          <a:noFill/>
        </p:spPr>
        <p:txBody>
          <a:bodyPr wrap="square">
            <a:spAutoFit/>
          </a:bodyPr>
          <a:lstStyle/>
          <a:p>
            <a:pPr>
              <a:spcAft>
                <a:spcPts val="600"/>
              </a:spcAft>
            </a:pPr>
            <a:r>
              <a:rPr lang="en-GB" sz="1200" b="1" dirty="0"/>
              <a:t>2020-2021:</a:t>
            </a:r>
          </a:p>
          <a:p>
            <a:pPr marL="285750" indent="-285750">
              <a:spcAft>
                <a:spcPts val="600"/>
              </a:spcAft>
              <a:buFont typeface="Arial"/>
              <a:buChar char="•"/>
            </a:pPr>
            <a:r>
              <a:rPr lang="en-GB" sz="1200" dirty="0"/>
              <a:t>OSDU Mercury – development of first commercial release.</a:t>
            </a:r>
          </a:p>
          <a:p>
            <a:pPr marL="285750" indent="-285750">
              <a:spcAft>
                <a:spcPts val="600"/>
              </a:spcAft>
              <a:buFont typeface="Arial"/>
              <a:buChar char="•"/>
            </a:pPr>
            <a:r>
              <a:rPr lang="en-GB" sz="1200" dirty="0"/>
              <a:t>Implemented on Microsoft, AWS, Google and IBM/RedHat </a:t>
            </a:r>
            <a:endParaRPr lang="en-GB" sz="1100" dirty="0"/>
          </a:p>
        </p:txBody>
      </p:sp>
      <p:sp>
        <p:nvSpPr>
          <p:cNvPr id="11" name="TextBox 10">
            <a:extLst>
              <a:ext uri="{FF2B5EF4-FFF2-40B4-BE49-F238E27FC236}">
                <a16:creationId xmlns:a16="http://schemas.microsoft.com/office/drawing/2014/main" id="{688ADA24-F3CA-B392-1C62-A5938F75CA44}"/>
              </a:ext>
            </a:extLst>
          </p:cNvPr>
          <p:cNvSpPr txBox="1"/>
          <p:nvPr/>
        </p:nvSpPr>
        <p:spPr>
          <a:xfrm>
            <a:off x="6188483" y="1398188"/>
            <a:ext cx="5940257" cy="1769715"/>
          </a:xfrm>
          <a:prstGeom prst="rect">
            <a:avLst/>
          </a:prstGeom>
          <a:noFill/>
        </p:spPr>
        <p:txBody>
          <a:bodyPr wrap="square">
            <a:spAutoFit/>
          </a:bodyPr>
          <a:lstStyle/>
          <a:p>
            <a:pPr>
              <a:spcAft>
                <a:spcPts val="600"/>
              </a:spcAft>
            </a:pPr>
            <a:r>
              <a:rPr lang="en-GB" sz="1200" b="1" dirty="0"/>
              <a:t>2022 and beyond</a:t>
            </a:r>
          </a:p>
          <a:p>
            <a:pPr marL="285750" indent="-285750">
              <a:spcAft>
                <a:spcPts val="600"/>
              </a:spcAft>
              <a:buFont typeface="Arial"/>
              <a:buChar char="•"/>
            </a:pPr>
            <a:r>
              <a:rPr lang="en-GB" sz="1200" dirty="0"/>
              <a:t>Increased commercial solution focus: Cloud Service and app/solution providers. </a:t>
            </a:r>
          </a:p>
          <a:p>
            <a:pPr marL="285750" indent="-285750">
              <a:spcAft>
                <a:spcPts val="600"/>
              </a:spcAft>
              <a:buFont typeface="Arial"/>
              <a:buChar char="•"/>
            </a:pPr>
            <a:r>
              <a:rPr lang="en-GB" sz="1200" dirty="0"/>
              <a:t>Continuous development of new OSDU capabilities.</a:t>
            </a:r>
          </a:p>
          <a:p>
            <a:pPr marL="742950" lvl="1" indent="-285750">
              <a:spcAft>
                <a:spcPts val="600"/>
              </a:spcAft>
              <a:buFont typeface="Arial"/>
              <a:buChar char="•"/>
            </a:pPr>
            <a:r>
              <a:rPr lang="en-GB" sz="1200" dirty="0"/>
              <a:t>Seismic, Wells, Reservoir,  Rock &amp; Fluid, Production, Real-time, New Energy, …. </a:t>
            </a:r>
          </a:p>
          <a:p>
            <a:pPr marL="285750" indent="-285750">
              <a:spcAft>
                <a:spcPts val="600"/>
              </a:spcAft>
              <a:buFont typeface="Arial"/>
              <a:buChar char="•"/>
            </a:pPr>
            <a:r>
              <a:rPr lang="en-GB" sz="1200" dirty="0"/>
              <a:t>Initial operational deployments in many O&amp;G companies.</a:t>
            </a:r>
          </a:p>
          <a:p>
            <a:pPr marL="742950" lvl="1" indent="-285750">
              <a:spcAft>
                <a:spcPts val="600"/>
              </a:spcAft>
              <a:buFont typeface="Arial"/>
              <a:buChar char="•"/>
            </a:pPr>
            <a:r>
              <a:rPr lang="en-GB" sz="1200" dirty="0"/>
              <a:t>Equinor, ExxonMobil, Shell, Chevron, TotalEnergie, BP, Petrobras, WinterShall DEA, … </a:t>
            </a:r>
          </a:p>
        </p:txBody>
      </p:sp>
      <p:sp>
        <p:nvSpPr>
          <p:cNvPr id="5" name="TextBox 4">
            <a:extLst>
              <a:ext uri="{FF2B5EF4-FFF2-40B4-BE49-F238E27FC236}">
                <a16:creationId xmlns:a16="http://schemas.microsoft.com/office/drawing/2014/main" id="{9EC35661-3E18-4244-861B-127D1CEA0AE1}"/>
              </a:ext>
            </a:extLst>
          </p:cNvPr>
          <p:cNvSpPr txBox="1"/>
          <p:nvPr/>
        </p:nvSpPr>
        <p:spPr>
          <a:xfrm>
            <a:off x="2492013" y="3877733"/>
            <a:ext cx="7392940" cy="1431161"/>
          </a:xfrm>
          <a:prstGeom prst="rect">
            <a:avLst/>
          </a:prstGeom>
          <a:noFill/>
        </p:spPr>
        <p:txBody>
          <a:bodyPr wrap="square">
            <a:spAutoFit/>
          </a:bodyPr>
          <a:lstStyle/>
          <a:p>
            <a:pPr>
              <a:spcAft>
                <a:spcPts val="600"/>
              </a:spcAft>
            </a:pPr>
            <a:r>
              <a:rPr lang="en-GB" sz="1200" b="1" dirty="0"/>
              <a:t>2018-2019: </a:t>
            </a:r>
          </a:p>
          <a:p>
            <a:pPr marL="285750" indent="-285750">
              <a:spcAft>
                <a:spcPts val="600"/>
              </a:spcAft>
              <a:buFont typeface="Arial" panose="020B0604020202020204" pitchFamily="34" charset="0"/>
              <a:buChar char="•"/>
            </a:pPr>
            <a:r>
              <a:rPr lang="en-GB" sz="1200" dirty="0"/>
              <a:t>Shell invites O&amp;G companies to join forces to drive the development of an Open Source Data Platform for Upstream O&amp;G and donates Shell Data Universe (SDU) code as a kick start.</a:t>
            </a:r>
          </a:p>
          <a:p>
            <a:pPr marL="285750" indent="-285750">
              <a:spcAft>
                <a:spcPts val="600"/>
              </a:spcAft>
              <a:buFont typeface="Arial" panose="020B0604020202020204" pitchFamily="34" charset="0"/>
              <a:buChar char="•"/>
            </a:pPr>
            <a:r>
              <a:rPr lang="en-GB" sz="1200" i="1" dirty="0">
                <a:solidFill>
                  <a:srgbClr val="C00000"/>
                </a:solidFill>
              </a:rPr>
              <a:t>OSDU founded in September 2018 as an Open Group Forum</a:t>
            </a:r>
            <a:r>
              <a:rPr lang="en-GB" sz="1200" i="1" dirty="0"/>
              <a:t>. </a:t>
            </a:r>
            <a:r>
              <a:rPr lang="en-GB" sz="1200" dirty="0"/>
              <a:t>Many ISV’s and tech companies joins and new are still joining</a:t>
            </a:r>
          </a:p>
          <a:p>
            <a:pPr marL="285750" indent="-285750">
              <a:spcAft>
                <a:spcPts val="600"/>
              </a:spcAft>
              <a:buFont typeface="Arial" panose="020B0604020202020204" pitchFamily="34" charset="0"/>
              <a:buChar char="•"/>
            </a:pPr>
            <a:r>
              <a:rPr lang="en-GB" sz="1200" i="1" dirty="0"/>
              <a:t>July 2019</a:t>
            </a:r>
            <a:r>
              <a:rPr lang="nb-NO" sz="1200" i="1" dirty="0"/>
              <a:t>:</a:t>
            </a:r>
            <a:r>
              <a:rPr lang="en-GB" sz="1200" i="1" dirty="0"/>
              <a:t> SLB donates DELFI data services. Refactoring </a:t>
            </a:r>
            <a:r>
              <a:rPr lang="en-GB" sz="1200" i="1" dirty="0" err="1"/>
              <a:t>Shell+SLB</a:t>
            </a:r>
            <a:r>
              <a:rPr lang="en-GB" sz="1200" i="1" dirty="0"/>
              <a:t> code really kicks-off.</a:t>
            </a:r>
            <a:endParaRPr lang="en-GB" sz="1100" i="1" dirty="0"/>
          </a:p>
        </p:txBody>
      </p:sp>
      <p:cxnSp>
        <p:nvCxnSpPr>
          <p:cNvPr id="7" name="Straight Arrow Connector 6">
            <a:extLst>
              <a:ext uri="{FF2B5EF4-FFF2-40B4-BE49-F238E27FC236}">
                <a16:creationId xmlns:a16="http://schemas.microsoft.com/office/drawing/2014/main" id="{37E7B426-FE24-1696-05A3-7BF15AA7ED6F}"/>
              </a:ext>
            </a:extLst>
          </p:cNvPr>
          <p:cNvCxnSpPr>
            <a:cxnSpLocks/>
          </p:cNvCxnSpPr>
          <p:nvPr/>
        </p:nvCxnSpPr>
        <p:spPr>
          <a:xfrm>
            <a:off x="431800" y="4461805"/>
            <a:ext cx="757393" cy="7367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BC45E7C-8CA7-9C63-ABD1-D0AEAB3AE30F}"/>
              </a:ext>
            </a:extLst>
          </p:cNvPr>
          <p:cNvCxnSpPr>
            <a:cxnSpLocks/>
          </p:cNvCxnSpPr>
          <p:nvPr/>
        </p:nvCxnSpPr>
        <p:spPr>
          <a:xfrm>
            <a:off x="1604227" y="3279705"/>
            <a:ext cx="876506" cy="5980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003C44E-BE28-188C-3CFC-33FBB346F98D}"/>
              </a:ext>
            </a:extLst>
          </p:cNvPr>
          <p:cNvCxnSpPr>
            <a:cxnSpLocks/>
          </p:cNvCxnSpPr>
          <p:nvPr/>
        </p:nvCxnSpPr>
        <p:spPr>
          <a:xfrm>
            <a:off x="3234267" y="2468075"/>
            <a:ext cx="920027" cy="5375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E459B66-4282-5553-13A6-3475BC76EE91}"/>
              </a:ext>
            </a:extLst>
          </p:cNvPr>
          <p:cNvCxnSpPr>
            <a:cxnSpLocks/>
          </p:cNvCxnSpPr>
          <p:nvPr/>
        </p:nvCxnSpPr>
        <p:spPr>
          <a:xfrm>
            <a:off x="5393267" y="1697089"/>
            <a:ext cx="70273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5706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809ADB1D-85D3-289C-A473-F71AC9FC47DA}"/>
              </a:ext>
            </a:extLst>
          </p:cNvPr>
          <p:cNvSpPr/>
          <p:nvPr/>
        </p:nvSpPr>
        <p:spPr>
          <a:xfrm>
            <a:off x="1362578" y="2900132"/>
            <a:ext cx="9594126" cy="2909503"/>
          </a:xfrm>
          <a:prstGeom prst="rect">
            <a:avLst/>
          </a:prstGeom>
          <a:gradFill flip="none" rotWithShape="1">
            <a:gsLst>
              <a:gs pos="0">
                <a:schemeClr val="accent3">
                  <a:shade val="30000"/>
                  <a:satMod val="115000"/>
                  <a:tint val="66000"/>
                  <a:satMod val="160000"/>
                </a:schemeClr>
              </a:gs>
              <a:gs pos="50000">
                <a:schemeClr val="accent3">
                  <a:shade val="30000"/>
                  <a:satMod val="115000"/>
                  <a:tint val="44500"/>
                  <a:satMod val="160000"/>
                </a:schemeClr>
              </a:gs>
              <a:gs pos="100000">
                <a:schemeClr val="accent3">
                  <a:shade val="30000"/>
                  <a:satMod val="115000"/>
                  <a:tint val="23500"/>
                  <a:satMod val="160000"/>
                </a:schemeClr>
              </a:gs>
            </a:gsLst>
            <a:lin ang="27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FAA1338E-412F-E8C0-58A9-D97E84CBADC9}"/>
              </a:ext>
            </a:extLst>
          </p:cNvPr>
          <p:cNvSpPr>
            <a:spLocks noGrp="1"/>
          </p:cNvSpPr>
          <p:nvPr>
            <p:ph type="sldNum" sz="quarter" idx="12"/>
          </p:nvPr>
        </p:nvSpPr>
        <p:spPr/>
        <p:txBody>
          <a:bodyPr/>
          <a:lstStyle/>
          <a:p>
            <a:fld id="{5D1E5300-FC0F-4317-A193-EF6CE9E6F7B5}" type="slidenum">
              <a:rPr lang="en-GB" smtClean="0"/>
              <a:pPr/>
              <a:t>7</a:t>
            </a:fld>
            <a:r>
              <a:rPr lang="en-GB"/>
              <a:t>  |  Scouting Subsurface Application Technologies</a:t>
            </a:r>
            <a:endParaRPr lang="en-GB" noProof="0"/>
          </a:p>
        </p:txBody>
      </p:sp>
      <p:sp>
        <p:nvSpPr>
          <p:cNvPr id="3" name="Title 3">
            <a:extLst>
              <a:ext uri="{FF2B5EF4-FFF2-40B4-BE49-F238E27FC236}">
                <a16:creationId xmlns:a16="http://schemas.microsoft.com/office/drawing/2014/main" id="{FC97F120-614D-BA6A-A4AF-9261DAF0C776}"/>
              </a:ext>
            </a:extLst>
          </p:cNvPr>
          <p:cNvSpPr txBox="1">
            <a:spLocks/>
          </p:cNvSpPr>
          <p:nvPr/>
        </p:nvSpPr>
        <p:spPr>
          <a:xfrm>
            <a:off x="437154" y="283729"/>
            <a:ext cx="9594126" cy="524107"/>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800" b="0" i="0"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2400" b="0" i="1" u="none" strike="noStrike" kern="1200" cap="none" spc="0" normalizeH="0" baseline="0" noProof="0">
                <a:ln>
                  <a:noFill/>
                </a:ln>
                <a:solidFill>
                  <a:srgbClr val="333333"/>
                </a:solidFill>
                <a:effectLst/>
                <a:uLnTx/>
                <a:uFillTx/>
                <a:latin typeface="Equinor Medium"/>
                <a:ea typeface="+mj-ea"/>
                <a:cs typeface="+mj-cs"/>
              </a:rPr>
              <a:t>From platform development to solution integration – relative effort</a:t>
            </a:r>
            <a:endParaRPr kumimoji="0" lang="en-GB" sz="1600" b="0" i="1" u="none" strike="noStrike" kern="1200" cap="none" spc="0" normalizeH="0" baseline="0" noProof="0">
              <a:ln>
                <a:noFill/>
              </a:ln>
              <a:solidFill>
                <a:srgbClr val="333333"/>
              </a:solidFill>
              <a:effectLst/>
              <a:uLnTx/>
              <a:uFillTx/>
              <a:latin typeface="Equinor Medium"/>
              <a:ea typeface="+mj-ea"/>
              <a:cs typeface="+mj-cs"/>
            </a:endParaRPr>
          </a:p>
        </p:txBody>
      </p:sp>
      <p:sp>
        <p:nvSpPr>
          <p:cNvPr id="4" name="Right Arrow 3">
            <a:extLst>
              <a:ext uri="{FF2B5EF4-FFF2-40B4-BE49-F238E27FC236}">
                <a16:creationId xmlns:a16="http://schemas.microsoft.com/office/drawing/2014/main" id="{CB4DEC0F-5FA5-1ED2-9E9E-8C821F182FAC}"/>
              </a:ext>
            </a:extLst>
          </p:cNvPr>
          <p:cNvSpPr/>
          <p:nvPr/>
        </p:nvSpPr>
        <p:spPr>
          <a:xfrm>
            <a:off x="1334280" y="5818815"/>
            <a:ext cx="9618973" cy="6375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Freeform 17">
            <a:extLst>
              <a:ext uri="{FF2B5EF4-FFF2-40B4-BE49-F238E27FC236}">
                <a16:creationId xmlns:a16="http://schemas.microsoft.com/office/drawing/2014/main" id="{D3D1DA68-067A-823C-37C8-20271BB3E252}"/>
              </a:ext>
            </a:extLst>
          </p:cNvPr>
          <p:cNvSpPr/>
          <p:nvPr/>
        </p:nvSpPr>
        <p:spPr>
          <a:xfrm>
            <a:off x="1487146" y="3832270"/>
            <a:ext cx="8866014" cy="1578564"/>
          </a:xfrm>
          <a:custGeom>
            <a:avLst/>
            <a:gdLst>
              <a:gd name="connsiteX0" fmla="*/ 0 w 10366347"/>
              <a:gd name="connsiteY0" fmla="*/ 454061 h 1464251"/>
              <a:gd name="connsiteX1" fmla="*/ 1107347 w 10366347"/>
              <a:gd name="connsiteY1" fmla="*/ 277892 h 1464251"/>
              <a:gd name="connsiteX2" fmla="*/ 1929468 w 10366347"/>
              <a:gd name="connsiteY2" fmla="*/ 177224 h 1464251"/>
              <a:gd name="connsiteX3" fmla="*/ 2852257 w 10366347"/>
              <a:gd name="connsiteY3" fmla="*/ 93334 h 1464251"/>
              <a:gd name="connsiteX4" fmla="*/ 3582099 w 10366347"/>
              <a:gd name="connsiteY4" fmla="*/ 34611 h 1464251"/>
              <a:gd name="connsiteX5" fmla="*/ 4605556 w 10366347"/>
              <a:gd name="connsiteY5" fmla="*/ 26222 h 1464251"/>
              <a:gd name="connsiteX6" fmla="*/ 5217952 w 10366347"/>
              <a:gd name="connsiteY6" fmla="*/ 17833 h 1464251"/>
              <a:gd name="connsiteX7" fmla="*/ 6803472 w 10366347"/>
              <a:gd name="connsiteY7" fmla="*/ 286281 h 1464251"/>
              <a:gd name="connsiteX8" fmla="*/ 8573549 w 10366347"/>
              <a:gd name="connsiteY8" fmla="*/ 722509 h 1464251"/>
              <a:gd name="connsiteX9" fmla="*/ 10234569 w 10366347"/>
              <a:gd name="connsiteY9" fmla="*/ 1410406 h 1464251"/>
              <a:gd name="connsiteX10" fmla="*/ 10259736 w 10366347"/>
              <a:gd name="connsiteY10" fmla="*/ 1418795 h 1464251"/>
              <a:gd name="connsiteX11" fmla="*/ 10259736 w 10366347"/>
              <a:gd name="connsiteY11" fmla="*/ 1418795 h 1464251"/>
              <a:gd name="connsiteX12" fmla="*/ 10251347 w 10366347"/>
              <a:gd name="connsiteY12" fmla="*/ 1418795 h 146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366347" h="1464251">
                <a:moveTo>
                  <a:pt x="0" y="454061"/>
                </a:moveTo>
                <a:lnTo>
                  <a:pt x="1107347" y="277892"/>
                </a:lnTo>
                <a:cubicBezTo>
                  <a:pt x="1428925" y="231753"/>
                  <a:pt x="1638650" y="207984"/>
                  <a:pt x="1929468" y="177224"/>
                </a:cubicBezTo>
                <a:cubicBezTo>
                  <a:pt x="2220286" y="146464"/>
                  <a:pt x="2852257" y="93334"/>
                  <a:pt x="2852257" y="93334"/>
                </a:cubicBezTo>
                <a:cubicBezTo>
                  <a:pt x="3127695" y="69565"/>
                  <a:pt x="3289883" y="45796"/>
                  <a:pt x="3582099" y="34611"/>
                </a:cubicBezTo>
                <a:cubicBezTo>
                  <a:pt x="3874315" y="23426"/>
                  <a:pt x="4605556" y="26222"/>
                  <a:pt x="4605556" y="26222"/>
                </a:cubicBezTo>
                <a:cubicBezTo>
                  <a:pt x="4878198" y="23426"/>
                  <a:pt x="4851633" y="-25510"/>
                  <a:pt x="5217952" y="17833"/>
                </a:cubicBezTo>
                <a:cubicBezTo>
                  <a:pt x="5584271" y="61176"/>
                  <a:pt x="6244206" y="168835"/>
                  <a:pt x="6803472" y="286281"/>
                </a:cubicBezTo>
                <a:cubicBezTo>
                  <a:pt x="7362738" y="403727"/>
                  <a:pt x="8001700" y="535155"/>
                  <a:pt x="8573549" y="722509"/>
                </a:cubicBezTo>
                <a:cubicBezTo>
                  <a:pt x="9145399" y="909863"/>
                  <a:pt x="10234569" y="1410406"/>
                  <a:pt x="10234569" y="1410406"/>
                </a:cubicBezTo>
                <a:cubicBezTo>
                  <a:pt x="10515600" y="1526454"/>
                  <a:pt x="10259736" y="1418795"/>
                  <a:pt x="10259736" y="1418795"/>
                </a:cubicBezTo>
                <a:lnTo>
                  <a:pt x="10259736" y="1418795"/>
                </a:lnTo>
                <a:lnTo>
                  <a:pt x="10251347" y="1418795"/>
                </a:lnTo>
              </a:path>
            </a:pathLst>
          </a:custGeom>
          <a:noFill/>
          <a:ln w="57150">
            <a:solidFill>
              <a:schemeClr val="accent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Freeform 19">
            <a:extLst>
              <a:ext uri="{FF2B5EF4-FFF2-40B4-BE49-F238E27FC236}">
                <a16:creationId xmlns:a16="http://schemas.microsoft.com/office/drawing/2014/main" id="{2698B7FA-B877-6C21-9C8B-5A255A1F1FB5}"/>
              </a:ext>
            </a:extLst>
          </p:cNvPr>
          <p:cNvSpPr/>
          <p:nvPr/>
        </p:nvSpPr>
        <p:spPr>
          <a:xfrm>
            <a:off x="1429621" y="3089674"/>
            <a:ext cx="8866014" cy="2407276"/>
          </a:xfrm>
          <a:custGeom>
            <a:avLst/>
            <a:gdLst>
              <a:gd name="connsiteX0" fmla="*/ 0 w 7231310"/>
              <a:gd name="connsiteY0" fmla="*/ 3263317 h 3287670"/>
              <a:gd name="connsiteX1" fmla="*/ 520117 w 7231310"/>
              <a:gd name="connsiteY1" fmla="*/ 3254928 h 3287670"/>
              <a:gd name="connsiteX2" fmla="*/ 2164360 w 7231310"/>
              <a:gd name="connsiteY2" fmla="*/ 2944535 h 3287670"/>
              <a:gd name="connsiteX3" fmla="*/ 3791824 w 7231310"/>
              <a:gd name="connsiteY3" fmla="*/ 1828800 h 3287670"/>
              <a:gd name="connsiteX4" fmla="*/ 5016616 w 7231310"/>
              <a:gd name="connsiteY4" fmla="*/ 520117 h 3287670"/>
              <a:gd name="connsiteX5" fmla="*/ 7231310 w 7231310"/>
              <a:gd name="connsiteY5" fmla="*/ 0 h 3287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31310" h="3287670">
                <a:moveTo>
                  <a:pt x="0" y="3263317"/>
                </a:moveTo>
                <a:cubicBezTo>
                  <a:pt x="79695" y="3285687"/>
                  <a:pt x="159390" y="3308058"/>
                  <a:pt x="520117" y="3254928"/>
                </a:cubicBezTo>
                <a:cubicBezTo>
                  <a:pt x="880844" y="3201798"/>
                  <a:pt x="1619076" y="3182223"/>
                  <a:pt x="2164360" y="2944535"/>
                </a:cubicBezTo>
                <a:cubicBezTo>
                  <a:pt x="2709644" y="2706847"/>
                  <a:pt x="3316448" y="2232870"/>
                  <a:pt x="3791824" y="1828800"/>
                </a:cubicBezTo>
                <a:cubicBezTo>
                  <a:pt x="4267200" y="1424730"/>
                  <a:pt x="4443368" y="824917"/>
                  <a:pt x="5016616" y="520117"/>
                </a:cubicBezTo>
                <a:cubicBezTo>
                  <a:pt x="5589864" y="215317"/>
                  <a:pt x="6410587" y="107658"/>
                  <a:pt x="7231310" y="0"/>
                </a:cubicBezTo>
              </a:path>
            </a:pathLst>
          </a:cu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Up Arrow 20">
            <a:extLst>
              <a:ext uri="{FF2B5EF4-FFF2-40B4-BE49-F238E27FC236}">
                <a16:creationId xmlns:a16="http://schemas.microsoft.com/office/drawing/2014/main" id="{F7A0690E-570C-7CA1-B2E0-E3DB3A849219}"/>
              </a:ext>
            </a:extLst>
          </p:cNvPr>
          <p:cNvSpPr/>
          <p:nvPr/>
        </p:nvSpPr>
        <p:spPr>
          <a:xfrm>
            <a:off x="5411782" y="5099993"/>
            <a:ext cx="641607" cy="45319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8BF6718F-7843-D396-2742-B2DFF73F4292}"/>
              </a:ext>
            </a:extLst>
          </p:cNvPr>
          <p:cNvSpPr txBox="1"/>
          <p:nvPr/>
        </p:nvSpPr>
        <p:spPr>
          <a:xfrm>
            <a:off x="437154" y="5468627"/>
            <a:ext cx="5148447" cy="369332"/>
          </a:xfrm>
          <a:prstGeom prst="rect">
            <a:avLst/>
          </a:prstGeom>
          <a:noFill/>
        </p:spPr>
        <p:txBody>
          <a:bodyPr wrap="square" lIns="91440" tIns="45720" rIns="91440" bIns="45720" rtlCol="0" anchor="t">
            <a:spAutoFit/>
          </a:bodyPr>
          <a:lstStyle/>
          <a:p>
            <a:r>
              <a:rPr lang="en-GB" dirty="0"/>
              <a:t>OSDU adaption and enabled business solutions</a:t>
            </a:r>
          </a:p>
        </p:txBody>
      </p:sp>
      <p:sp>
        <p:nvSpPr>
          <p:cNvPr id="23" name="TextBox 22">
            <a:extLst>
              <a:ext uri="{FF2B5EF4-FFF2-40B4-BE49-F238E27FC236}">
                <a16:creationId xmlns:a16="http://schemas.microsoft.com/office/drawing/2014/main" id="{9FB81106-0556-B287-7A48-59164A5785F7}"/>
              </a:ext>
            </a:extLst>
          </p:cNvPr>
          <p:cNvSpPr txBox="1"/>
          <p:nvPr/>
        </p:nvSpPr>
        <p:spPr>
          <a:xfrm>
            <a:off x="5374155" y="5950424"/>
            <a:ext cx="716863" cy="369332"/>
          </a:xfrm>
          <a:prstGeom prst="rect">
            <a:avLst/>
          </a:prstGeom>
          <a:noFill/>
        </p:spPr>
        <p:txBody>
          <a:bodyPr wrap="none" rtlCol="0">
            <a:spAutoFit/>
          </a:bodyPr>
          <a:lstStyle/>
          <a:p>
            <a:r>
              <a:rPr lang="en-GB">
                <a:solidFill>
                  <a:schemeClr val="bg1"/>
                </a:solidFill>
              </a:rPr>
              <a:t>2023</a:t>
            </a:r>
          </a:p>
        </p:txBody>
      </p:sp>
      <p:sp>
        <p:nvSpPr>
          <p:cNvPr id="24" name="TextBox 23">
            <a:extLst>
              <a:ext uri="{FF2B5EF4-FFF2-40B4-BE49-F238E27FC236}">
                <a16:creationId xmlns:a16="http://schemas.microsoft.com/office/drawing/2014/main" id="{CF54251A-F6C1-3F23-5C03-DADBA2FDDF4A}"/>
              </a:ext>
            </a:extLst>
          </p:cNvPr>
          <p:cNvSpPr txBox="1"/>
          <p:nvPr/>
        </p:nvSpPr>
        <p:spPr>
          <a:xfrm>
            <a:off x="437154" y="3579573"/>
            <a:ext cx="2326278" cy="369332"/>
          </a:xfrm>
          <a:prstGeom prst="rect">
            <a:avLst/>
          </a:prstGeom>
          <a:noFill/>
        </p:spPr>
        <p:txBody>
          <a:bodyPr wrap="none" lIns="91440" tIns="45720" rIns="91440" bIns="45720" rtlCol="0" anchor="t">
            <a:spAutoFit/>
          </a:bodyPr>
          <a:lstStyle/>
          <a:p>
            <a:r>
              <a:rPr lang="en-GB" dirty="0"/>
              <a:t>OSDU Data Platform</a:t>
            </a:r>
            <a:endParaRPr lang="en-US" dirty="0"/>
          </a:p>
        </p:txBody>
      </p:sp>
      <p:grpSp>
        <p:nvGrpSpPr>
          <p:cNvPr id="30" name="Group 29">
            <a:extLst>
              <a:ext uri="{FF2B5EF4-FFF2-40B4-BE49-F238E27FC236}">
                <a16:creationId xmlns:a16="http://schemas.microsoft.com/office/drawing/2014/main" id="{13A61437-0576-3C3D-901F-FA4B0A593FAF}"/>
              </a:ext>
            </a:extLst>
          </p:cNvPr>
          <p:cNvGrpSpPr/>
          <p:nvPr/>
        </p:nvGrpSpPr>
        <p:grpSpPr>
          <a:xfrm>
            <a:off x="1321855" y="937740"/>
            <a:ext cx="9631398" cy="1649451"/>
            <a:chOff x="695321" y="947166"/>
            <a:chExt cx="7522627" cy="1649451"/>
          </a:xfrm>
        </p:grpSpPr>
        <p:sp>
          <p:nvSpPr>
            <p:cNvPr id="25" name="TextBox 24">
              <a:extLst>
                <a:ext uri="{FF2B5EF4-FFF2-40B4-BE49-F238E27FC236}">
                  <a16:creationId xmlns:a16="http://schemas.microsoft.com/office/drawing/2014/main" id="{BC09B957-EA31-0280-3E4D-02D75AC964C2}"/>
                </a:ext>
              </a:extLst>
            </p:cNvPr>
            <p:cNvSpPr txBox="1"/>
            <p:nvPr/>
          </p:nvSpPr>
          <p:spPr>
            <a:xfrm>
              <a:off x="695323" y="947166"/>
              <a:ext cx="2444212" cy="307777"/>
            </a:xfrm>
            <a:prstGeom prst="rect">
              <a:avLst/>
            </a:prstGeom>
            <a:noFill/>
            <a:ln>
              <a:noFill/>
            </a:ln>
          </p:spPr>
          <p:txBody>
            <a:bodyPr wrap="none" rtlCol="0">
              <a:spAutoFit/>
            </a:bodyPr>
            <a:lstStyle/>
            <a:p>
              <a:pPr marL="285750" indent="-285750">
                <a:buFont typeface="Arial" panose="020B0604020202020204" pitchFamily="34" charset="0"/>
                <a:buChar char="•"/>
              </a:pPr>
              <a:r>
                <a:rPr lang="en-GB" sz="1400" dirty="0">
                  <a:solidFill>
                    <a:schemeClr val="accent2"/>
                  </a:solidFill>
                </a:rPr>
                <a:t>Early days dominated by platform</a:t>
              </a:r>
            </a:p>
          </p:txBody>
        </p:sp>
        <p:sp>
          <p:nvSpPr>
            <p:cNvPr id="27" name="TextBox 26">
              <a:extLst>
                <a:ext uri="{FF2B5EF4-FFF2-40B4-BE49-F238E27FC236}">
                  <a16:creationId xmlns:a16="http://schemas.microsoft.com/office/drawing/2014/main" id="{C0A823A2-D81E-A5FB-DC34-12B6B841BB40}"/>
                </a:ext>
              </a:extLst>
            </p:cNvPr>
            <p:cNvSpPr txBox="1"/>
            <p:nvPr/>
          </p:nvSpPr>
          <p:spPr>
            <a:xfrm>
              <a:off x="695322" y="1332403"/>
              <a:ext cx="4463735" cy="307777"/>
            </a:xfrm>
            <a:prstGeom prst="rect">
              <a:avLst/>
            </a:prstGeom>
            <a:noFill/>
            <a:ln>
              <a:noFill/>
            </a:ln>
          </p:spPr>
          <p:txBody>
            <a:bodyPr wrap="none" rtlCol="0">
              <a:spAutoFit/>
            </a:bodyPr>
            <a:lstStyle/>
            <a:p>
              <a:pPr marL="285750" indent="-285750">
                <a:buFont typeface="Arial" panose="020B0604020202020204" pitchFamily="34" charset="0"/>
                <a:buChar char="•"/>
              </a:pPr>
              <a:r>
                <a:rPr lang="en-GB" sz="1400" dirty="0">
                  <a:solidFill>
                    <a:schemeClr val="accent2"/>
                  </a:solidFill>
                </a:rPr>
                <a:t>As the platform become usable, a growing set of solutions emerge</a:t>
              </a:r>
            </a:p>
          </p:txBody>
        </p:sp>
        <p:sp>
          <p:nvSpPr>
            <p:cNvPr id="28" name="TextBox 27">
              <a:extLst>
                <a:ext uri="{FF2B5EF4-FFF2-40B4-BE49-F238E27FC236}">
                  <a16:creationId xmlns:a16="http://schemas.microsoft.com/office/drawing/2014/main" id="{48F9D789-C13F-B862-61CD-FD95A2D2C065}"/>
                </a:ext>
              </a:extLst>
            </p:cNvPr>
            <p:cNvSpPr txBox="1"/>
            <p:nvPr/>
          </p:nvSpPr>
          <p:spPr>
            <a:xfrm>
              <a:off x="695322" y="1681930"/>
              <a:ext cx="7522626" cy="307777"/>
            </a:xfrm>
            <a:prstGeom prst="rect">
              <a:avLst/>
            </a:prstGeom>
            <a:noFill/>
            <a:ln>
              <a:noFill/>
            </a:ln>
          </p:spPr>
          <p:txBody>
            <a:bodyPr wrap="square" rtlCol="0">
              <a:spAutoFit/>
            </a:bodyPr>
            <a:lstStyle/>
            <a:p>
              <a:pPr marL="285750" indent="-285750">
                <a:buFont typeface="Arial" panose="020B0604020202020204" pitchFamily="34" charset="0"/>
                <a:buChar char="•"/>
              </a:pPr>
              <a:r>
                <a:rPr lang="en-GB" sz="1400" dirty="0">
                  <a:solidFill>
                    <a:schemeClr val="accent2"/>
                  </a:solidFill>
                </a:rPr>
                <a:t>Approaching inflection point where solution development overtake platform</a:t>
              </a:r>
            </a:p>
          </p:txBody>
        </p:sp>
        <p:sp>
          <p:nvSpPr>
            <p:cNvPr id="29" name="TextBox 28">
              <a:extLst>
                <a:ext uri="{FF2B5EF4-FFF2-40B4-BE49-F238E27FC236}">
                  <a16:creationId xmlns:a16="http://schemas.microsoft.com/office/drawing/2014/main" id="{5A308A0F-C4DF-9925-3B24-188C10D27F4D}"/>
                </a:ext>
              </a:extLst>
            </p:cNvPr>
            <p:cNvSpPr txBox="1"/>
            <p:nvPr/>
          </p:nvSpPr>
          <p:spPr>
            <a:xfrm>
              <a:off x="695321" y="2073397"/>
              <a:ext cx="7168552" cy="523220"/>
            </a:xfrm>
            <a:prstGeom prst="rect">
              <a:avLst/>
            </a:prstGeom>
            <a:noFill/>
            <a:ln>
              <a:noFill/>
            </a:ln>
          </p:spPr>
          <p:txBody>
            <a:bodyPr wrap="square" rtlCol="0">
              <a:spAutoFit/>
            </a:bodyPr>
            <a:lstStyle/>
            <a:p>
              <a:pPr marL="285750" indent="-285750">
                <a:buFont typeface="Arial" panose="020B0604020202020204" pitchFamily="34" charset="0"/>
                <a:buChar char="•"/>
              </a:pPr>
              <a:r>
                <a:rPr lang="en-GB" sz="1400" dirty="0">
                  <a:solidFill>
                    <a:schemeClr val="accent2"/>
                  </a:solidFill>
                </a:rPr>
                <a:t>Solution space development will change from creating point solutions to workflow composition and system integration</a:t>
              </a:r>
            </a:p>
          </p:txBody>
        </p:sp>
      </p:grpSp>
      <p:sp>
        <p:nvSpPr>
          <p:cNvPr id="5" name="TextBox 4">
            <a:extLst>
              <a:ext uri="{FF2B5EF4-FFF2-40B4-BE49-F238E27FC236}">
                <a16:creationId xmlns:a16="http://schemas.microsoft.com/office/drawing/2014/main" id="{8F8B77E1-C87E-F0D9-5BF1-1DAB12DB216C}"/>
              </a:ext>
            </a:extLst>
          </p:cNvPr>
          <p:cNvSpPr txBox="1"/>
          <p:nvPr/>
        </p:nvSpPr>
        <p:spPr>
          <a:xfrm>
            <a:off x="1897530" y="5950424"/>
            <a:ext cx="697627" cy="369332"/>
          </a:xfrm>
          <a:prstGeom prst="rect">
            <a:avLst/>
          </a:prstGeom>
          <a:noFill/>
        </p:spPr>
        <p:txBody>
          <a:bodyPr wrap="none" lIns="91440" tIns="45720" rIns="91440" bIns="45720" rtlCol="0" anchor="t">
            <a:spAutoFit/>
          </a:bodyPr>
          <a:lstStyle/>
          <a:p>
            <a:r>
              <a:rPr lang="en-GB">
                <a:solidFill>
                  <a:schemeClr val="bg1"/>
                </a:solidFill>
              </a:rPr>
              <a:t>2019</a:t>
            </a:r>
            <a:endParaRPr lang="en-US">
              <a:solidFill>
                <a:schemeClr val="bg1"/>
              </a:solidFill>
            </a:endParaRPr>
          </a:p>
        </p:txBody>
      </p:sp>
    </p:spTree>
    <p:extLst>
      <p:ext uri="{BB962C8B-B14F-4D97-AF65-F5344CB8AC3E}">
        <p14:creationId xmlns:p14="http://schemas.microsoft.com/office/powerpoint/2010/main" val="6672101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205"/>
        <p:cNvGrpSpPr/>
        <p:nvPr/>
      </p:nvGrpSpPr>
      <p:grpSpPr>
        <a:xfrm>
          <a:off x="0" y="0"/>
          <a:ext cx="0" cy="0"/>
          <a:chOff x="0" y="0"/>
          <a:chExt cx="0" cy="0"/>
        </a:xfrm>
      </p:grpSpPr>
      <p:sp>
        <p:nvSpPr>
          <p:cNvPr id="206" name="Google Shape;206;p23"/>
          <p:cNvSpPr txBox="1">
            <a:spLocks noGrp="1"/>
          </p:cNvSpPr>
          <p:nvPr>
            <p:ph type="title"/>
          </p:nvPr>
        </p:nvSpPr>
        <p:spPr>
          <a:xfrm>
            <a:off x="272373" y="274639"/>
            <a:ext cx="11583296" cy="1143000"/>
          </a:xfrm>
          <a:prstGeom prst="rect">
            <a:avLst/>
          </a:prstGeom>
          <a:noFill/>
          <a:ln>
            <a:noFill/>
          </a:ln>
        </p:spPr>
        <p:txBody>
          <a:bodyPr spcFirstLastPara="1" wrap="square" lIns="121900" tIns="60933" rIns="121900" bIns="60933" anchor="ctr" anchorCtr="0">
            <a:noAutofit/>
          </a:bodyPr>
          <a:lstStyle/>
          <a:p>
            <a:pPr>
              <a:buSzPts val="2800"/>
            </a:pPr>
            <a:r>
              <a:rPr lang="en-US" sz="3000" b="0" dirty="0">
                <a:solidFill>
                  <a:srgbClr val="00B0F0"/>
                </a:solidFill>
              </a:rPr>
              <a:t>What is the OSDU Forum Creating?</a:t>
            </a:r>
            <a:endParaRPr sz="3000" b="0" dirty="0">
              <a:solidFill>
                <a:srgbClr val="00B0F0"/>
              </a:solidFill>
            </a:endParaRPr>
          </a:p>
        </p:txBody>
      </p:sp>
      <p:sp>
        <p:nvSpPr>
          <p:cNvPr id="207" name="Google Shape;207;p23"/>
          <p:cNvSpPr txBox="1">
            <a:spLocks noGrp="1"/>
          </p:cNvSpPr>
          <p:nvPr>
            <p:ph type="sldNum" idx="12"/>
          </p:nvPr>
        </p:nvSpPr>
        <p:spPr>
          <a:xfrm>
            <a:off x="10179749" y="6454562"/>
            <a:ext cx="685585" cy="365125"/>
          </a:xfrm>
          <a:prstGeom prst="rect">
            <a:avLst/>
          </a:prstGeom>
          <a:noFill/>
          <a:ln>
            <a:noFill/>
          </a:ln>
        </p:spPr>
        <p:txBody>
          <a:bodyPr spcFirstLastPara="1" wrap="square" lIns="121900" tIns="60933" rIns="121900" bIns="60933" anchor="t" anchorCtr="0">
            <a:noAutofit/>
          </a:bodyPr>
          <a:lstStyle/>
          <a:p>
            <a:pPr defTabSz="1219170">
              <a:buClr>
                <a:srgbClr val="000000"/>
              </a:buClr>
            </a:pPr>
            <a:fld id="{00000000-1234-1234-1234-123412341234}" type="slidenum">
              <a:rPr lang="en-US" kern="0"/>
              <a:pPr defTabSz="1219170">
                <a:buClr>
                  <a:srgbClr val="000000"/>
                </a:buClr>
              </a:pPr>
              <a:t>8</a:t>
            </a:fld>
            <a:endParaRPr kern="0"/>
          </a:p>
        </p:txBody>
      </p:sp>
      <p:sp>
        <p:nvSpPr>
          <p:cNvPr id="208" name="Google Shape;208;p23"/>
          <p:cNvSpPr txBox="1">
            <a:spLocks noGrp="1"/>
          </p:cNvSpPr>
          <p:nvPr>
            <p:ph type="body" idx="1"/>
          </p:nvPr>
        </p:nvSpPr>
        <p:spPr>
          <a:xfrm>
            <a:off x="4741116" y="1679691"/>
            <a:ext cx="7252136" cy="4512819"/>
          </a:xfrm>
          <a:prstGeom prst="rect">
            <a:avLst/>
          </a:prstGeom>
          <a:noFill/>
          <a:ln>
            <a:noFill/>
          </a:ln>
        </p:spPr>
        <p:txBody>
          <a:bodyPr spcFirstLastPara="1" wrap="square" lIns="121900" tIns="60933" rIns="121900" bIns="60933" anchor="t" anchorCtr="0">
            <a:noAutofit/>
          </a:bodyPr>
          <a:lstStyle/>
          <a:p>
            <a:pPr marL="0" indent="0">
              <a:spcBef>
                <a:spcPts val="0"/>
              </a:spcBef>
              <a:buSzPts val="2000"/>
              <a:buNone/>
            </a:pPr>
            <a:r>
              <a:rPr lang="en-US" b="1" dirty="0"/>
              <a:t>The Core Software “Data Platform”</a:t>
            </a:r>
            <a:endParaRPr dirty="0"/>
          </a:p>
          <a:p>
            <a:pPr marL="457189">
              <a:buSzPts val="2000"/>
            </a:pPr>
            <a:r>
              <a:rPr lang="en-US" dirty="0"/>
              <a:t>Data ingestion, storage, search, and consumption.</a:t>
            </a:r>
            <a:endParaRPr dirty="0"/>
          </a:p>
          <a:p>
            <a:pPr marL="457189">
              <a:buSzPts val="2000"/>
            </a:pPr>
            <a:r>
              <a:rPr lang="en-US" dirty="0"/>
              <a:t>Open Source software with published APIs and Domain Data models</a:t>
            </a:r>
          </a:p>
          <a:p>
            <a:pPr marL="457189">
              <a:buSzPts val="2000"/>
            </a:pPr>
            <a:r>
              <a:rPr lang="en-GB" sz="2000" dirty="0"/>
              <a:t>Support for versioning, lineage and provenance.</a:t>
            </a:r>
            <a:endParaRPr lang="en-US" dirty="0"/>
          </a:p>
          <a:p>
            <a:pPr marL="457189">
              <a:buSzPts val="2000"/>
            </a:pPr>
            <a:r>
              <a:rPr lang="en-US" dirty="0"/>
              <a:t>Hosted on agnostic cloud infrastructure</a:t>
            </a:r>
            <a:endParaRPr dirty="0"/>
          </a:p>
          <a:p>
            <a:pPr marL="457189">
              <a:buSzPts val="2000"/>
            </a:pPr>
            <a:r>
              <a:rPr lang="en-US" dirty="0"/>
              <a:t>Available on Microsoft Azure, Amazon AWS, IBM, Google GCP and others</a:t>
            </a:r>
            <a:endParaRPr dirty="0"/>
          </a:p>
          <a:p>
            <a:pPr marL="457189">
              <a:buSzPts val="2000"/>
            </a:pPr>
            <a:r>
              <a:rPr lang="en-US" dirty="0"/>
              <a:t>Can be hosted on internal IT infrastructure</a:t>
            </a:r>
            <a:endParaRPr dirty="0"/>
          </a:p>
        </p:txBody>
      </p:sp>
      <p:sp>
        <p:nvSpPr>
          <p:cNvPr id="209" name="Google Shape;209;p23"/>
          <p:cNvSpPr txBox="1">
            <a:spLocks noGrp="1"/>
          </p:cNvSpPr>
          <p:nvPr>
            <p:ph type="body" idx="2"/>
          </p:nvPr>
        </p:nvSpPr>
        <p:spPr>
          <a:xfrm>
            <a:off x="600974" y="2225599"/>
            <a:ext cx="3789871" cy="2769096"/>
          </a:xfrm>
          <a:prstGeom prst="rect">
            <a:avLst/>
          </a:prstGeom>
          <a:noFill/>
          <a:ln w="12700" cap="flat" cmpd="sng">
            <a:solidFill>
              <a:schemeClr val="accent1"/>
            </a:solidFill>
            <a:prstDash val="solid"/>
            <a:round/>
            <a:headEnd type="none" w="sm" len="sm"/>
            <a:tailEnd type="none" w="sm" len="sm"/>
          </a:ln>
          <a:effectLst>
            <a:outerShdw blurRad="63500" sx="102000" sy="102000" algn="ctr" rotWithShape="0">
              <a:srgbClr val="00667F">
                <a:alpha val="69803"/>
              </a:srgbClr>
            </a:outerShdw>
          </a:effectLst>
        </p:spPr>
        <p:txBody>
          <a:bodyPr spcFirstLastPara="1" wrap="square" lIns="121900" tIns="60933" rIns="121900" bIns="60933" anchor="ctr" anchorCtr="0">
            <a:noAutofit/>
          </a:bodyPr>
          <a:lstStyle/>
          <a:p>
            <a:pPr marL="0" indent="0">
              <a:spcBef>
                <a:spcPts val="0"/>
              </a:spcBef>
            </a:pPr>
            <a:r>
              <a:rPr lang="en-US">
                <a:solidFill>
                  <a:srgbClr val="00667E"/>
                </a:solidFill>
              </a:rPr>
              <a:t>“The OSDU Forum </a:t>
            </a:r>
            <a:br>
              <a:rPr lang="en-US">
                <a:solidFill>
                  <a:srgbClr val="00667E"/>
                </a:solidFill>
              </a:rPr>
            </a:br>
            <a:r>
              <a:rPr lang="en-US">
                <a:solidFill>
                  <a:srgbClr val="00667E"/>
                </a:solidFill>
              </a:rPr>
              <a:t>is creating the Data Platform and Documentation for </a:t>
            </a:r>
            <a:br>
              <a:rPr lang="en-US">
                <a:solidFill>
                  <a:srgbClr val="00667E"/>
                </a:solidFill>
              </a:rPr>
            </a:br>
            <a:r>
              <a:rPr lang="en-US">
                <a:solidFill>
                  <a:srgbClr val="00667E"/>
                </a:solidFill>
              </a:rPr>
              <a:t>the analysis of subsurface </a:t>
            </a:r>
            <a:br>
              <a:rPr lang="en-US">
                <a:solidFill>
                  <a:srgbClr val="00667E"/>
                </a:solidFill>
              </a:rPr>
            </a:br>
            <a:r>
              <a:rPr lang="en-US">
                <a:solidFill>
                  <a:srgbClr val="00667E"/>
                </a:solidFill>
              </a:rPr>
              <a:t>and related energy data”</a:t>
            </a:r>
            <a:endParaRPr/>
          </a:p>
        </p:txBody>
      </p:sp>
      <p:sp>
        <p:nvSpPr>
          <p:cNvPr id="210" name="Google Shape;210;p23"/>
          <p:cNvSpPr txBox="1">
            <a:spLocks noGrp="1"/>
          </p:cNvSpPr>
          <p:nvPr>
            <p:ph type="ftr" idx="11"/>
          </p:nvPr>
        </p:nvSpPr>
        <p:spPr>
          <a:xfrm>
            <a:off x="272373" y="6465738"/>
            <a:ext cx="2736715" cy="366183"/>
          </a:xfrm>
          <a:prstGeom prst="rect">
            <a:avLst/>
          </a:prstGeom>
          <a:noFill/>
          <a:ln>
            <a:noFill/>
          </a:ln>
        </p:spPr>
        <p:txBody>
          <a:bodyPr spcFirstLastPara="1" wrap="square" lIns="121900" tIns="60933" rIns="121900" bIns="60933" anchor="ctr" anchorCtr="0">
            <a:noAutofit/>
          </a:bodyPr>
          <a:lstStyle/>
          <a:p>
            <a:pPr defTabSz="1219170">
              <a:buClr>
                <a:srgbClr val="000000"/>
              </a:buClr>
            </a:pPr>
            <a:r>
              <a:rPr lang="en-US" kern="0"/>
              <a:t>Copyright © The Open Group 2022</a:t>
            </a:r>
            <a:endParaRPr kern="0"/>
          </a:p>
        </p:txBody>
      </p:sp>
    </p:spTree>
    <p:extLst>
      <p:ext uri="{BB962C8B-B14F-4D97-AF65-F5344CB8AC3E}">
        <p14:creationId xmlns:p14="http://schemas.microsoft.com/office/powerpoint/2010/main" val="1358517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EFCB1-6FEF-5F65-57D2-F171700E67C8}"/>
              </a:ext>
            </a:extLst>
          </p:cNvPr>
          <p:cNvSpPr>
            <a:spLocks noGrp="1"/>
          </p:cNvSpPr>
          <p:nvPr>
            <p:ph type="title"/>
          </p:nvPr>
        </p:nvSpPr>
        <p:spPr>
          <a:xfrm>
            <a:off x="293939" y="-7570"/>
            <a:ext cx="10972800" cy="1038507"/>
          </a:xfrm>
        </p:spPr>
        <p:txBody>
          <a:bodyPr>
            <a:normAutofit fontScale="90000"/>
          </a:bodyPr>
          <a:lstStyle/>
          <a:p>
            <a:r>
              <a:rPr lang="en-GB" sz="3200" dirty="0"/>
              <a:t>OSDU Data Platform </a:t>
            </a:r>
            <a:br>
              <a:rPr lang="en-GB" sz="3200" dirty="0"/>
            </a:br>
            <a:r>
              <a:rPr lang="en-GB" sz="1800" dirty="0"/>
              <a:t>Support for versioning, lineage and provenance is key capabilities</a:t>
            </a:r>
            <a:endParaRPr lang="en-GB" sz="3200" dirty="0"/>
          </a:p>
        </p:txBody>
      </p:sp>
      <p:sp>
        <p:nvSpPr>
          <p:cNvPr id="3" name="Slide Number Placeholder 2">
            <a:extLst>
              <a:ext uri="{FF2B5EF4-FFF2-40B4-BE49-F238E27FC236}">
                <a16:creationId xmlns:a16="http://schemas.microsoft.com/office/drawing/2014/main" id="{D5A482E8-F78E-8524-975C-27AB306EE0A1}"/>
              </a:ext>
            </a:extLst>
          </p:cNvPr>
          <p:cNvSpPr>
            <a:spLocks noGrp="1"/>
          </p:cNvSpPr>
          <p:nvPr>
            <p:ph type="sldNum" sz="quarter" idx="12"/>
          </p:nvPr>
        </p:nvSpPr>
        <p:spPr>
          <a:xfrm>
            <a:off x="695324" y="6596187"/>
            <a:ext cx="115416" cy="217625"/>
          </a:xfrm>
        </p:spPr>
        <p:txBody>
          <a:bodyPr/>
          <a:lstStyle/>
          <a:p>
            <a:fld id="{4BBDA901-AC44-DA44-B86F-73C28EB4CF87}" type="slidenum">
              <a:rPr lang="en-GB" smtClean="0"/>
              <a:pPr/>
              <a:t>9</a:t>
            </a:fld>
            <a:endParaRPr lang="en-GB"/>
          </a:p>
        </p:txBody>
      </p:sp>
      <p:sp>
        <p:nvSpPr>
          <p:cNvPr id="6" name="TextBox 5">
            <a:extLst>
              <a:ext uri="{FF2B5EF4-FFF2-40B4-BE49-F238E27FC236}">
                <a16:creationId xmlns:a16="http://schemas.microsoft.com/office/drawing/2014/main" id="{C3F59F9D-2627-66D0-394D-4265618FB32D}"/>
              </a:ext>
            </a:extLst>
          </p:cNvPr>
          <p:cNvSpPr txBox="1"/>
          <p:nvPr/>
        </p:nvSpPr>
        <p:spPr>
          <a:xfrm>
            <a:off x="7637248" y="3360812"/>
            <a:ext cx="3982720" cy="738664"/>
          </a:xfrm>
          <a:prstGeom prst="rect">
            <a:avLst/>
          </a:prstGeom>
          <a:noFill/>
        </p:spPr>
        <p:txBody>
          <a:bodyPr wrap="square" rtlCol="0">
            <a:spAutoFit/>
          </a:bodyPr>
          <a:lstStyle/>
          <a:p>
            <a:r>
              <a:rPr lang="en-GB" sz="1400" dirty="0">
                <a:solidFill>
                  <a:schemeClr val="accent1"/>
                </a:solidFill>
              </a:rPr>
              <a:t>OSDU provide data provenance by:</a:t>
            </a:r>
          </a:p>
          <a:p>
            <a:pPr marL="285744" indent="-285744">
              <a:buFont typeface="Arial" panose="020B0604020202020204" pitchFamily="34" charset="0"/>
              <a:buChar char="•"/>
            </a:pPr>
            <a:r>
              <a:rPr lang="en-GB" sz="1400" dirty="0">
                <a:solidFill>
                  <a:schemeClr val="accent1"/>
                </a:solidFill>
              </a:rPr>
              <a:t>Linking samples to source</a:t>
            </a:r>
          </a:p>
          <a:p>
            <a:pPr marL="285744" indent="-285744">
              <a:buFont typeface="Arial" panose="020B0604020202020204" pitchFamily="34" charset="0"/>
              <a:buChar char="•"/>
            </a:pPr>
            <a:r>
              <a:rPr lang="en-GB" sz="1400" dirty="0">
                <a:solidFill>
                  <a:schemeClr val="accent1"/>
                </a:solidFill>
              </a:rPr>
              <a:t>Linking interpretations to samples</a:t>
            </a:r>
          </a:p>
        </p:txBody>
      </p:sp>
      <p:sp>
        <p:nvSpPr>
          <p:cNvPr id="7" name="TextBox 6">
            <a:extLst>
              <a:ext uri="{FF2B5EF4-FFF2-40B4-BE49-F238E27FC236}">
                <a16:creationId xmlns:a16="http://schemas.microsoft.com/office/drawing/2014/main" id="{D2481576-578F-C91B-0867-290BF38A0DD7}"/>
              </a:ext>
            </a:extLst>
          </p:cNvPr>
          <p:cNvSpPr txBox="1"/>
          <p:nvPr/>
        </p:nvSpPr>
        <p:spPr>
          <a:xfrm>
            <a:off x="7637248" y="2314178"/>
            <a:ext cx="4405227" cy="738664"/>
          </a:xfrm>
          <a:prstGeom prst="rect">
            <a:avLst/>
          </a:prstGeom>
          <a:noFill/>
        </p:spPr>
        <p:txBody>
          <a:bodyPr wrap="square" rtlCol="0">
            <a:spAutoFit/>
          </a:bodyPr>
          <a:lstStyle/>
          <a:p>
            <a:r>
              <a:rPr lang="en-GB" sz="1400" dirty="0">
                <a:solidFill>
                  <a:schemeClr val="accent1"/>
                </a:solidFill>
              </a:rPr>
              <a:t>Tool speaks with OSDU through API</a:t>
            </a:r>
          </a:p>
          <a:p>
            <a:pPr marL="285744" indent="-285744">
              <a:buFont typeface="Arial" panose="020B0604020202020204" pitchFamily="34" charset="0"/>
              <a:buChar char="•"/>
            </a:pPr>
            <a:r>
              <a:rPr lang="en-GB" sz="1400" dirty="0">
                <a:solidFill>
                  <a:schemeClr val="accent1"/>
                </a:solidFill>
              </a:rPr>
              <a:t>Core API</a:t>
            </a:r>
          </a:p>
          <a:p>
            <a:pPr marL="285744" indent="-285744">
              <a:buFont typeface="Arial" panose="020B0604020202020204" pitchFamily="34" charset="0"/>
              <a:buChar char="•"/>
            </a:pPr>
            <a:r>
              <a:rPr lang="en-GB" sz="1400" dirty="0">
                <a:solidFill>
                  <a:schemeClr val="accent1"/>
                </a:solidFill>
              </a:rPr>
              <a:t>Optimized domain APIs (DDMS) where applicable</a:t>
            </a:r>
          </a:p>
        </p:txBody>
      </p:sp>
      <p:sp>
        <p:nvSpPr>
          <p:cNvPr id="9" name="TextBox 8">
            <a:extLst>
              <a:ext uri="{FF2B5EF4-FFF2-40B4-BE49-F238E27FC236}">
                <a16:creationId xmlns:a16="http://schemas.microsoft.com/office/drawing/2014/main" id="{9DD331AD-21A9-25A4-F1EE-5AF6D44F5EEC}"/>
              </a:ext>
            </a:extLst>
          </p:cNvPr>
          <p:cNvSpPr txBox="1"/>
          <p:nvPr/>
        </p:nvSpPr>
        <p:spPr>
          <a:xfrm>
            <a:off x="7594113" y="4554161"/>
            <a:ext cx="4405227" cy="1600438"/>
          </a:xfrm>
          <a:prstGeom prst="rect">
            <a:avLst/>
          </a:prstGeom>
          <a:noFill/>
          <a:ln>
            <a:solidFill>
              <a:schemeClr val="accent3"/>
            </a:solidFill>
          </a:ln>
        </p:spPr>
        <p:txBody>
          <a:bodyPr wrap="square" rtlCol="0">
            <a:spAutoFit/>
          </a:bodyPr>
          <a:lstStyle/>
          <a:p>
            <a:r>
              <a:rPr lang="en-GB" sz="1400" b="1" dirty="0">
                <a:solidFill>
                  <a:schemeClr val="accent1"/>
                </a:solidFill>
              </a:rPr>
              <a:t>Endgame: Reduced business uncertainty</a:t>
            </a:r>
          </a:p>
          <a:p>
            <a:pPr marL="285744" indent="-285744">
              <a:buFont typeface="Arial" panose="020B0604020202020204" pitchFamily="34" charset="0"/>
              <a:buChar char="•"/>
            </a:pPr>
            <a:r>
              <a:rPr lang="en-GB" sz="1400" dirty="0">
                <a:solidFill>
                  <a:schemeClr val="accent1"/>
                </a:solidFill>
              </a:rPr>
              <a:t>Trustworthy interpretations</a:t>
            </a:r>
          </a:p>
          <a:p>
            <a:pPr marL="285744" indent="-285744">
              <a:buFont typeface="Arial" panose="020B0604020202020204" pitchFamily="34" charset="0"/>
              <a:buChar char="•"/>
            </a:pPr>
            <a:r>
              <a:rPr lang="en-GB" sz="1400" dirty="0">
                <a:solidFill>
                  <a:schemeClr val="accent1"/>
                </a:solidFill>
              </a:rPr>
              <a:t>Trustworthy decisions (conclusion)</a:t>
            </a:r>
          </a:p>
          <a:p>
            <a:pPr marL="285744" indent="-285744">
              <a:buFont typeface="Arial" panose="020B0604020202020204" pitchFamily="34" charset="0"/>
              <a:buChar char="•"/>
            </a:pPr>
            <a:r>
              <a:rPr lang="en-GB" sz="1400" dirty="0">
                <a:solidFill>
                  <a:schemeClr val="accent1"/>
                </a:solidFill>
              </a:rPr>
              <a:t>Insight into judgements</a:t>
            </a:r>
          </a:p>
          <a:p>
            <a:pPr marL="285744" indent="-285744">
              <a:buFont typeface="Arial" panose="020B0604020202020204" pitchFamily="34" charset="0"/>
              <a:buChar char="•"/>
            </a:pPr>
            <a:r>
              <a:rPr lang="en-GB" sz="1400" dirty="0">
                <a:solidFill>
                  <a:schemeClr val="accent1"/>
                </a:solidFill>
              </a:rPr>
              <a:t>Data provenance</a:t>
            </a:r>
          </a:p>
          <a:p>
            <a:pPr marL="285744" indent="-285744">
              <a:buFont typeface="Arial" panose="020B0604020202020204" pitchFamily="34" charset="0"/>
              <a:buChar char="•"/>
            </a:pPr>
            <a:r>
              <a:rPr lang="en-GB" sz="1400" dirty="0">
                <a:solidFill>
                  <a:schemeClr val="accent1"/>
                </a:solidFill>
              </a:rPr>
              <a:t>Improved interoperability from standardized schemas and APIs</a:t>
            </a:r>
          </a:p>
        </p:txBody>
      </p:sp>
      <p:grpSp>
        <p:nvGrpSpPr>
          <p:cNvPr id="13" name="Group 12">
            <a:extLst>
              <a:ext uri="{FF2B5EF4-FFF2-40B4-BE49-F238E27FC236}">
                <a16:creationId xmlns:a16="http://schemas.microsoft.com/office/drawing/2014/main" id="{F3C1EE77-AA9A-0452-9775-4F55F36A30CD}"/>
              </a:ext>
            </a:extLst>
          </p:cNvPr>
          <p:cNvGrpSpPr/>
          <p:nvPr/>
        </p:nvGrpSpPr>
        <p:grpSpPr>
          <a:xfrm>
            <a:off x="817795" y="979740"/>
            <a:ext cx="6734120" cy="4932091"/>
            <a:chOff x="0" y="735427"/>
            <a:chExt cx="5382709" cy="3838766"/>
          </a:xfrm>
        </p:grpSpPr>
        <p:pic>
          <p:nvPicPr>
            <p:cNvPr id="10" name="Picture 9">
              <a:extLst>
                <a:ext uri="{FF2B5EF4-FFF2-40B4-BE49-F238E27FC236}">
                  <a16:creationId xmlns:a16="http://schemas.microsoft.com/office/drawing/2014/main" id="{DF68D16F-6C61-E0A8-18CD-AC437DF50553}"/>
                </a:ext>
              </a:extLst>
            </p:cNvPr>
            <p:cNvPicPr>
              <a:picLocks noChangeAspect="1"/>
            </p:cNvPicPr>
            <p:nvPr/>
          </p:nvPicPr>
          <p:blipFill>
            <a:blip r:embed="rId2"/>
            <a:stretch>
              <a:fillRect/>
            </a:stretch>
          </p:blipFill>
          <p:spPr>
            <a:xfrm>
              <a:off x="0" y="735427"/>
              <a:ext cx="5382709" cy="3838766"/>
            </a:xfrm>
            <a:prstGeom prst="rect">
              <a:avLst/>
            </a:prstGeom>
          </p:spPr>
        </p:pic>
        <p:sp>
          <p:nvSpPr>
            <p:cNvPr id="12" name="Oval 11">
              <a:extLst>
                <a:ext uri="{FF2B5EF4-FFF2-40B4-BE49-F238E27FC236}">
                  <a16:creationId xmlns:a16="http://schemas.microsoft.com/office/drawing/2014/main" id="{D22A97B0-7D2F-DEB4-218F-B88133F41821}"/>
                </a:ext>
              </a:extLst>
            </p:cNvPr>
            <p:cNvSpPr/>
            <p:nvPr/>
          </p:nvSpPr>
          <p:spPr>
            <a:xfrm>
              <a:off x="1477098" y="1644835"/>
              <a:ext cx="812371" cy="217596"/>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GB" sz="1333" dirty="0"/>
                <a:t>API</a:t>
              </a:r>
            </a:p>
          </p:txBody>
        </p:sp>
      </p:grpSp>
      <p:pic>
        <p:nvPicPr>
          <p:cNvPr id="4" name="Picture 3">
            <a:extLst>
              <a:ext uri="{FF2B5EF4-FFF2-40B4-BE49-F238E27FC236}">
                <a16:creationId xmlns:a16="http://schemas.microsoft.com/office/drawing/2014/main" id="{16435A39-D4F7-EB2C-23FE-85800B578029}"/>
              </a:ext>
            </a:extLst>
          </p:cNvPr>
          <p:cNvPicPr>
            <a:picLocks noChangeAspect="1"/>
          </p:cNvPicPr>
          <p:nvPr/>
        </p:nvPicPr>
        <p:blipFill>
          <a:blip r:embed="rId3"/>
          <a:stretch>
            <a:fillRect/>
          </a:stretch>
        </p:blipFill>
        <p:spPr>
          <a:xfrm>
            <a:off x="255306" y="3316953"/>
            <a:ext cx="548501" cy="208052"/>
          </a:xfrm>
          <a:prstGeom prst="rect">
            <a:avLst/>
          </a:prstGeom>
        </p:spPr>
      </p:pic>
      <p:pic>
        <p:nvPicPr>
          <p:cNvPr id="14" name="Picture 13">
            <a:extLst>
              <a:ext uri="{FF2B5EF4-FFF2-40B4-BE49-F238E27FC236}">
                <a16:creationId xmlns:a16="http://schemas.microsoft.com/office/drawing/2014/main" id="{AB904495-5177-5074-67A7-CC317BD99106}"/>
              </a:ext>
            </a:extLst>
          </p:cNvPr>
          <p:cNvPicPr>
            <a:picLocks noChangeAspect="1"/>
          </p:cNvPicPr>
          <p:nvPr/>
        </p:nvPicPr>
        <p:blipFill>
          <a:blip r:embed="rId3"/>
          <a:stretch>
            <a:fillRect/>
          </a:stretch>
        </p:blipFill>
        <p:spPr>
          <a:xfrm>
            <a:off x="282168" y="5005288"/>
            <a:ext cx="548501" cy="208052"/>
          </a:xfrm>
          <a:prstGeom prst="rect">
            <a:avLst/>
          </a:prstGeom>
        </p:spPr>
      </p:pic>
      <p:sp>
        <p:nvSpPr>
          <p:cNvPr id="15" name="TextBox 14">
            <a:extLst>
              <a:ext uri="{FF2B5EF4-FFF2-40B4-BE49-F238E27FC236}">
                <a16:creationId xmlns:a16="http://schemas.microsoft.com/office/drawing/2014/main" id="{526C209E-401B-0A9F-A4C6-ABE84BF3B717}"/>
              </a:ext>
            </a:extLst>
          </p:cNvPr>
          <p:cNvSpPr txBox="1"/>
          <p:nvPr/>
        </p:nvSpPr>
        <p:spPr>
          <a:xfrm>
            <a:off x="310328" y="5811021"/>
            <a:ext cx="5829253" cy="600164"/>
          </a:xfrm>
          <a:prstGeom prst="rect">
            <a:avLst/>
          </a:prstGeom>
          <a:noFill/>
        </p:spPr>
        <p:txBody>
          <a:bodyPr wrap="square" rtlCol="0">
            <a:spAutoFit/>
          </a:bodyPr>
          <a:lstStyle/>
          <a:p>
            <a:r>
              <a:rPr lang="en-NO" sz="1100" dirty="0"/>
              <a:t>From Einar Landre´s OSDU Blog</a:t>
            </a:r>
          </a:p>
          <a:p>
            <a:pPr marL="285750" indent="-285750">
              <a:buFont typeface="Arial" panose="020B0604020202020204" pitchFamily="34" charset="0"/>
              <a:buChar char="•"/>
            </a:pPr>
            <a:r>
              <a:rPr lang="en-NO" sz="1100" dirty="0"/>
              <a:t>Part 1: </a:t>
            </a:r>
            <a:r>
              <a:rPr lang="en-GB" sz="1100" dirty="0">
                <a:hlinkClick r:id="rId4"/>
              </a:rPr>
              <a:t>https://</a:t>
            </a:r>
            <a:r>
              <a:rPr lang="en-GB" sz="1100" dirty="0" err="1">
                <a:hlinkClick r:id="rId4"/>
              </a:rPr>
              <a:t>osduforum.org</a:t>
            </a:r>
            <a:r>
              <a:rPr lang="en-GB" sz="1100" dirty="0">
                <a:hlinkClick r:id="rId4"/>
              </a:rPr>
              <a:t>/osdu-data-platform-primer-1/</a:t>
            </a:r>
            <a:endParaRPr lang="en-NO" sz="1100" dirty="0"/>
          </a:p>
          <a:p>
            <a:pPr marL="285750" indent="-285750">
              <a:buFont typeface="Arial" panose="020B0604020202020204" pitchFamily="34" charset="0"/>
              <a:buChar char="•"/>
            </a:pPr>
            <a:r>
              <a:rPr lang="en-NO" sz="1100" dirty="0"/>
              <a:t>Part 2: </a:t>
            </a:r>
            <a:r>
              <a:rPr lang="en-GB" sz="1100" dirty="0">
                <a:hlinkClick r:id="rId5"/>
              </a:rPr>
              <a:t>https://</a:t>
            </a:r>
            <a:r>
              <a:rPr lang="en-GB" sz="1100" dirty="0" err="1">
                <a:hlinkClick r:id="rId5"/>
              </a:rPr>
              <a:t>osduforum.org</a:t>
            </a:r>
            <a:r>
              <a:rPr lang="en-GB" sz="1100" dirty="0">
                <a:hlinkClick r:id="rId5"/>
              </a:rPr>
              <a:t>/the-osdu-data-platform-a-primer-2/</a:t>
            </a:r>
            <a:r>
              <a:rPr lang="en-NO" sz="1100" dirty="0"/>
              <a:t> </a:t>
            </a:r>
          </a:p>
        </p:txBody>
      </p:sp>
      <p:sp>
        <p:nvSpPr>
          <p:cNvPr id="17" name="TextBox 16">
            <a:extLst>
              <a:ext uri="{FF2B5EF4-FFF2-40B4-BE49-F238E27FC236}">
                <a16:creationId xmlns:a16="http://schemas.microsoft.com/office/drawing/2014/main" id="{57BEFBE1-0230-CBF2-9ADF-7E5FC346B393}"/>
              </a:ext>
            </a:extLst>
          </p:cNvPr>
          <p:cNvSpPr txBox="1"/>
          <p:nvPr/>
        </p:nvSpPr>
        <p:spPr>
          <a:xfrm>
            <a:off x="192353" y="1535397"/>
            <a:ext cx="696024" cy="430887"/>
          </a:xfrm>
          <a:prstGeom prst="rect">
            <a:avLst/>
          </a:prstGeom>
          <a:noFill/>
        </p:spPr>
        <p:txBody>
          <a:bodyPr wrap="none" rtlCol="0">
            <a:spAutoFit/>
          </a:bodyPr>
          <a:lstStyle/>
          <a:p>
            <a:r>
              <a:rPr lang="en-NO" sz="1100" dirty="0"/>
              <a:t>Solution</a:t>
            </a:r>
          </a:p>
          <a:p>
            <a:r>
              <a:rPr lang="en-NO" sz="1100" dirty="0"/>
              <a:t>space</a:t>
            </a:r>
          </a:p>
        </p:txBody>
      </p:sp>
      <p:sp>
        <p:nvSpPr>
          <p:cNvPr id="19" name="TextBox 18">
            <a:extLst>
              <a:ext uri="{FF2B5EF4-FFF2-40B4-BE49-F238E27FC236}">
                <a16:creationId xmlns:a16="http://schemas.microsoft.com/office/drawing/2014/main" id="{76A760F3-AF10-65B0-11D9-3491BE494A1F}"/>
              </a:ext>
            </a:extLst>
          </p:cNvPr>
          <p:cNvSpPr txBox="1"/>
          <p:nvPr/>
        </p:nvSpPr>
        <p:spPr>
          <a:xfrm>
            <a:off x="7637248" y="1361990"/>
            <a:ext cx="3130687" cy="715581"/>
          </a:xfrm>
          <a:prstGeom prst="rect">
            <a:avLst/>
          </a:prstGeom>
          <a:noFill/>
        </p:spPr>
        <p:txBody>
          <a:bodyPr wrap="square" rtlCol="0">
            <a:spAutoFit/>
          </a:bodyPr>
          <a:lstStyle/>
          <a:p>
            <a:r>
              <a:rPr lang="en-GB" sz="1350" dirty="0">
                <a:solidFill>
                  <a:schemeClr val="accent1"/>
                </a:solidFill>
              </a:rPr>
              <a:t>Interpretations are judgements</a:t>
            </a:r>
          </a:p>
          <a:p>
            <a:pPr marL="214313" indent="-214313">
              <a:buFont typeface="Arial" panose="020B0604020202020204" pitchFamily="34" charset="0"/>
              <a:buChar char="•"/>
            </a:pPr>
            <a:r>
              <a:rPr lang="en-GB" sz="1350" dirty="0">
                <a:solidFill>
                  <a:schemeClr val="accent1"/>
                </a:solidFill>
              </a:rPr>
              <a:t>Human reasoning can be captured</a:t>
            </a:r>
          </a:p>
          <a:p>
            <a:pPr marL="214313" indent="-214313">
              <a:buFont typeface="Arial" panose="020B0604020202020204" pitchFamily="34" charset="0"/>
              <a:buChar char="•"/>
            </a:pPr>
            <a:r>
              <a:rPr lang="en-GB" sz="1350" dirty="0">
                <a:solidFill>
                  <a:schemeClr val="accent1"/>
                </a:solidFill>
              </a:rPr>
              <a:t>AI support if used also captured</a:t>
            </a:r>
          </a:p>
        </p:txBody>
      </p:sp>
      <p:pic>
        <p:nvPicPr>
          <p:cNvPr id="21" name="Graphic 20" descr="Users with solid fill">
            <a:extLst>
              <a:ext uri="{FF2B5EF4-FFF2-40B4-BE49-F238E27FC236}">
                <a16:creationId xmlns:a16="http://schemas.microsoft.com/office/drawing/2014/main" id="{F9AD60BE-4704-BA19-5326-F6E05FBB548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61090" y="1363616"/>
            <a:ext cx="696025" cy="696025"/>
          </a:xfrm>
          <a:prstGeom prst="rect">
            <a:avLst/>
          </a:prstGeom>
        </p:spPr>
      </p:pic>
      <p:sp>
        <p:nvSpPr>
          <p:cNvPr id="22" name="TextBox 21">
            <a:extLst>
              <a:ext uri="{FF2B5EF4-FFF2-40B4-BE49-F238E27FC236}">
                <a16:creationId xmlns:a16="http://schemas.microsoft.com/office/drawing/2014/main" id="{4EE01577-BD14-450D-D950-36DD44B7315E}"/>
              </a:ext>
            </a:extLst>
          </p:cNvPr>
          <p:cNvSpPr txBox="1"/>
          <p:nvPr/>
        </p:nvSpPr>
        <p:spPr>
          <a:xfrm>
            <a:off x="3831672" y="1239129"/>
            <a:ext cx="585417" cy="276999"/>
          </a:xfrm>
          <a:prstGeom prst="rect">
            <a:avLst/>
          </a:prstGeom>
          <a:noFill/>
        </p:spPr>
        <p:txBody>
          <a:bodyPr wrap="none" rtlCol="0">
            <a:spAutoFit/>
          </a:bodyPr>
          <a:lstStyle/>
          <a:p>
            <a:r>
              <a:rPr lang="en-NO" sz="1200" dirty="0">
                <a:solidFill>
                  <a:srgbClr val="0070C0"/>
                </a:solidFill>
              </a:rPr>
              <a:t>Users</a:t>
            </a:r>
          </a:p>
        </p:txBody>
      </p:sp>
    </p:spTree>
    <p:extLst>
      <p:ext uri="{BB962C8B-B14F-4D97-AF65-F5344CB8AC3E}">
        <p14:creationId xmlns:p14="http://schemas.microsoft.com/office/powerpoint/2010/main" val="2762812537"/>
      </p:ext>
    </p:extLst>
  </p:cSld>
  <p:clrMapOvr>
    <a:masterClrMapping/>
  </p:clrMapOvr>
</p:sld>
</file>

<file path=ppt/theme/theme1.xml><?xml version="1.0" encoding="utf-8"?>
<a:theme xmlns:a="http://schemas.openxmlformats.org/drawingml/2006/main" name="Office-tema">
  <a:themeElements>
    <a:clrScheme name="New Statoil Template">
      <a:dk1>
        <a:srgbClr val="000000"/>
      </a:dk1>
      <a:lt1>
        <a:srgbClr val="FFFFFF"/>
      </a:lt1>
      <a:dk2>
        <a:srgbClr val="93001E"/>
      </a:dk2>
      <a:lt2>
        <a:srgbClr val="E0E4E7"/>
      </a:lt2>
      <a:accent1>
        <a:srgbClr val="FF0942"/>
      </a:accent1>
      <a:accent2>
        <a:srgbClr val="103445"/>
      </a:accent2>
      <a:accent3>
        <a:srgbClr val="00707A"/>
      </a:accent3>
      <a:accent4>
        <a:srgbClr val="CDEBF5"/>
      </a:accent4>
      <a:accent5>
        <a:srgbClr val="DEFAEC"/>
      </a:accent5>
      <a:accent6>
        <a:srgbClr val="FFE7D6"/>
      </a:accent6>
      <a:hlink>
        <a:srgbClr val="93001E"/>
      </a:hlink>
      <a:folHlink>
        <a:srgbClr val="93001E"/>
      </a:folHlink>
    </a:clrScheme>
    <a:fontScheme name="Equinor">
      <a:majorFont>
        <a:latin typeface="Equinor Beta Medium"/>
        <a:ea typeface=""/>
        <a:cs typeface=""/>
      </a:majorFont>
      <a:minorFont>
        <a:latin typeface="Equinor Bet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quinor_PPT_Template.potx" id="{6E1DA6A6-23FA-4742-9992-BA83FA2C270C}" vid="{8B19BB45-2CC5-4CBD-8C32-327C601864AA}"/>
    </a:ext>
  </a:extLst>
</a:theme>
</file>

<file path=ppt/theme/theme10.xml><?xml version="1.0" encoding="utf-8"?>
<a:theme xmlns:a="http://schemas.openxmlformats.org/drawingml/2006/main" name="1_Office Theme">
  <a:themeElements>
    <a:clrScheme name="Custom 2">
      <a:dk1>
        <a:srgbClr val="000000"/>
      </a:dk1>
      <a:lt1>
        <a:srgbClr val="FFFFFF"/>
      </a:lt1>
      <a:dk2>
        <a:srgbClr val="465052"/>
      </a:dk2>
      <a:lt2>
        <a:srgbClr val="C3C2C2"/>
      </a:lt2>
      <a:accent1>
        <a:srgbClr val="00667F"/>
      </a:accent1>
      <a:accent2>
        <a:srgbClr val="00A6DE"/>
      </a:accent2>
      <a:accent3>
        <a:srgbClr val="007C66"/>
      </a:accent3>
      <a:accent4>
        <a:srgbClr val="DD7D28"/>
      </a:accent4>
      <a:accent5>
        <a:srgbClr val="79447B"/>
      </a:accent5>
      <a:accent6>
        <a:srgbClr val="009959"/>
      </a:accent6>
      <a:hlink>
        <a:srgbClr val="00667F"/>
      </a:hlink>
      <a:folHlink>
        <a:srgbClr val="0066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6_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External presentations" id="{F32520E6-FBA2-4511-AC03-EEA640899A57}" vid="{4EC8AEF2-A5F3-4B54-BF8D-B02CA9ABA053}"/>
    </a:ext>
  </a:extLst>
</a:theme>
</file>

<file path=ppt/theme/theme3.xml><?xml version="1.0" encoding="utf-8"?>
<a:theme xmlns:a="http://schemas.openxmlformats.org/drawingml/2006/main" name="5_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External presentations" id="{868311DE-E6FE-4148-9AB9-CA673563D4B8}" vid="{A8DDE4FD-AC33-4951-A376-14061814699F}"/>
    </a:ext>
  </a:extLst>
</a:theme>
</file>

<file path=ppt/theme/theme4.xml><?xml version="1.0" encoding="utf-8"?>
<a:theme xmlns:a="http://schemas.openxmlformats.org/drawingml/2006/main" name="2_Office-tema">
  <a:themeElements>
    <a:clrScheme name="Equinor palette">
      <a:dk1>
        <a:srgbClr val="333333"/>
      </a:dk1>
      <a:lt1>
        <a:srgbClr val="FFFFFF"/>
      </a:lt1>
      <a:dk2>
        <a:srgbClr val="7D0023"/>
      </a:dk2>
      <a:lt2>
        <a:srgbClr val="E0E4E7"/>
      </a:lt2>
      <a:accent1>
        <a:srgbClr val="243746"/>
      </a:accent1>
      <a:accent2>
        <a:srgbClr val="007079"/>
      </a:accent2>
      <a:accent3>
        <a:srgbClr val="DFF5FF"/>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quinor corporate template .potx" id="{B6C8F20C-A55D-4B51-85F8-5BA516B42600}" vid="{DE1C57A0-6917-4810-8DA9-139330FF18EA}"/>
    </a:ext>
  </a:extLst>
</a:theme>
</file>

<file path=ppt/theme/theme5.xml><?xml version="1.0" encoding="utf-8"?>
<a:theme xmlns:a="http://schemas.openxmlformats.org/drawingml/2006/main" name="1_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External presentations.potx" id="{83822148-8EED-43A0-8411-6959F61A75B5}" vid="{CAD868F6-9B46-4364-AFFE-41CAEBE8C579}"/>
    </a:ext>
  </a:extLst>
</a:theme>
</file>

<file path=ppt/theme/theme6.xml><?xml version="1.0" encoding="utf-8"?>
<a:theme xmlns:a="http://schemas.openxmlformats.org/drawingml/2006/main" name="4_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Internal presentations and PDF Export.potx" id="{1AE95541-1898-4D9C-99A2-4E58D8E6BE67}" vid="{2360C6F5-8008-4751-80D4-64FB974A1F37}"/>
    </a:ext>
  </a:extLst>
</a:theme>
</file>

<file path=ppt/theme/theme7.xml><?xml version="1.0" encoding="utf-8"?>
<a:theme xmlns:a="http://schemas.openxmlformats.org/drawingml/2006/main" name="2_Office Theme">
  <a:themeElements>
    <a:clrScheme name="Custom 2">
      <a:dk1>
        <a:srgbClr val="000000"/>
      </a:dk1>
      <a:lt1>
        <a:sysClr val="window" lastClr="FFFFFF"/>
      </a:lt1>
      <a:dk2>
        <a:srgbClr val="465052"/>
      </a:dk2>
      <a:lt2>
        <a:srgbClr val="C3C2C2"/>
      </a:lt2>
      <a:accent1>
        <a:srgbClr val="00667F"/>
      </a:accent1>
      <a:accent2>
        <a:srgbClr val="00A6DE"/>
      </a:accent2>
      <a:accent3>
        <a:srgbClr val="007C66"/>
      </a:accent3>
      <a:accent4>
        <a:srgbClr val="DD7D28"/>
      </a:accent4>
      <a:accent5>
        <a:srgbClr val="79447B"/>
      </a:accent5>
      <a:accent6>
        <a:srgbClr val="009959"/>
      </a:accent6>
      <a:hlink>
        <a:srgbClr val="00667F"/>
      </a:hlink>
      <a:folHlink>
        <a:srgbClr val="00667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3_Office-tema">
  <a:themeElements>
    <a:clrScheme name="Equinor palette">
      <a:dk1>
        <a:srgbClr val="333333"/>
      </a:dk1>
      <a:lt1>
        <a:srgbClr val="FFFFFF"/>
      </a:lt1>
      <a:dk2>
        <a:srgbClr val="7D0023"/>
      </a:dk2>
      <a:lt2>
        <a:srgbClr val="E0E4E7"/>
      </a:lt2>
      <a:accent1>
        <a:srgbClr val="243746"/>
      </a:accent1>
      <a:accent2>
        <a:srgbClr val="007079"/>
      </a:accent2>
      <a:accent3>
        <a:srgbClr val="DFF5FF"/>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quinor corporate template .potx" id="{B6C8F20C-A55D-4B51-85F8-5BA516B42600}" vid="{DE1C57A0-6917-4810-8DA9-139330FF18EA}"/>
    </a:ext>
  </a:extLst>
</a:theme>
</file>

<file path=ppt/theme/theme9.xml><?xml version="1.0" encoding="utf-8"?>
<a:theme xmlns:a="http://schemas.openxmlformats.org/drawingml/2006/main" name="8_Office-tema">
  <a:themeElements>
    <a:clrScheme name="Equinor palette">
      <a:dk1>
        <a:srgbClr val="333333"/>
      </a:dk1>
      <a:lt1>
        <a:srgbClr val="FFFFFF"/>
      </a:lt1>
      <a:dk2>
        <a:srgbClr val="7D0023"/>
      </a:dk2>
      <a:lt2>
        <a:srgbClr val="E0E4E7"/>
      </a:lt2>
      <a:accent1>
        <a:srgbClr val="243746"/>
      </a:accent1>
      <a:accent2>
        <a:srgbClr val="007079"/>
      </a:accent2>
      <a:accent3>
        <a:srgbClr val="DFF5FF"/>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quinor corporate template .potx" id="{B6C8F20C-A55D-4B51-85F8-5BA516B42600}" vid="{DE1C57A0-6917-4810-8DA9-139330FF18E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haredContentType xmlns="Microsoft.SharePoint.Taxonomy.ContentTypeSync" SourceId="02f74cf1-ae9f-400d-bc52-3bcd3a9e177f" ContentTypeId="0x0101" PreviousValue="false"/>
</file>

<file path=customXml/item2.xml><?xml version="1.0" encoding="utf-8"?>
<ct:contentTypeSchema xmlns:ct="http://schemas.microsoft.com/office/2006/metadata/contentType" xmlns:ma="http://schemas.microsoft.com/office/2006/metadata/properties/metaAttributes" ct:_="" ma:_="" ma:contentTypeName="Document" ma:contentTypeID="0x010100406950FF382AA1439FCEB2D697A28C7B" ma:contentTypeVersion="15" ma:contentTypeDescription="Create a new document." ma:contentTypeScope="" ma:versionID="967c9871b0373e6feae512ca4cb3cb29">
  <xsd:schema xmlns:xsd="http://www.w3.org/2001/XMLSchema" xmlns:xs="http://www.w3.org/2001/XMLSchema" xmlns:p="http://schemas.microsoft.com/office/2006/metadata/properties" xmlns:ns3="ca000b51-c985-446d-b0df-6d0d4a052946" xmlns:ns4="0b57fd5a-9a21-4f3e-a9bf-472106aaeaac" targetNamespace="http://schemas.microsoft.com/office/2006/metadata/properties" ma:root="true" ma:fieldsID="cebb992e2c7551880719c1f6a6d10c8b" ns3:_="" ns4:_="">
    <xsd:import namespace="ca000b51-c985-446d-b0df-6d0d4a052946"/>
    <xsd:import namespace="0b57fd5a-9a21-4f3e-a9bf-472106aaeaac"/>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Tags" minOccurs="0"/>
                <xsd:element ref="ns4:MediaServiceGenerationTime" minOccurs="0"/>
                <xsd:element ref="ns4:MediaServiceEventHashCode" minOccurs="0"/>
                <xsd:element ref="ns4:MediaServiceOCR" minOccurs="0"/>
                <xsd:element ref="ns4:MediaServiceAutoKeyPoints" minOccurs="0"/>
                <xsd:element ref="ns4:MediaServiceKeyPoints" minOccurs="0"/>
                <xsd:element ref="ns4:MediaServiceDateTaken"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000b51-c985-446d-b0df-6d0d4a0529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0b57fd5a-9a21-4f3e-a9bf-472106aaeaac"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ca000b51-c985-446d-b0df-6d0d4a052946">
      <UserInfo>
        <DisplayName>André Ivarjord Røsbak</DisplayName>
        <AccountId>1923</AccountId>
        <AccountType/>
      </UserInfo>
      <UserInfo>
        <DisplayName>John Henry Henriksen</DisplayName>
        <AccountId>2074</AccountId>
        <AccountType/>
      </UserInfo>
      <UserInfo>
        <DisplayName>Stine Vardehaug</DisplayName>
        <AccountId>1886</AccountId>
        <AccountType/>
      </UserInfo>
      <UserInfo>
        <DisplayName>Greta Ueland Dalseth (Bouvet ASA)</DisplayName>
        <AccountId>2348</AccountId>
        <AccountType/>
      </UserInfo>
      <UserInfo>
        <DisplayName>Esmin Puskar</DisplayName>
        <AccountId>2352</AccountId>
        <AccountType/>
      </UserInfo>
      <UserInfo>
        <DisplayName>Arun Mantravadi</DisplayName>
        <AccountId>2353</AccountId>
        <AccountType/>
      </UserInfo>
      <UserInfo>
        <DisplayName>Elisabeth Brandeggen</DisplayName>
        <AccountId>2354</AccountId>
        <AccountType/>
      </UserInfo>
      <UserInfo>
        <DisplayName>Torgeir Hegerstrøm</DisplayName>
        <AccountId>2355</AccountId>
        <AccountType/>
      </UserInfo>
      <UserInfo>
        <DisplayName>Erik Sørhaug</DisplayName>
        <AccountId>2356</AccountId>
        <AccountType/>
      </UserInfo>
      <UserInfo>
        <DisplayName>Vinicius de Lacerda</DisplayName>
        <AccountId>2357</AccountId>
        <AccountType/>
      </UserInfo>
      <UserInfo>
        <DisplayName>Arne Gilje</DisplayName>
        <AccountId>2358</AccountId>
        <AccountType/>
      </UserInfo>
      <UserInfo>
        <DisplayName>Per Kristian Grønvik</DisplayName>
        <AccountId>2570</AccountId>
        <AccountType/>
      </UserInfo>
      <UserInfo>
        <DisplayName>Casper Paulsen Flæte</DisplayName>
        <AccountId>2614</AccountId>
        <AccountType/>
      </UserInfo>
      <UserInfo>
        <DisplayName>Olli-Petteri Hallikainen</DisplayName>
        <AccountId>2652</AccountId>
        <AccountType/>
      </UserInfo>
      <UserInfo>
        <DisplayName>Paul Doubleday</DisplayName>
        <AccountId>2669</AccountId>
        <AccountType/>
      </UserInfo>
      <UserInfo>
        <DisplayName>Fernanda Perusin Bueno</DisplayName>
        <AccountId>2678</AccountId>
        <AccountType/>
      </UserInfo>
      <UserInfo>
        <DisplayName>Stefan Meiforth Gulbrandsen</DisplayName>
        <AccountId>2694</AccountId>
        <AccountType/>
      </UserInfo>
      <UserInfo>
        <DisplayName>Renate Eneroth</DisplayName>
        <AccountId>2934</AccountId>
        <AccountType/>
      </UserInfo>
      <UserInfo>
        <DisplayName>Trine M. Øfeldt</DisplayName>
        <AccountId>3011</AccountId>
        <AccountType/>
      </UserInfo>
      <UserInfo>
        <DisplayName>Simon Davies</DisplayName>
        <AccountId>3073</AccountId>
        <AccountType/>
      </UserInfo>
      <UserInfo>
        <DisplayName>Anne Rossbach Hammer</DisplayName>
        <AccountId>2657</AccountId>
        <AccountType/>
      </UserInfo>
      <UserInfo>
        <DisplayName>Gisle Kvevik</DisplayName>
        <AccountId>3085</AccountId>
        <AccountType/>
      </UserInfo>
      <UserInfo>
        <DisplayName>Olav Landstad</DisplayName>
        <AccountId>1454</AccountId>
        <AccountType/>
      </UserInfo>
      <UserInfo>
        <DisplayName>Monica Hårde</DisplayName>
        <AccountId>3170</AccountId>
        <AccountType/>
      </UserInfo>
      <UserInfo>
        <DisplayName>Ninoska Nathalie Hernandez Medina</DisplayName>
        <AccountId>2421</AccountId>
        <AccountType/>
      </UserInfo>
      <UserInfo>
        <DisplayName>Øivind Berggraf</DisplayName>
        <AccountId>884</AccountId>
        <AccountType/>
      </UserInfo>
    </SharedWithUsers>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318CE0D-9BC2-43ED-8F51-FD1471CF16DB}">
  <ds:schemaRefs>
    <ds:schemaRef ds:uri="Microsoft.SharePoint.Taxonomy.ContentTypeSync"/>
  </ds:schemaRefs>
</ds:datastoreItem>
</file>

<file path=customXml/itemProps2.xml><?xml version="1.0" encoding="utf-8"?>
<ds:datastoreItem xmlns:ds="http://schemas.openxmlformats.org/officeDocument/2006/customXml" ds:itemID="{1AB550E8-586C-4BD6-A344-D17CC80627B4}">
  <ds:schemaRefs>
    <ds:schemaRef ds:uri="0b57fd5a-9a21-4f3e-a9bf-472106aaeaac"/>
    <ds:schemaRef ds:uri="ca000b51-c985-446d-b0df-6d0d4a05294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D137926-B0E0-436D-A763-43F92BC7528F}">
  <ds:schemaRefs>
    <ds:schemaRef ds:uri="http://purl.org/dc/elements/1.1/"/>
    <ds:schemaRef ds:uri="0b57fd5a-9a21-4f3e-a9bf-472106aaeaac"/>
    <ds:schemaRef ds:uri="http://purl.org/dc/dcmitype/"/>
    <ds:schemaRef ds:uri="http://schemas.microsoft.com/office/2006/documentManagement/types"/>
    <ds:schemaRef ds:uri="ca000b51-c985-446d-b0df-6d0d4a052946"/>
    <ds:schemaRef ds:uri="http://schemas.openxmlformats.org/package/2006/metadata/core-properties"/>
    <ds:schemaRef ds:uri="http://www.w3.org/XML/1998/namespace"/>
    <ds:schemaRef ds:uri="http://purl.org/dc/terms/"/>
    <ds:schemaRef ds:uri="http://schemas.microsoft.com/office/infopath/2007/PartnerControls"/>
    <ds:schemaRef ds:uri="http://schemas.microsoft.com/office/2006/metadata/properties"/>
  </ds:schemaRefs>
</ds:datastoreItem>
</file>

<file path=customXml/itemProps4.xml><?xml version="1.0" encoding="utf-8"?>
<ds:datastoreItem xmlns:ds="http://schemas.openxmlformats.org/officeDocument/2006/customXml" ds:itemID="{A90194FF-C2E8-4A85-9664-47D000E7A50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Equinor_PPT_Template</Template>
  <TotalTime>1306</TotalTime>
  <Words>4574</Words>
  <Application>Microsoft Macintosh PowerPoint</Application>
  <PresentationFormat>Widescreen</PresentationFormat>
  <Paragraphs>825</Paragraphs>
  <Slides>40</Slides>
  <Notes>20</Notes>
  <HiddenSlides>18</HiddenSlides>
  <MMClips>0</MMClips>
  <ScaleCrop>false</ScaleCrop>
  <HeadingPairs>
    <vt:vector size="6" baseType="variant">
      <vt:variant>
        <vt:lpstr>Fonts Used</vt:lpstr>
      </vt:variant>
      <vt:variant>
        <vt:i4>10</vt:i4>
      </vt:variant>
      <vt:variant>
        <vt:lpstr>Theme</vt:lpstr>
      </vt:variant>
      <vt:variant>
        <vt:i4>10</vt:i4>
      </vt:variant>
      <vt:variant>
        <vt:lpstr>Slide Titles</vt:lpstr>
      </vt:variant>
      <vt:variant>
        <vt:i4>40</vt:i4>
      </vt:variant>
    </vt:vector>
  </HeadingPairs>
  <TitlesOfParts>
    <vt:vector size="60" baseType="lpstr">
      <vt:lpstr>Equinor Beta Medium</vt:lpstr>
      <vt:lpstr>Calibri</vt:lpstr>
      <vt:lpstr>Wingdings</vt:lpstr>
      <vt:lpstr>Equinor Medium</vt:lpstr>
      <vt:lpstr>Equinor Beta Light</vt:lpstr>
      <vt:lpstr>Symbol</vt:lpstr>
      <vt:lpstr>Arial</vt:lpstr>
      <vt:lpstr>Segoe UI VSS (Regular)</vt:lpstr>
      <vt:lpstr>Equinor</vt:lpstr>
      <vt:lpstr>Equinor Beta</vt:lpstr>
      <vt:lpstr>Office-tema</vt:lpstr>
      <vt:lpstr>6_Office-tema</vt:lpstr>
      <vt:lpstr>5_Office-tema</vt:lpstr>
      <vt:lpstr>2_Office-tema</vt:lpstr>
      <vt:lpstr>1_Office-tema</vt:lpstr>
      <vt:lpstr>4_Office-tema</vt:lpstr>
      <vt:lpstr>2_Office Theme</vt:lpstr>
      <vt:lpstr>3_Office-tema</vt:lpstr>
      <vt:lpstr>8_Office-tema</vt:lpstr>
      <vt:lpstr>1_Office Theme</vt:lpstr>
      <vt:lpstr>OSDU   April 2023  Øivind Berggraf - TDI EDT EDP</vt:lpstr>
      <vt:lpstr>OSDU   April 2023  Øivind Berggraf - TDI EDT EDP</vt:lpstr>
      <vt:lpstr>What is OSDU</vt:lpstr>
      <vt:lpstr>PowerPoint Presentation</vt:lpstr>
      <vt:lpstr>Drivers for OSDU</vt:lpstr>
      <vt:lpstr>The OSDU journey</vt:lpstr>
      <vt:lpstr>PowerPoint Presentation</vt:lpstr>
      <vt:lpstr>What is the OSDU Forum Creating?</vt:lpstr>
      <vt:lpstr>OSDU Data Platform  Support for versioning, lineage and provenance is key capabilities</vt:lpstr>
      <vt:lpstr>OSDU Working groups</vt:lpstr>
      <vt:lpstr>PowerPoint Presentation</vt:lpstr>
      <vt:lpstr>OSDU Community – a working delivery mechanism Development, Integration of community code, Test and deploy on several platforms</vt:lpstr>
      <vt:lpstr>Supported and growing data types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Peer status and plans as presented in OSDU Forum</vt:lpstr>
      <vt:lpstr>Main take-aways</vt:lpstr>
      <vt:lpstr>PowerPoint Presentation</vt:lpstr>
      <vt:lpstr>The end – questions ?</vt:lpstr>
      <vt:lpstr>OSDU Ecosystem</vt:lpstr>
      <vt:lpstr>OSDU Introduction USING AN IPHONE AS THE ANALOGY</vt:lpstr>
      <vt:lpstr>OSDU Data Platform Support for versioning, lineage and provenance is key</vt:lpstr>
      <vt:lpstr>OSDU, data liberation and solutions High level technical journey and vision </vt:lpstr>
      <vt:lpstr>OSDU / Status in EQN Data in Equinor OMNIA/OSDU instance</vt:lpstr>
      <vt:lpstr>Examples from Equinor</vt:lpstr>
      <vt:lpstr>OSDU, data liberation and solutions High level technical journey and vision </vt:lpstr>
      <vt:lpstr>PowerPoint Presentation</vt:lpstr>
      <vt:lpstr>OSDU Interoperability sandbox Nov 2022 – Feb 2023</vt:lpstr>
      <vt:lpstr>OSDU Interoperability sandbox STATUS AND CURRENT FINDINGS</vt:lpstr>
      <vt:lpstr>The one less traveled</vt:lpstr>
      <vt:lpstr>The OSDU™ Forum</vt:lpstr>
      <vt:lpstr>The importance of lineage and provenance Knowledge and intent is often lost along the “delivery” process</vt:lpstr>
      <vt:lpstr>Data Engineering for Well log analytics. An internal OSDU use-cases worked on within Equinor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Oivind Berggraf</dc:creator>
  <cp:lastModifiedBy>Jan Harald Hole Mortensen</cp:lastModifiedBy>
  <cp:revision>3</cp:revision>
  <cp:lastPrinted>2023-01-10T07:46:09Z</cp:lastPrinted>
  <dcterms:created xsi:type="dcterms:W3CDTF">2018-05-14T14:04:30Z</dcterms:created>
  <dcterms:modified xsi:type="dcterms:W3CDTF">2023-05-19T11:37:05Z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
    <vt:lpwstr>Internal</vt:lpwstr>
  </property>
  <property fmtid="{D5CDD505-2E9C-101B-9397-08002B2CF9AE}" pid="3" name="TemplateParallel2010">
    <vt:lpwstr/>
  </property>
  <property fmtid="{D5CDD505-2E9C-101B-9397-08002B2CF9AE}" pid="4" name="Templatecolor">
    <vt:lpwstr/>
  </property>
  <property fmtid="{D5CDD505-2E9C-101B-9397-08002B2CF9AE}" pid="5" name="filecustomeppt">
    <vt:lpwstr>True</vt:lpwstr>
  </property>
  <property fmtid="{D5CDD505-2E9C-101B-9397-08002B2CF9AE}" pid="6" name="Pres Date">
    <vt:lpwstr/>
  </property>
  <property fmtid="{D5CDD505-2E9C-101B-9397-08002B2CF9AE}" pid="7" name="ContentTypeId">
    <vt:lpwstr>0x010100406950FF382AA1439FCEB2D697A28C7B</vt:lpwstr>
  </property>
  <property fmtid="{D5CDD505-2E9C-101B-9397-08002B2CF9AE}" pid="8" name="EIMLegalEntity">
    <vt:lpwstr>1;#Equinor ASA|98c35a5d-62b8-4578-be3d-53b9f4deec1f</vt:lpwstr>
  </property>
  <property fmtid="{D5CDD505-2E9C-101B-9397-08002B2CF9AE}" pid="9" name="EIMStatus">
    <vt:lpwstr>2;#Draft|af4d3abd-d88d-48b7-8fea-db9baac9496f</vt:lpwstr>
  </property>
  <property fmtid="{D5CDD505-2E9C-101B-9397-08002B2CF9AE}" pid="10" name="EIMBusinessArea">
    <vt:lpwstr>5;#TECHNOLOGY DIGITAL ＆ INNOVATION (TDI)|90177810-19d5-40f0-8fda-8eb6a1357ee0</vt:lpwstr>
  </property>
  <property fmtid="{D5CDD505-2E9C-101B-9397-08002B2CF9AE}" pid="11" name="EIMCountry">
    <vt:lpwstr>6;#Norway|cd21f0fc-a0f3-48c6-8f36-ae1c60534e37</vt:lpwstr>
  </property>
  <property fmtid="{D5CDD505-2E9C-101B-9397-08002B2CF9AE}" pid="12" name="EIMSource">
    <vt:lpwstr>3;#Office 365|23cc2eaf-b88f-49bf-9aee-2309aadb8846</vt:lpwstr>
  </property>
  <property fmtid="{D5CDD505-2E9C-101B-9397-08002B2CF9AE}" pid="13" name="EIMSecurityClassification">
    <vt:lpwstr>26;#Open|7665b879-63a0-497a-a32e-f57a6d371b8b</vt:lpwstr>
  </property>
  <property fmtid="{D5CDD505-2E9C-101B-9397-08002B2CF9AE}" pid="14" name="EIMProcess">
    <vt:lpwstr>8;#Not Applicable|b6a69bb1-4da6-4b3a-bc7f-2752c0395156</vt:lpwstr>
  </property>
  <property fmtid="{D5CDD505-2E9C-101B-9397-08002B2CF9AE}" pid="15" name="EIMProcessArea">
    <vt:lpwstr>7;#Information technology (IT)|1815292c-3da4-43d8-a4d3-c68a2eac2a88</vt:lpwstr>
  </property>
  <property fmtid="{D5CDD505-2E9C-101B-9397-08002B2CF9AE}" pid="16" name="EIMInformationAsset">
    <vt:lpwstr>25;#Technology implementation and proving results, documentation|747a5c72-58ca-4001-86c6-755ea72b5a33</vt:lpwstr>
  </property>
</Properties>
</file>